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Override1.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7.xml" ContentType="application/vnd.openxmlformats-officedocument.presentationml.tags+xml"/>
  <Override PartName="/ppt/notesSlides/notesSlide13.xml" ContentType="application/vnd.openxmlformats-officedocument.presentationml.notesSlide+xml"/>
  <Override PartName="/ppt/tags/tag8.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9.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10.xml" ContentType="application/vnd.openxmlformats-officedocument.presentationml.tags+xml"/>
  <Override PartName="/ppt/notesSlides/notesSlide36.xml" ContentType="application/vnd.openxmlformats-officedocument.presentationml.notesSlide+xml"/>
  <Override PartName="/ppt/tags/tag11.xml" ContentType="application/vnd.openxmlformats-officedocument.presentationml.tags+xml"/>
  <Override PartName="/ppt/notesSlides/notesSlide37.xml" ContentType="application/vnd.openxmlformats-officedocument.presentationml.notesSlide+xml"/>
  <Override PartName="/ppt/tags/tag12.xml" ContentType="application/vnd.openxmlformats-officedocument.presentationml.tags+xml"/>
  <Override PartName="/ppt/notesSlides/notesSlide38.xml" ContentType="application/vnd.openxmlformats-officedocument.presentationml.notesSlide+xml"/>
  <Override PartName="/ppt/tags/tag13.xml" ContentType="application/vnd.openxmlformats-officedocument.presentationml.tags+xml"/>
  <Override PartName="/ppt/notesSlides/notesSlide39.xml" ContentType="application/vnd.openxmlformats-officedocument.presentationml.notesSlide+xml"/>
  <Override PartName="/ppt/tags/tag14.xml" ContentType="application/vnd.openxmlformats-officedocument.presentationml.tag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4"/>
  </p:sldMasterIdLst>
  <p:notesMasterIdLst>
    <p:notesMasterId r:id="rId46"/>
  </p:notesMasterIdLst>
  <p:handoutMasterIdLst>
    <p:handoutMasterId r:id="rId47"/>
  </p:handoutMasterIdLst>
  <p:sldIdLst>
    <p:sldId id="256" r:id="rId5"/>
    <p:sldId id="257" r:id="rId6"/>
    <p:sldId id="325" r:id="rId7"/>
    <p:sldId id="327" r:id="rId8"/>
    <p:sldId id="364" r:id="rId9"/>
    <p:sldId id="358" r:id="rId10"/>
    <p:sldId id="359" r:id="rId11"/>
    <p:sldId id="360" r:id="rId12"/>
    <p:sldId id="266" r:id="rId13"/>
    <p:sldId id="361" r:id="rId14"/>
    <p:sldId id="362" r:id="rId15"/>
    <p:sldId id="363" r:id="rId16"/>
    <p:sldId id="295" r:id="rId17"/>
    <p:sldId id="302" r:id="rId18"/>
    <p:sldId id="303" r:id="rId19"/>
    <p:sldId id="304" r:id="rId20"/>
    <p:sldId id="264" r:id="rId21"/>
    <p:sldId id="272" r:id="rId22"/>
    <p:sldId id="350" r:id="rId23"/>
    <p:sldId id="365" r:id="rId24"/>
    <p:sldId id="347" r:id="rId25"/>
    <p:sldId id="351" r:id="rId26"/>
    <p:sldId id="370" r:id="rId27"/>
    <p:sldId id="352" r:id="rId28"/>
    <p:sldId id="371" r:id="rId29"/>
    <p:sldId id="353" r:id="rId30"/>
    <p:sldId id="354" r:id="rId31"/>
    <p:sldId id="355" r:id="rId32"/>
    <p:sldId id="356" r:id="rId33"/>
    <p:sldId id="357" r:id="rId34"/>
    <p:sldId id="348" r:id="rId35"/>
    <p:sldId id="339" r:id="rId36"/>
    <p:sldId id="340" r:id="rId37"/>
    <p:sldId id="338" r:id="rId38"/>
    <p:sldId id="337" r:id="rId39"/>
    <p:sldId id="368" r:id="rId40"/>
    <p:sldId id="299" r:id="rId41"/>
    <p:sldId id="367" r:id="rId42"/>
    <p:sldId id="366" r:id="rId43"/>
    <p:sldId id="300" r:id="rId44"/>
    <p:sldId id="301" r:id="rId45"/>
  </p:sldIdLst>
  <p:sldSz cx="9144000" cy="5143500" type="screen16x9"/>
  <p:notesSz cx="6858000" cy="9144000"/>
  <p:embeddedFontLst>
    <p:embeddedFont>
      <p:font typeface="PT Serif" panose="020A0603040505020204" pitchFamily="18" charset="0"/>
      <p:regular r:id="rId48"/>
      <p:bold r:id="rId49"/>
      <p:italic r:id="rId50"/>
      <p:boldItalic r:id="rId51"/>
    </p:embeddedFont>
    <p:embeddedFont>
      <p:font typeface="Source Sans Pro" panose="020B0503030403020204" pitchFamily="34" charset="0"/>
      <p:regular r:id="rId52"/>
      <p:bold r:id="rId53"/>
      <p:italic r:id="rId54"/>
      <p:boldItalic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004E"/>
    <a:srgbClr val="30784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A69B5D-0EDE-43E5-930A-AC726AD8D464}" v="7" dt="2026-08-21T17:20:21.4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62" d="100"/>
          <a:sy n="162" d="100"/>
        </p:scale>
        <p:origin x="144" y="354"/>
      </p:cViewPr>
      <p:guideLst>
        <p:guide orient="horz" pos="1620"/>
        <p:guide pos="2880"/>
      </p:guideLst>
    </p:cSldViewPr>
  </p:slideViewPr>
  <p:notesTextViewPr>
    <p:cViewPr>
      <p:scale>
        <a:sx n="1" d="1"/>
        <a:sy n="1" d="1"/>
      </p:scale>
      <p:origin x="0" y="0"/>
    </p:cViewPr>
  </p:notesTextViewPr>
  <p:notesViewPr>
    <p:cSldViewPr snapToGrid="0">
      <p:cViewPr varScale="1">
        <p:scale>
          <a:sx n="106" d="100"/>
          <a:sy n="106" d="100"/>
        </p:scale>
        <p:origin x="3438" y="12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font" Target="fonts/font3.fntdata"/><Relationship Id="rId55" Type="http://schemas.openxmlformats.org/officeDocument/2006/relationships/font" Target="fonts/font8.fntdata"/><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6.fntdata"/><Relationship Id="rId58" Type="http://schemas.openxmlformats.org/officeDocument/2006/relationships/theme" Target="theme/theme1.xml"/><Relationship Id="rId5" Type="http://schemas.openxmlformats.org/officeDocument/2006/relationships/slide" Target="slides/slide1.xml"/><Relationship Id="rId61" Type="http://schemas.microsoft.com/office/2015/10/relationships/revisionInfo" Target="revisionInfo.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1.fntdata"/><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font" Target="fonts/font4.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2.fntdata"/><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5.fntdata"/><Relationship Id="rId6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mero, Claudette, DFA" userId="a821d869-59a6-47b5-9d5a-63512d09592d" providerId="ADAL" clId="{7282AF3E-06CB-490B-8CC8-4BED20A43E0D}"/>
    <pc:docChg chg="undo custSel modSld modHandout">
      <pc:chgData name="Romero, Claudette, DFA" userId="a821d869-59a6-47b5-9d5a-63512d09592d" providerId="ADAL" clId="{7282AF3E-06CB-490B-8CC8-4BED20A43E0D}" dt="2026-08-21T17:19:32.319" v="94" actId="20577"/>
      <pc:docMkLst>
        <pc:docMk/>
      </pc:docMkLst>
      <pc:sldChg chg="addSp modSp mod">
        <pc:chgData name="Romero, Claudette, DFA" userId="a821d869-59a6-47b5-9d5a-63512d09592d" providerId="ADAL" clId="{7282AF3E-06CB-490B-8CC8-4BED20A43E0D}" dt="2026-08-21T17:14:12.647" v="29" actId="1076"/>
        <pc:sldMkLst>
          <pc:docMk/>
          <pc:sldMk cId="2987544700" sldId="300"/>
        </pc:sldMkLst>
        <pc:spChg chg="add mod">
          <ac:chgData name="Romero, Claudette, DFA" userId="a821d869-59a6-47b5-9d5a-63512d09592d" providerId="ADAL" clId="{7282AF3E-06CB-490B-8CC8-4BED20A43E0D}" dt="2026-08-21T17:14:12.647" v="29" actId="1076"/>
          <ac:spMkLst>
            <pc:docMk/>
            <pc:sldMk cId="2987544700" sldId="300"/>
            <ac:spMk id="4" creationId="{20B6E91B-523F-84D3-AC80-D56839D9E8F0}"/>
          </ac:spMkLst>
        </pc:spChg>
        <pc:spChg chg="mod">
          <ac:chgData name="Romero, Claudette, DFA" userId="a821d869-59a6-47b5-9d5a-63512d09592d" providerId="ADAL" clId="{7282AF3E-06CB-490B-8CC8-4BED20A43E0D}" dt="2026-08-21T14:41:03.011" v="9" actId="14100"/>
          <ac:spMkLst>
            <pc:docMk/>
            <pc:sldMk cId="2987544700" sldId="300"/>
            <ac:spMk id="25" creationId="{EF5A7679-117B-71F7-C401-E2E533CFE4BC}"/>
          </ac:spMkLst>
        </pc:spChg>
        <pc:graphicFrameChg chg="mod modGraphic">
          <ac:chgData name="Romero, Claudette, DFA" userId="a821d869-59a6-47b5-9d5a-63512d09592d" providerId="ADAL" clId="{7282AF3E-06CB-490B-8CC8-4BED20A43E0D}" dt="2026-08-21T17:14:09.371" v="28" actId="1076"/>
          <ac:graphicFrameMkLst>
            <pc:docMk/>
            <pc:sldMk cId="2987544700" sldId="300"/>
            <ac:graphicFrameMk id="21" creationId="{1A7CC6B5-DFBB-8DA5-F3EA-198AC136667B}"/>
          </ac:graphicFrameMkLst>
        </pc:graphicFrameChg>
      </pc:sldChg>
      <pc:sldChg chg="modSp mod">
        <pc:chgData name="Romero, Claudette, DFA" userId="a821d869-59a6-47b5-9d5a-63512d09592d" providerId="ADAL" clId="{7282AF3E-06CB-490B-8CC8-4BED20A43E0D}" dt="2026-08-21T17:16:21.820" v="46" actId="313"/>
        <pc:sldMkLst>
          <pc:docMk/>
          <pc:sldMk cId="1383833802" sldId="302"/>
        </pc:sldMkLst>
        <pc:spChg chg="mod">
          <ac:chgData name="Romero, Claudette, DFA" userId="a821d869-59a6-47b5-9d5a-63512d09592d" providerId="ADAL" clId="{7282AF3E-06CB-490B-8CC8-4BED20A43E0D}" dt="2026-08-21T17:16:21.820" v="46" actId="313"/>
          <ac:spMkLst>
            <pc:docMk/>
            <pc:sldMk cId="1383833802" sldId="302"/>
            <ac:spMk id="2" creationId="{66D1F171-61DC-9A46-E9B1-D8812868F6AB}"/>
          </ac:spMkLst>
        </pc:spChg>
      </pc:sldChg>
      <pc:sldChg chg="modSp mod">
        <pc:chgData name="Romero, Claudette, DFA" userId="a821d869-59a6-47b5-9d5a-63512d09592d" providerId="ADAL" clId="{7282AF3E-06CB-490B-8CC8-4BED20A43E0D}" dt="2026-08-21T17:15:03.419" v="43" actId="20577"/>
        <pc:sldMkLst>
          <pc:docMk/>
          <pc:sldMk cId="0" sldId="337"/>
        </pc:sldMkLst>
        <pc:spChg chg="mod">
          <ac:chgData name="Romero, Claudette, DFA" userId="a821d869-59a6-47b5-9d5a-63512d09592d" providerId="ADAL" clId="{7282AF3E-06CB-490B-8CC8-4BED20A43E0D}" dt="2026-08-21T17:15:03.419" v="43" actId="20577"/>
          <ac:spMkLst>
            <pc:docMk/>
            <pc:sldMk cId="0" sldId="337"/>
            <ac:spMk id="7" creationId="{0E4B82A5-59C1-E3D0-6183-4783E29F0FEB}"/>
          </ac:spMkLst>
        </pc:spChg>
      </pc:sldChg>
      <pc:sldChg chg="modSp mod">
        <pc:chgData name="Romero, Claudette, DFA" userId="a821d869-59a6-47b5-9d5a-63512d09592d" providerId="ADAL" clId="{7282AF3E-06CB-490B-8CC8-4BED20A43E0D}" dt="2026-08-21T17:15:41.299" v="44" actId="207"/>
        <pc:sldMkLst>
          <pc:docMk/>
          <pc:sldMk cId="1104271029" sldId="352"/>
        </pc:sldMkLst>
        <pc:spChg chg="mod">
          <ac:chgData name="Romero, Claudette, DFA" userId="a821d869-59a6-47b5-9d5a-63512d09592d" providerId="ADAL" clId="{7282AF3E-06CB-490B-8CC8-4BED20A43E0D}" dt="2026-08-21T17:15:41.299" v="44" actId="207"/>
          <ac:spMkLst>
            <pc:docMk/>
            <pc:sldMk cId="1104271029" sldId="352"/>
            <ac:spMk id="107" creationId="{16BF2E3F-435C-D577-173D-5BC08E325D1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5635E3D-0602-123A-5282-580731636C0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dirty="0"/>
              <a:t>HCM Quarterly Meeting </a:t>
            </a:r>
          </a:p>
        </p:txBody>
      </p:sp>
      <p:sp>
        <p:nvSpPr>
          <p:cNvPr id="3" name="Date Placeholder 2">
            <a:extLst>
              <a:ext uri="{FF2B5EF4-FFF2-40B4-BE49-F238E27FC236}">
                <a16:creationId xmlns:a16="http://schemas.microsoft.com/office/drawing/2014/main" id="{B774019E-DC9B-315D-94B1-0639D30CD80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1F63C6F-A8E7-4341-8B9D-8A4502BA00EB}" type="datetimeFigureOut">
              <a:rPr lang="en-US" smtClean="0"/>
              <a:t>8/21/2026</a:t>
            </a:fld>
            <a:endParaRPr lang="en-US"/>
          </a:p>
        </p:txBody>
      </p:sp>
      <p:sp>
        <p:nvSpPr>
          <p:cNvPr id="4" name="Footer Placeholder 3">
            <a:extLst>
              <a:ext uri="{FF2B5EF4-FFF2-40B4-BE49-F238E27FC236}">
                <a16:creationId xmlns:a16="http://schemas.microsoft.com/office/drawing/2014/main" id="{CEAFF7AD-35AD-C5AB-1081-001B04B5A78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US"/>
              <a:t>08/21/2026 9:00 am</a:t>
            </a:r>
          </a:p>
        </p:txBody>
      </p:sp>
      <p:sp>
        <p:nvSpPr>
          <p:cNvPr id="5" name="Slide Number Placeholder 4">
            <a:extLst>
              <a:ext uri="{FF2B5EF4-FFF2-40B4-BE49-F238E27FC236}">
                <a16:creationId xmlns:a16="http://schemas.microsoft.com/office/drawing/2014/main" id="{5D695218-2C67-F682-0777-1C646A23162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FBFBF33-EB6D-4261-B05C-ADE9925AE133}" type="slidenum">
              <a:rPr lang="en-US" smtClean="0"/>
              <a:t>‹#›</a:t>
            </a:fld>
            <a:endParaRPr lang="en-US"/>
          </a:p>
        </p:txBody>
      </p:sp>
    </p:spTree>
    <p:extLst>
      <p:ext uri="{BB962C8B-B14F-4D97-AF65-F5344CB8AC3E}">
        <p14:creationId xmlns:p14="http://schemas.microsoft.com/office/powerpoint/2010/main" val="4127297359"/>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hf hdr="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153ca17f60e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153ca17f60e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a:extLst>
            <a:ext uri="{FF2B5EF4-FFF2-40B4-BE49-F238E27FC236}">
              <a16:creationId xmlns:a16="http://schemas.microsoft.com/office/drawing/2014/main" id="{51B331E5-D9A8-8922-6508-D3746435DA0D}"/>
            </a:ext>
          </a:extLst>
        </p:cNvPr>
        <p:cNvGrpSpPr/>
        <p:nvPr/>
      </p:nvGrpSpPr>
      <p:grpSpPr>
        <a:xfrm>
          <a:off x="0" y="0"/>
          <a:ext cx="0" cy="0"/>
          <a:chOff x="0" y="0"/>
          <a:chExt cx="0" cy="0"/>
        </a:xfrm>
      </p:grpSpPr>
      <p:sp>
        <p:nvSpPr>
          <p:cNvPr id="69" name="Google Shape;69;g153ca17f60e_0_64:notes">
            <a:extLst>
              <a:ext uri="{FF2B5EF4-FFF2-40B4-BE49-F238E27FC236}">
                <a16:creationId xmlns:a16="http://schemas.microsoft.com/office/drawing/2014/main" id="{E0DB6FBA-82BF-02A5-A730-D0F4CCFD845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53ca17f60e_0_64:notes">
            <a:extLst>
              <a:ext uri="{FF2B5EF4-FFF2-40B4-BE49-F238E27FC236}">
                <a16:creationId xmlns:a16="http://schemas.microsoft.com/office/drawing/2014/main" id="{453155FA-EB58-8F45-25FC-AF4DB0B424D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50997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a:extLst>
            <a:ext uri="{FF2B5EF4-FFF2-40B4-BE49-F238E27FC236}">
              <a16:creationId xmlns:a16="http://schemas.microsoft.com/office/drawing/2014/main" id="{5BB999D7-0BA7-5AAF-796B-64B48E481E77}"/>
            </a:ext>
          </a:extLst>
        </p:cNvPr>
        <p:cNvGrpSpPr/>
        <p:nvPr/>
      </p:nvGrpSpPr>
      <p:grpSpPr>
        <a:xfrm>
          <a:off x="0" y="0"/>
          <a:ext cx="0" cy="0"/>
          <a:chOff x="0" y="0"/>
          <a:chExt cx="0" cy="0"/>
        </a:xfrm>
      </p:grpSpPr>
      <p:sp>
        <p:nvSpPr>
          <p:cNvPr id="69" name="Google Shape;69;g153ca17f60e_0_64:notes">
            <a:extLst>
              <a:ext uri="{FF2B5EF4-FFF2-40B4-BE49-F238E27FC236}">
                <a16:creationId xmlns:a16="http://schemas.microsoft.com/office/drawing/2014/main" id="{3F5B8B03-264F-59EF-119B-6C2AD5AADD6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53ca17f60e_0_64:notes">
            <a:extLst>
              <a:ext uri="{FF2B5EF4-FFF2-40B4-BE49-F238E27FC236}">
                <a16:creationId xmlns:a16="http://schemas.microsoft.com/office/drawing/2014/main" id="{90C298A0-B2BF-C639-0EE8-2D8C58643BC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039798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a:extLst>
            <a:ext uri="{FF2B5EF4-FFF2-40B4-BE49-F238E27FC236}">
              <a16:creationId xmlns:a16="http://schemas.microsoft.com/office/drawing/2014/main" id="{D7B1BE65-DD25-0D30-0EEA-D3A86741FDE8}"/>
            </a:ext>
          </a:extLst>
        </p:cNvPr>
        <p:cNvGrpSpPr/>
        <p:nvPr/>
      </p:nvGrpSpPr>
      <p:grpSpPr>
        <a:xfrm>
          <a:off x="0" y="0"/>
          <a:ext cx="0" cy="0"/>
          <a:chOff x="0" y="0"/>
          <a:chExt cx="0" cy="0"/>
        </a:xfrm>
      </p:grpSpPr>
      <p:sp>
        <p:nvSpPr>
          <p:cNvPr id="69" name="Google Shape;69;g153ca17f60e_0_64:notes">
            <a:extLst>
              <a:ext uri="{FF2B5EF4-FFF2-40B4-BE49-F238E27FC236}">
                <a16:creationId xmlns:a16="http://schemas.microsoft.com/office/drawing/2014/main" id="{8F30274F-390A-5816-EED6-8559CBD1210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53ca17f60e_0_64:notes">
            <a:extLst>
              <a:ext uri="{FF2B5EF4-FFF2-40B4-BE49-F238E27FC236}">
                <a16:creationId xmlns:a16="http://schemas.microsoft.com/office/drawing/2014/main" id="{89C890B2-FB0B-1EA3-A6A7-8C11A1233C7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885385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06C9299A-FB9E-DB35-5C55-A58DE30D618D}"/>
            </a:ext>
          </a:extLst>
        </p:cNvPr>
        <p:cNvGrpSpPr/>
        <p:nvPr/>
      </p:nvGrpSpPr>
      <p:grpSpPr>
        <a:xfrm>
          <a:off x="0" y="0"/>
          <a:ext cx="0" cy="0"/>
          <a:chOff x="0" y="0"/>
          <a:chExt cx="0" cy="0"/>
        </a:xfrm>
      </p:grpSpPr>
      <p:sp>
        <p:nvSpPr>
          <p:cNvPr id="101" name="Google Shape;101;g153ca17f60e_0_91:notes">
            <a:extLst>
              <a:ext uri="{FF2B5EF4-FFF2-40B4-BE49-F238E27FC236}">
                <a16:creationId xmlns:a16="http://schemas.microsoft.com/office/drawing/2014/main" id="{30151A41-A5FC-0E51-0CCD-5EA40D6B840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53ca17f60e_0_91:notes">
            <a:extLst>
              <a:ext uri="{FF2B5EF4-FFF2-40B4-BE49-F238E27FC236}">
                <a16:creationId xmlns:a16="http://schemas.microsoft.com/office/drawing/2014/main" id="{18C6D665-1445-4109-7923-7C15E96E5ED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679636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2B2B3899-8D9A-30CB-3972-4F34B41BA9FE}"/>
            </a:ext>
          </a:extLst>
        </p:cNvPr>
        <p:cNvGrpSpPr/>
        <p:nvPr/>
      </p:nvGrpSpPr>
      <p:grpSpPr>
        <a:xfrm>
          <a:off x="0" y="0"/>
          <a:ext cx="0" cy="0"/>
          <a:chOff x="0" y="0"/>
          <a:chExt cx="0" cy="0"/>
        </a:xfrm>
      </p:grpSpPr>
      <p:sp>
        <p:nvSpPr>
          <p:cNvPr id="101" name="Google Shape;101;g153ca17f60e_0_91:notes">
            <a:extLst>
              <a:ext uri="{FF2B5EF4-FFF2-40B4-BE49-F238E27FC236}">
                <a16:creationId xmlns:a16="http://schemas.microsoft.com/office/drawing/2014/main" id="{2A428D5A-20A2-924F-D599-5B6F542E70F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53ca17f60e_0_91:notes">
            <a:extLst>
              <a:ext uri="{FF2B5EF4-FFF2-40B4-BE49-F238E27FC236}">
                <a16:creationId xmlns:a16="http://schemas.microsoft.com/office/drawing/2014/main" id="{E770B31A-AA23-2534-7E68-9FB5D25ABD4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566765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a:extLst>
            <a:ext uri="{FF2B5EF4-FFF2-40B4-BE49-F238E27FC236}">
              <a16:creationId xmlns:a16="http://schemas.microsoft.com/office/drawing/2014/main" id="{0EFAB67C-7121-AE21-5C9D-EAA31022F969}"/>
            </a:ext>
          </a:extLst>
        </p:cNvPr>
        <p:cNvGrpSpPr/>
        <p:nvPr/>
      </p:nvGrpSpPr>
      <p:grpSpPr>
        <a:xfrm>
          <a:off x="0" y="0"/>
          <a:ext cx="0" cy="0"/>
          <a:chOff x="0" y="0"/>
          <a:chExt cx="0" cy="0"/>
        </a:xfrm>
      </p:grpSpPr>
      <p:sp>
        <p:nvSpPr>
          <p:cNvPr id="69" name="Google Shape;69;g153ca17f60e_0_64:notes">
            <a:extLst>
              <a:ext uri="{FF2B5EF4-FFF2-40B4-BE49-F238E27FC236}">
                <a16:creationId xmlns:a16="http://schemas.microsoft.com/office/drawing/2014/main" id="{E01B7827-2FEF-2D95-BC3B-986FE031423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53ca17f60e_0_64:notes">
            <a:extLst>
              <a:ext uri="{FF2B5EF4-FFF2-40B4-BE49-F238E27FC236}">
                <a16:creationId xmlns:a16="http://schemas.microsoft.com/office/drawing/2014/main" id="{8AD3A8F6-72FB-C8DF-018C-1D6EC2E370E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810323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a:extLst>
            <a:ext uri="{FF2B5EF4-FFF2-40B4-BE49-F238E27FC236}">
              <a16:creationId xmlns:a16="http://schemas.microsoft.com/office/drawing/2014/main" id="{3DBDBEBD-FA48-3ED0-34F6-584A1D99401D}"/>
            </a:ext>
          </a:extLst>
        </p:cNvPr>
        <p:cNvGrpSpPr/>
        <p:nvPr/>
      </p:nvGrpSpPr>
      <p:grpSpPr>
        <a:xfrm>
          <a:off x="0" y="0"/>
          <a:ext cx="0" cy="0"/>
          <a:chOff x="0" y="0"/>
          <a:chExt cx="0" cy="0"/>
        </a:xfrm>
      </p:grpSpPr>
      <p:sp>
        <p:nvSpPr>
          <p:cNvPr id="69" name="Google Shape;69;g153ca17f60e_0_64:notes">
            <a:extLst>
              <a:ext uri="{FF2B5EF4-FFF2-40B4-BE49-F238E27FC236}">
                <a16:creationId xmlns:a16="http://schemas.microsoft.com/office/drawing/2014/main" id="{2CFDB730-C1B9-8DB5-DEE0-9DAC54A7FB4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53ca17f60e_0_64:notes">
            <a:extLst>
              <a:ext uri="{FF2B5EF4-FFF2-40B4-BE49-F238E27FC236}">
                <a16:creationId xmlns:a16="http://schemas.microsoft.com/office/drawing/2014/main" id="{82355EFE-4422-EDB1-D262-2590698AF84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67341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153ca17f60e_0_1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153ca17f60e_0_1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a:extLst>
            <a:ext uri="{FF2B5EF4-FFF2-40B4-BE49-F238E27FC236}">
              <a16:creationId xmlns:a16="http://schemas.microsoft.com/office/drawing/2014/main" id="{0430585A-61E4-17E0-9F26-C97B765FB4A6}"/>
            </a:ext>
          </a:extLst>
        </p:cNvPr>
        <p:cNvGrpSpPr/>
        <p:nvPr/>
      </p:nvGrpSpPr>
      <p:grpSpPr>
        <a:xfrm>
          <a:off x="0" y="0"/>
          <a:ext cx="0" cy="0"/>
          <a:chOff x="0" y="0"/>
          <a:chExt cx="0" cy="0"/>
        </a:xfrm>
      </p:grpSpPr>
      <p:sp>
        <p:nvSpPr>
          <p:cNvPr id="60" name="Google Shape;60;g153ca17f60e_0_53:notes">
            <a:extLst>
              <a:ext uri="{FF2B5EF4-FFF2-40B4-BE49-F238E27FC236}">
                <a16:creationId xmlns:a16="http://schemas.microsoft.com/office/drawing/2014/main" id="{C61D63E1-6039-B1F4-153C-2A5A73DED87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153ca17f60e_0_53:notes">
            <a:extLst>
              <a:ext uri="{FF2B5EF4-FFF2-40B4-BE49-F238E27FC236}">
                <a16:creationId xmlns:a16="http://schemas.microsoft.com/office/drawing/2014/main" id="{1CC1F4E5-D9E6-7FA6-DAFC-E075BF9CAF0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896317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F7EF379E-D4BF-1F5B-EF32-B0294B078826}"/>
            </a:ext>
          </a:extLst>
        </p:cNvPr>
        <p:cNvGrpSpPr/>
        <p:nvPr/>
      </p:nvGrpSpPr>
      <p:grpSpPr>
        <a:xfrm>
          <a:off x="0" y="0"/>
          <a:ext cx="0" cy="0"/>
          <a:chOff x="0" y="0"/>
          <a:chExt cx="0" cy="0"/>
        </a:xfrm>
      </p:grpSpPr>
      <p:sp>
        <p:nvSpPr>
          <p:cNvPr id="101" name="Google Shape;101;g153ca17f60e_0_91:notes">
            <a:extLst>
              <a:ext uri="{FF2B5EF4-FFF2-40B4-BE49-F238E27FC236}">
                <a16:creationId xmlns:a16="http://schemas.microsoft.com/office/drawing/2014/main" id="{DD2F5134-8265-E14E-BC05-5416A129648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53ca17f60e_0_91:notes">
            <a:extLst>
              <a:ext uri="{FF2B5EF4-FFF2-40B4-BE49-F238E27FC236}">
                <a16:creationId xmlns:a16="http://schemas.microsoft.com/office/drawing/2014/main" id="{8ED79B02-223A-611A-51AB-32E11B4D1B4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903509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153ca17f60e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153ca17f60e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2738CA2F-824C-6380-1A06-6A69636BE68D}"/>
            </a:ext>
          </a:extLst>
        </p:cNvPr>
        <p:cNvGrpSpPr/>
        <p:nvPr/>
      </p:nvGrpSpPr>
      <p:grpSpPr>
        <a:xfrm>
          <a:off x="0" y="0"/>
          <a:ext cx="0" cy="0"/>
          <a:chOff x="0" y="0"/>
          <a:chExt cx="0" cy="0"/>
        </a:xfrm>
      </p:grpSpPr>
      <p:sp>
        <p:nvSpPr>
          <p:cNvPr id="101" name="Google Shape;101;g153ca17f60e_0_91:notes">
            <a:extLst>
              <a:ext uri="{FF2B5EF4-FFF2-40B4-BE49-F238E27FC236}">
                <a16:creationId xmlns:a16="http://schemas.microsoft.com/office/drawing/2014/main" id="{111DABF8-D1BA-E319-1E57-4973B232151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53ca17f60e_0_91:notes">
            <a:extLst>
              <a:ext uri="{FF2B5EF4-FFF2-40B4-BE49-F238E27FC236}">
                <a16:creationId xmlns:a16="http://schemas.microsoft.com/office/drawing/2014/main" id="{FE82BF62-6243-F472-B41F-B521D3144ED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110020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153ca17f60e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53ca17f60e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AD441E4B-A368-5F99-98AA-363F9FB73872}"/>
            </a:ext>
          </a:extLst>
        </p:cNvPr>
        <p:cNvGrpSpPr/>
        <p:nvPr/>
      </p:nvGrpSpPr>
      <p:grpSpPr>
        <a:xfrm>
          <a:off x="0" y="0"/>
          <a:ext cx="0" cy="0"/>
          <a:chOff x="0" y="0"/>
          <a:chExt cx="0" cy="0"/>
        </a:xfrm>
      </p:grpSpPr>
      <p:sp>
        <p:nvSpPr>
          <p:cNvPr id="101" name="Google Shape;101;g153ca17f60e_0_91:notes">
            <a:extLst>
              <a:ext uri="{FF2B5EF4-FFF2-40B4-BE49-F238E27FC236}">
                <a16:creationId xmlns:a16="http://schemas.microsoft.com/office/drawing/2014/main" id="{E13C5182-12DB-495A-A589-800FC193F20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53ca17f60e_0_91:notes">
            <a:extLst>
              <a:ext uri="{FF2B5EF4-FFF2-40B4-BE49-F238E27FC236}">
                <a16:creationId xmlns:a16="http://schemas.microsoft.com/office/drawing/2014/main" id="{29BCFFEE-9AEF-3482-3B9E-A2258EB71F8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805915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4ABD1332-06E1-E369-9252-ACD226281019}"/>
            </a:ext>
          </a:extLst>
        </p:cNvPr>
        <p:cNvGrpSpPr/>
        <p:nvPr/>
      </p:nvGrpSpPr>
      <p:grpSpPr>
        <a:xfrm>
          <a:off x="0" y="0"/>
          <a:ext cx="0" cy="0"/>
          <a:chOff x="0" y="0"/>
          <a:chExt cx="0" cy="0"/>
        </a:xfrm>
      </p:grpSpPr>
      <p:sp>
        <p:nvSpPr>
          <p:cNvPr id="101" name="Google Shape;101;g153ca17f60e_0_91:notes">
            <a:extLst>
              <a:ext uri="{FF2B5EF4-FFF2-40B4-BE49-F238E27FC236}">
                <a16:creationId xmlns:a16="http://schemas.microsoft.com/office/drawing/2014/main" id="{F66939C8-A5B4-859D-E026-52F7D65688B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53ca17f60e_0_91:notes">
            <a:extLst>
              <a:ext uri="{FF2B5EF4-FFF2-40B4-BE49-F238E27FC236}">
                <a16:creationId xmlns:a16="http://schemas.microsoft.com/office/drawing/2014/main" id="{E81A5414-012D-09B7-FE0E-DF66A56E8AD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088911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E750957F-462C-12E1-B367-303F22C982AA}"/>
            </a:ext>
          </a:extLst>
        </p:cNvPr>
        <p:cNvGrpSpPr/>
        <p:nvPr/>
      </p:nvGrpSpPr>
      <p:grpSpPr>
        <a:xfrm>
          <a:off x="0" y="0"/>
          <a:ext cx="0" cy="0"/>
          <a:chOff x="0" y="0"/>
          <a:chExt cx="0" cy="0"/>
        </a:xfrm>
      </p:grpSpPr>
      <p:sp>
        <p:nvSpPr>
          <p:cNvPr id="101" name="Google Shape;101;g153ca17f60e_0_91:notes">
            <a:extLst>
              <a:ext uri="{FF2B5EF4-FFF2-40B4-BE49-F238E27FC236}">
                <a16:creationId xmlns:a16="http://schemas.microsoft.com/office/drawing/2014/main" id="{DD90BA6C-4936-A6E3-436E-10FA81337B6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53ca17f60e_0_91:notes">
            <a:extLst>
              <a:ext uri="{FF2B5EF4-FFF2-40B4-BE49-F238E27FC236}">
                <a16:creationId xmlns:a16="http://schemas.microsoft.com/office/drawing/2014/main" id="{C6D5B02E-E3C7-4F0D-5ABF-8CE56A50415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38664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F24360B4-34CF-A3CD-C814-31F7FB56F565}"/>
            </a:ext>
          </a:extLst>
        </p:cNvPr>
        <p:cNvGrpSpPr/>
        <p:nvPr/>
      </p:nvGrpSpPr>
      <p:grpSpPr>
        <a:xfrm>
          <a:off x="0" y="0"/>
          <a:ext cx="0" cy="0"/>
          <a:chOff x="0" y="0"/>
          <a:chExt cx="0" cy="0"/>
        </a:xfrm>
      </p:grpSpPr>
      <p:sp>
        <p:nvSpPr>
          <p:cNvPr id="101" name="Google Shape;101;g153ca17f60e_0_91:notes">
            <a:extLst>
              <a:ext uri="{FF2B5EF4-FFF2-40B4-BE49-F238E27FC236}">
                <a16:creationId xmlns:a16="http://schemas.microsoft.com/office/drawing/2014/main" id="{B93DFA90-B7F5-1EAD-39E4-BAC5E5B3D1B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53ca17f60e_0_91:notes">
            <a:extLst>
              <a:ext uri="{FF2B5EF4-FFF2-40B4-BE49-F238E27FC236}">
                <a16:creationId xmlns:a16="http://schemas.microsoft.com/office/drawing/2014/main" id="{0D174D47-BFC4-763B-C54E-4F16EAE29BB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877923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5EAA8090-54E1-1B27-08D6-CC97A411F7A5}"/>
            </a:ext>
          </a:extLst>
        </p:cNvPr>
        <p:cNvGrpSpPr/>
        <p:nvPr/>
      </p:nvGrpSpPr>
      <p:grpSpPr>
        <a:xfrm>
          <a:off x="0" y="0"/>
          <a:ext cx="0" cy="0"/>
          <a:chOff x="0" y="0"/>
          <a:chExt cx="0" cy="0"/>
        </a:xfrm>
      </p:grpSpPr>
      <p:sp>
        <p:nvSpPr>
          <p:cNvPr id="101" name="Google Shape;101;g153ca17f60e_0_91:notes">
            <a:extLst>
              <a:ext uri="{FF2B5EF4-FFF2-40B4-BE49-F238E27FC236}">
                <a16:creationId xmlns:a16="http://schemas.microsoft.com/office/drawing/2014/main" id="{430FFED7-93D7-603E-934F-24DFB3BB471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53ca17f60e_0_91:notes">
            <a:extLst>
              <a:ext uri="{FF2B5EF4-FFF2-40B4-BE49-F238E27FC236}">
                <a16:creationId xmlns:a16="http://schemas.microsoft.com/office/drawing/2014/main" id="{DD224A0C-5195-6CFE-EDA6-A265F918B5C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104379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50D1B5D7-897C-7AED-B4AF-63A55A7CBC77}"/>
            </a:ext>
          </a:extLst>
        </p:cNvPr>
        <p:cNvGrpSpPr/>
        <p:nvPr/>
      </p:nvGrpSpPr>
      <p:grpSpPr>
        <a:xfrm>
          <a:off x="0" y="0"/>
          <a:ext cx="0" cy="0"/>
          <a:chOff x="0" y="0"/>
          <a:chExt cx="0" cy="0"/>
        </a:xfrm>
      </p:grpSpPr>
      <p:sp>
        <p:nvSpPr>
          <p:cNvPr id="101" name="Google Shape;101;g153ca17f60e_0_91:notes">
            <a:extLst>
              <a:ext uri="{FF2B5EF4-FFF2-40B4-BE49-F238E27FC236}">
                <a16:creationId xmlns:a16="http://schemas.microsoft.com/office/drawing/2014/main" id="{4E8074D8-FF1B-2704-E410-3B9330C0B66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53ca17f60e_0_91:notes">
            <a:extLst>
              <a:ext uri="{FF2B5EF4-FFF2-40B4-BE49-F238E27FC236}">
                <a16:creationId xmlns:a16="http://schemas.microsoft.com/office/drawing/2014/main" id="{68CD528C-DDDD-DE94-6A14-0C4C4062F16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213114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E53FAC93-BBCD-8E90-EA12-7B396A1CDADB}"/>
            </a:ext>
          </a:extLst>
        </p:cNvPr>
        <p:cNvGrpSpPr/>
        <p:nvPr/>
      </p:nvGrpSpPr>
      <p:grpSpPr>
        <a:xfrm>
          <a:off x="0" y="0"/>
          <a:ext cx="0" cy="0"/>
          <a:chOff x="0" y="0"/>
          <a:chExt cx="0" cy="0"/>
        </a:xfrm>
      </p:grpSpPr>
      <p:sp>
        <p:nvSpPr>
          <p:cNvPr id="101" name="Google Shape;101;g153ca17f60e_0_91:notes">
            <a:extLst>
              <a:ext uri="{FF2B5EF4-FFF2-40B4-BE49-F238E27FC236}">
                <a16:creationId xmlns:a16="http://schemas.microsoft.com/office/drawing/2014/main" id="{726DD687-82EE-889C-CA38-31578B8D2CC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53ca17f60e_0_91:notes">
            <a:extLst>
              <a:ext uri="{FF2B5EF4-FFF2-40B4-BE49-F238E27FC236}">
                <a16:creationId xmlns:a16="http://schemas.microsoft.com/office/drawing/2014/main" id="{479DCA5E-56B4-99C3-A6B7-E5D05E2B13A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149564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0230C81E-29A4-7424-4340-134F02BDE4BE}"/>
            </a:ext>
          </a:extLst>
        </p:cNvPr>
        <p:cNvGrpSpPr/>
        <p:nvPr/>
      </p:nvGrpSpPr>
      <p:grpSpPr>
        <a:xfrm>
          <a:off x="0" y="0"/>
          <a:ext cx="0" cy="0"/>
          <a:chOff x="0" y="0"/>
          <a:chExt cx="0" cy="0"/>
        </a:xfrm>
      </p:grpSpPr>
      <p:sp>
        <p:nvSpPr>
          <p:cNvPr id="101" name="Google Shape;101;g153ca17f60e_0_91:notes">
            <a:extLst>
              <a:ext uri="{FF2B5EF4-FFF2-40B4-BE49-F238E27FC236}">
                <a16:creationId xmlns:a16="http://schemas.microsoft.com/office/drawing/2014/main" id="{29CEC38A-00D1-78B2-215E-389426599EB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53ca17f60e_0_91:notes">
            <a:extLst>
              <a:ext uri="{FF2B5EF4-FFF2-40B4-BE49-F238E27FC236}">
                <a16:creationId xmlns:a16="http://schemas.microsoft.com/office/drawing/2014/main" id="{E73F134F-EBD9-A51E-D96A-483595E7993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879378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DD5C3B30-136E-179B-615B-75C705A089C9}"/>
            </a:ext>
          </a:extLst>
        </p:cNvPr>
        <p:cNvGrpSpPr/>
        <p:nvPr/>
      </p:nvGrpSpPr>
      <p:grpSpPr>
        <a:xfrm>
          <a:off x="0" y="0"/>
          <a:ext cx="0" cy="0"/>
          <a:chOff x="0" y="0"/>
          <a:chExt cx="0" cy="0"/>
        </a:xfrm>
      </p:grpSpPr>
      <p:sp>
        <p:nvSpPr>
          <p:cNvPr id="101" name="Google Shape;101;g153ca17f60e_0_91:notes">
            <a:extLst>
              <a:ext uri="{FF2B5EF4-FFF2-40B4-BE49-F238E27FC236}">
                <a16:creationId xmlns:a16="http://schemas.microsoft.com/office/drawing/2014/main" id="{D665DFF9-8B66-2E3B-3C08-C74AB4E817B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53ca17f60e_0_91:notes">
            <a:extLst>
              <a:ext uri="{FF2B5EF4-FFF2-40B4-BE49-F238E27FC236}">
                <a16:creationId xmlns:a16="http://schemas.microsoft.com/office/drawing/2014/main" id="{FB4ECC96-CA21-4FED-A75D-F983B4DABDA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901452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74882740-CEA5-6859-DD60-763275B3255D}"/>
            </a:ext>
          </a:extLst>
        </p:cNvPr>
        <p:cNvGrpSpPr/>
        <p:nvPr/>
      </p:nvGrpSpPr>
      <p:grpSpPr>
        <a:xfrm>
          <a:off x="0" y="0"/>
          <a:ext cx="0" cy="0"/>
          <a:chOff x="0" y="0"/>
          <a:chExt cx="0" cy="0"/>
        </a:xfrm>
      </p:grpSpPr>
      <p:sp>
        <p:nvSpPr>
          <p:cNvPr id="101" name="Google Shape;101;g153ca17f60e_0_91:notes">
            <a:extLst>
              <a:ext uri="{FF2B5EF4-FFF2-40B4-BE49-F238E27FC236}">
                <a16:creationId xmlns:a16="http://schemas.microsoft.com/office/drawing/2014/main" id="{599140A5-BE43-F2E6-1A1C-AA383E961F0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53ca17f60e_0_91:notes">
            <a:extLst>
              <a:ext uri="{FF2B5EF4-FFF2-40B4-BE49-F238E27FC236}">
                <a16:creationId xmlns:a16="http://schemas.microsoft.com/office/drawing/2014/main" id="{99EA29ED-024A-7F59-1B4C-F124EE4BD1D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822824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a:extLst>
            <a:ext uri="{FF2B5EF4-FFF2-40B4-BE49-F238E27FC236}">
              <a16:creationId xmlns:a16="http://schemas.microsoft.com/office/drawing/2014/main" id="{E5251C8E-6717-74B5-8904-BB80FEA86434}"/>
            </a:ext>
          </a:extLst>
        </p:cNvPr>
        <p:cNvGrpSpPr/>
        <p:nvPr/>
      </p:nvGrpSpPr>
      <p:grpSpPr>
        <a:xfrm>
          <a:off x="0" y="0"/>
          <a:ext cx="0" cy="0"/>
          <a:chOff x="0" y="0"/>
          <a:chExt cx="0" cy="0"/>
        </a:xfrm>
      </p:grpSpPr>
      <p:sp>
        <p:nvSpPr>
          <p:cNvPr id="144" name="Google Shape;144;g153ca17f60e_0_180:notes">
            <a:extLst>
              <a:ext uri="{FF2B5EF4-FFF2-40B4-BE49-F238E27FC236}">
                <a16:creationId xmlns:a16="http://schemas.microsoft.com/office/drawing/2014/main" id="{071DBEA0-1AE4-2A46-C419-D5D087A6A59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153ca17f60e_0_180:notes">
            <a:extLst>
              <a:ext uri="{FF2B5EF4-FFF2-40B4-BE49-F238E27FC236}">
                <a16:creationId xmlns:a16="http://schemas.microsoft.com/office/drawing/2014/main" id="{346A8C62-411C-5D2F-054A-C55E0A45C64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224788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153ca17f60e_0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153ca17f60e_0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Margaret’s Slides  </a:t>
            </a:r>
            <a:r>
              <a:rPr lang="en-US" sz="1100" b="1"/>
              <a:t>1 of 4</a:t>
            </a:r>
            <a:br>
              <a:rPr lang="en-US" sz="3600" b="1"/>
            </a:b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a:extLst>
            <a:ext uri="{FF2B5EF4-FFF2-40B4-BE49-F238E27FC236}">
              <a16:creationId xmlns:a16="http://schemas.microsoft.com/office/drawing/2014/main" id="{E57B3EF2-010A-5245-8D91-A46FA0DDAE4F}"/>
            </a:ext>
          </a:extLst>
        </p:cNvPr>
        <p:cNvGrpSpPr/>
        <p:nvPr/>
      </p:nvGrpSpPr>
      <p:grpSpPr>
        <a:xfrm>
          <a:off x="0" y="0"/>
          <a:ext cx="0" cy="0"/>
          <a:chOff x="0" y="0"/>
          <a:chExt cx="0" cy="0"/>
        </a:xfrm>
      </p:grpSpPr>
      <p:sp>
        <p:nvSpPr>
          <p:cNvPr id="115" name="Google Shape;115;g153ca17f60e_0_116:notes">
            <a:extLst>
              <a:ext uri="{FF2B5EF4-FFF2-40B4-BE49-F238E27FC236}">
                <a16:creationId xmlns:a16="http://schemas.microsoft.com/office/drawing/2014/main" id="{0616E8BB-90FF-397C-8207-73EBF9C44B0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153ca17f60e_0_116:notes">
            <a:extLst>
              <a:ext uri="{FF2B5EF4-FFF2-40B4-BE49-F238E27FC236}">
                <a16:creationId xmlns:a16="http://schemas.microsoft.com/office/drawing/2014/main" id="{C324665C-9E85-2B40-AA6B-99669EF3EE2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t>Margaret’s Slides </a:t>
            </a:r>
            <a:r>
              <a:rPr lang="en-US" sz="1100" b="1"/>
              <a:t>2 of 4</a:t>
            </a:r>
            <a:br>
              <a:rPr lang="en-US" sz="3600" b="1"/>
            </a:br>
            <a:endParaRPr lang="en-US"/>
          </a:p>
          <a:p>
            <a:pPr marL="0" lvl="0" indent="0" algn="l" rtl="0">
              <a:spcBef>
                <a:spcPts val="0"/>
              </a:spcBef>
              <a:spcAft>
                <a:spcPts val="0"/>
              </a:spcAft>
              <a:buNone/>
            </a:pPr>
            <a:endParaRPr/>
          </a:p>
        </p:txBody>
      </p:sp>
    </p:spTree>
    <p:extLst>
      <p:ext uri="{BB962C8B-B14F-4D97-AF65-F5344CB8AC3E}">
        <p14:creationId xmlns:p14="http://schemas.microsoft.com/office/powerpoint/2010/main" val="4694558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153ca17f60e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153ca17f60e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t>Margaret’s Slides </a:t>
            </a:r>
            <a:r>
              <a:rPr lang="en-US" sz="1100" b="1"/>
              <a:t>3 of 4</a:t>
            </a:r>
            <a:br>
              <a:rPr lang="en-US" sz="3600" b="1"/>
            </a:br>
            <a:endParaRPr lang="en-US"/>
          </a:p>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153ca17f60e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153ca17f60e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t>Margaret’s Slides </a:t>
            </a:r>
            <a:r>
              <a:rPr lang="en-US" sz="1100" b="1"/>
              <a:t>4 of 4</a:t>
            </a:r>
            <a:br>
              <a:rPr lang="en-US" sz="3600" b="1"/>
            </a:br>
            <a:endParaRPr lang="en-US"/>
          </a:p>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a:extLst>
            <a:ext uri="{FF2B5EF4-FFF2-40B4-BE49-F238E27FC236}">
              <a16:creationId xmlns:a16="http://schemas.microsoft.com/office/drawing/2014/main" id="{2DB65741-6A92-22F3-3F6C-9673451E01A2}"/>
            </a:ext>
          </a:extLst>
        </p:cNvPr>
        <p:cNvGrpSpPr/>
        <p:nvPr/>
      </p:nvGrpSpPr>
      <p:grpSpPr>
        <a:xfrm>
          <a:off x="0" y="0"/>
          <a:ext cx="0" cy="0"/>
          <a:chOff x="0" y="0"/>
          <a:chExt cx="0" cy="0"/>
        </a:xfrm>
      </p:grpSpPr>
      <p:sp>
        <p:nvSpPr>
          <p:cNvPr id="130" name="Google Shape;130;g153ca17f60e_0_131:notes">
            <a:extLst>
              <a:ext uri="{FF2B5EF4-FFF2-40B4-BE49-F238E27FC236}">
                <a16:creationId xmlns:a16="http://schemas.microsoft.com/office/drawing/2014/main" id="{214447CC-EA36-FB1E-8461-7A4544B0734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153ca17f60e_0_131:notes">
            <a:extLst>
              <a:ext uri="{FF2B5EF4-FFF2-40B4-BE49-F238E27FC236}">
                <a16:creationId xmlns:a16="http://schemas.microsoft.com/office/drawing/2014/main" id="{EFBDE8E3-3279-D992-17C8-0B46B13FBFD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167663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153ca17f60e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153ca17f60e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a:extLst>
            <a:ext uri="{FF2B5EF4-FFF2-40B4-BE49-F238E27FC236}">
              <a16:creationId xmlns:a16="http://schemas.microsoft.com/office/drawing/2014/main" id="{64B09BF2-3EA8-68F9-A0F3-758AFEF3050F}"/>
            </a:ext>
          </a:extLst>
        </p:cNvPr>
        <p:cNvGrpSpPr/>
        <p:nvPr/>
      </p:nvGrpSpPr>
      <p:grpSpPr>
        <a:xfrm>
          <a:off x="0" y="0"/>
          <a:ext cx="0" cy="0"/>
          <a:chOff x="0" y="0"/>
          <a:chExt cx="0" cy="0"/>
        </a:xfrm>
      </p:grpSpPr>
      <p:sp>
        <p:nvSpPr>
          <p:cNvPr id="130" name="Google Shape;130;g153ca17f60e_0_131:notes">
            <a:extLst>
              <a:ext uri="{FF2B5EF4-FFF2-40B4-BE49-F238E27FC236}">
                <a16:creationId xmlns:a16="http://schemas.microsoft.com/office/drawing/2014/main" id="{CD78F049-E9BF-BCBC-537A-7D26770EE5E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153ca17f60e_0_131:notes">
            <a:extLst>
              <a:ext uri="{FF2B5EF4-FFF2-40B4-BE49-F238E27FC236}">
                <a16:creationId xmlns:a16="http://schemas.microsoft.com/office/drawing/2014/main" id="{A2F2CD5C-5741-923D-14AD-EEC698BD656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4669892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a:extLst>
            <a:ext uri="{FF2B5EF4-FFF2-40B4-BE49-F238E27FC236}">
              <a16:creationId xmlns:a16="http://schemas.microsoft.com/office/drawing/2014/main" id="{285DA7A7-8CA7-A5FE-25ED-D9DB5C0B4720}"/>
            </a:ext>
          </a:extLst>
        </p:cNvPr>
        <p:cNvGrpSpPr/>
        <p:nvPr/>
      </p:nvGrpSpPr>
      <p:grpSpPr>
        <a:xfrm>
          <a:off x="0" y="0"/>
          <a:ext cx="0" cy="0"/>
          <a:chOff x="0" y="0"/>
          <a:chExt cx="0" cy="0"/>
        </a:xfrm>
      </p:grpSpPr>
      <p:sp>
        <p:nvSpPr>
          <p:cNvPr id="130" name="Google Shape;130;g153ca17f60e_0_131:notes">
            <a:extLst>
              <a:ext uri="{FF2B5EF4-FFF2-40B4-BE49-F238E27FC236}">
                <a16:creationId xmlns:a16="http://schemas.microsoft.com/office/drawing/2014/main" id="{8813A48A-EF16-913C-4F40-315AAD320D2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153ca17f60e_0_131:notes">
            <a:extLst>
              <a:ext uri="{FF2B5EF4-FFF2-40B4-BE49-F238E27FC236}">
                <a16:creationId xmlns:a16="http://schemas.microsoft.com/office/drawing/2014/main" id="{6B7681F1-9234-8F90-C21C-7CC4161C2AD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17441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67CBB5BA-4371-5384-98DB-C64897652611}"/>
            </a:ext>
          </a:extLst>
        </p:cNvPr>
        <p:cNvGrpSpPr/>
        <p:nvPr/>
      </p:nvGrpSpPr>
      <p:grpSpPr>
        <a:xfrm>
          <a:off x="0" y="0"/>
          <a:ext cx="0" cy="0"/>
          <a:chOff x="0" y="0"/>
          <a:chExt cx="0" cy="0"/>
        </a:xfrm>
      </p:grpSpPr>
      <p:sp>
        <p:nvSpPr>
          <p:cNvPr id="101" name="Google Shape;101;g153ca17f60e_0_91:notes">
            <a:extLst>
              <a:ext uri="{FF2B5EF4-FFF2-40B4-BE49-F238E27FC236}">
                <a16:creationId xmlns:a16="http://schemas.microsoft.com/office/drawing/2014/main" id="{32B34FD1-3BCA-2D27-AE3A-C932CF5F200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53ca17f60e_0_91:notes">
            <a:extLst>
              <a:ext uri="{FF2B5EF4-FFF2-40B4-BE49-F238E27FC236}">
                <a16:creationId xmlns:a16="http://schemas.microsoft.com/office/drawing/2014/main" id="{694F7A8A-4FB4-21E1-2FAC-83968DA6D3D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427491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06C9299A-FB9E-DB35-5C55-A58DE30D618D}"/>
            </a:ext>
          </a:extLst>
        </p:cNvPr>
        <p:cNvGrpSpPr/>
        <p:nvPr/>
      </p:nvGrpSpPr>
      <p:grpSpPr>
        <a:xfrm>
          <a:off x="0" y="0"/>
          <a:ext cx="0" cy="0"/>
          <a:chOff x="0" y="0"/>
          <a:chExt cx="0" cy="0"/>
        </a:xfrm>
      </p:grpSpPr>
      <p:sp>
        <p:nvSpPr>
          <p:cNvPr id="101" name="Google Shape;101;g153ca17f60e_0_91:notes">
            <a:extLst>
              <a:ext uri="{FF2B5EF4-FFF2-40B4-BE49-F238E27FC236}">
                <a16:creationId xmlns:a16="http://schemas.microsoft.com/office/drawing/2014/main" id="{30151A41-A5FC-0E51-0CCD-5EA40D6B840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53ca17f60e_0_91:notes">
            <a:extLst>
              <a:ext uri="{FF2B5EF4-FFF2-40B4-BE49-F238E27FC236}">
                <a16:creationId xmlns:a16="http://schemas.microsoft.com/office/drawing/2014/main" id="{18C6D665-1445-4109-7923-7C15E96E5ED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6796363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153ca17f60e_0_2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153ca17f60e_0_2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710A6106-9C3C-9E21-F0C3-37F5E42DB69C}"/>
            </a:ext>
          </a:extLst>
        </p:cNvPr>
        <p:cNvGrpSpPr/>
        <p:nvPr/>
      </p:nvGrpSpPr>
      <p:grpSpPr>
        <a:xfrm>
          <a:off x="0" y="0"/>
          <a:ext cx="0" cy="0"/>
          <a:chOff x="0" y="0"/>
          <a:chExt cx="0" cy="0"/>
        </a:xfrm>
      </p:grpSpPr>
      <p:sp>
        <p:nvSpPr>
          <p:cNvPr id="101" name="Google Shape;101;g153ca17f60e_0_91:notes">
            <a:extLst>
              <a:ext uri="{FF2B5EF4-FFF2-40B4-BE49-F238E27FC236}">
                <a16:creationId xmlns:a16="http://schemas.microsoft.com/office/drawing/2014/main" id="{B3F72C65-0158-12B3-1C96-B9F7DCEC9E5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53ca17f60e_0_91:notes">
            <a:extLst>
              <a:ext uri="{FF2B5EF4-FFF2-40B4-BE49-F238E27FC236}">
                <a16:creationId xmlns:a16="http://schemas.microsoft.com/office/drawing/2014/main" id="{D3C29209-7902-C0F4-3DFC-CCF7DF4E804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559238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DD5C3B30-136E-179B-615B-75C705A089C9}"/>
            </a:ext>
          </a:extLst>
        </p:cNvPr>
        <p:cNvGrpSpPr/>
        <p:nvPr/>
      </p:nvGrpSpPr>
      <p:grpSpPr>
        <a:xfrm>
          <a:off x="0" y="0"/>
          <a:ext cx="0" cy="0"/>
          <a:chOff x="0" y="0"/>
          <a:chExt cx="0" cy="0"/>
        </a:xfrm>
      </p:grpSpPr>
      <p:sp>
        <p:nvSpPr>
          <p:cNvPr id="101" name="Google Shape;101;g153ca17f60e_0_91:notes">
            <a:extLst>
              <a:ext uri="{FF2B5EF4-FFF2-40B4-BE49-F238E27FC236}">
                <a16:creationId xmlns:a16="http://schemas.microsoft.com/office/drawing/2014/main" id="{D665DFF9-8B66-2E3B-3C08-C74AB4E817B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53ca17f60e_0_91:notes">
            <a:extLst>
              <a:ext uri="{FF2B5EF4-FFF2-40B4-BE49-F238E27FC236}">
                <a16:creationId xmlns:a16="http://schemas.microsoft.com/office/drawing/2014/main" id="{FB4ECC96-CA21-4FED-A75D-F983B4DABDA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901452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3A3852B0-504A-2CC4-FEEA-2B81D72453C9}"/>
            </a:ext>
          </a:extLst>
        </p:cNvPr>
        <p:cNvGrpSpPr/>
        <p:nvPr/>
      </p:nvGrpSpPr>
      <p:grpSpPr>
        <a:xfrm>
          <a:off x="0" y="0"/>
          <a:ext cx="0" cy="0"/>
          <a:chOff x="0" y="0"/>
          <a:chExt cx="0" cy="0"/>
        </a:xfrm>
      </p:grpSpPr>
      <p:sp>
        <p:nvSpPr>
          <p:cNvPr id="101" name="Google Shape;101;g153ca17f60e_0_91:notes">
            <a:extLst>
              <a:ext uri="{FF2B5EF4-FFF2-40B4-BE49-F238E27FC236}">
                <a16:creationId xmlns:a16="http://schemas.microsoft.com/office/drawing/2014/main" id="{CFF9B3A5-6677-41CE-42F5-5D5EB650BD4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53ca17f60e_0_91:notes">
            <a:extLst>
              <a:ext uri="{FF2B5EF4-FFF2-40B4-BE49-F238E27FC236}">
                <a16:creationId xmlns:a16="http://schemas.microsoft.com/office/drawing/2014/main" id="{8569B3E7-4497-071F-5B97-72D4D2D0272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342903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7A5C6F78-DDBB-1B6C-8E4E-DA4CAB1F766C}"/>
            </a:ext>
          </a:extLst>
        </p:cNvPr>
        <p:cNvGrpSpPr/>
        <p:nvPr/>
      </p:nvGrpSpPr>
      <p:grpSpPr>
        <a:xfrm>
          <a:off x="0" y="0"/>
          <a:ext cx="0" cy="0"/>
          <a:chOff x="0" y="0"/>
          <a:chExt cx="0" cy="0"/>
        </a:xfrm>
      </p:grpSpPr>
      <p:sp>
        <p:nvSpPr>
          <p:cNvPr id="101" name="Google Shape;101;g153ca17f60e_0_91:notes">
            <a:extLst>
              <a:ext uri="{FF2B5EF4-FFF2-40B4-BE49-F238E27FC236}">
                <a16:creationId xmlns:a16="http://schemas.microsoft.com/office/drawing/2014/main" id="{A568663F-6FCD-0F1B-9A2C-DD5E92C193B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53ca17f60e_0_91:notes">
            <a:extLst>
              <a:ext uri="{FF2B5EF4-FFF2-40B4-BE49-F238E27FC236}">
                <a16:creationId xmlns:a16="http://schemas.microsoft.com/office/drawing/2014/main" id="{4E73F2D0-3155-474C-5EB8-DBD998DB36D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937695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a:extLst>
            <a:ext uri="{FF2B5EF4-FFF2-40B4-BE49-F238E27FC236}">
              <a16:creationId xmlns:a16="http://schemas.microsoft.com/office/drawing/2014/main" id="{4226229E-C762-0A8F-2A52-9F683CDA7D77}"/>
            </a:ext>
          </a:extLst>
        </p:cNvPr>
        <p:cNvGrpSpPr/>
        <p:nvPr/>
      </p:nvGrpSpPr>
      <p:grpSpPr>
        <a:xfrm>
          <a:off x="0" y="0"/>
          <a:ext cx="0" cy="0"/>
          <a:chOff x="0" y="0"/>
          <a:chExt cx="0" cy="0"/>
        </a:xfrm>
      </p:grpSpPr>
      <p:sp>
        <p:nvSpPr>
          <p:cNvPr id="69" name="Google Shape;69;g153ca17f60e_0_64:notes">
            <a:extLst>
              <a:ext uri="{FF2B5EF4-FFF2-40B4-BE49-F238E27FC236}">
                <a16:creationId xmlns:a16="http://schemas.microsoft.com/office/drawing/2014/main" id="{E0CADBD4-EC3A-C5B1-BF9C-A042E70A395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53ca17f60e_0_64:notes">
            <a:extLst>
              <a:ext uri="{FF2B5EF4-FFF2-40B4-BE49-F238E27FC236}">
                <a16:creationId xmlns:a16="http://schemas.microsoft.com/office/drawing/2014/main" id="{90EC290F-3280-F5DA-3CE5-1135779DEEF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757448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themeOverride" Target="../theme/themeOverride1.xml"/><Relationship Id="rId5" Type="http://schemas.openxmlformats.org/officeDocument/2006/relationships/image" Target="../media/image10.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ags" Target="../tags/tag7.xml"/><Relationship Id="rId5" Type="http://schemas.openxmlformats.org/officeDocument/2006/relationships/image" Target="../media/image2.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8" Type="http://schemas.openxmlformats.org/officeDocument/2006/relationships/hyperlink" Target="https://info.share.nm.gov/files/Benefits_Service_Date_Calculation_Worksheet.xlsx" TargetMode="External"/><Relationship Id="rId3" Type="http://schemas.openxmlformats.org/officeDocument/2006/relationships/notesSlide" Target="../notesSlides/notesSlide14.xml"/><Relationship Id="rId7" Type="http://schemas.openxmlformats.org/officeDocument/2006/relationships/image" Target="../media/image13.png"/><Relationship Id="rId2" Type="http://schemas.openxmlformats.org/officeDocument/2006/relationships/slideLayout" Target="../slideLayouts/slideLayout3.xml"/><Relationship Id="rId1" Type="http://schemas.openxmlformats.org/officeDocument/2006/relationships/tags" Target="../tags/tag8.xml"/><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tags" Target="../tags/tag9.xml"/><Relationship Id="rId5" Type="http://schemas.openxmlformats.org/officeDocument/2006/relationships/image" Target="../media/image2.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19.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1.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26.jpe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openxmlformats.org/officeDocument/2006/relationships/image" Target="../media/image27.png"/><Relationship Id="rId5" Type="http://schemas.openxmlformats.org/officeDocument/2006/relationships/image" Target="../media/image4.png"/><Relationship Id="rId4" Type="http://schemas.openxmlformats.org/officeDocument/2006/relationships/image" Target="../media/image26.jpeg"/></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image" Target="../media/image26.jpe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image" Target="../media/image26.jpeg"/></Relationships>
</file>

<file path=ppt/slides/_rels/slide3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notesSlide" Target="../notesSlides/notesSlide36.xml"/><Relationship Id="rId7" Type="http://schemas.openxmlformats.org/officeDocument/2006/relationships/hyperlink" Target="https://www.nmdfa.state.nm.us/financial-control/central-payroll-bureau/" TargetMode="External"/><Relationship Id="rId2" Type="http://schemas.openxmlformats.org/officeDocument/2006/relationships/slideLayout" Target="../slideLayouts/slideLayout3.xml"/><Relationship Id="rId1" Type="http://schemas.openxmlformats.org/officeDocument/2006/relationships/tags" Target="../tags/tag10.xml"/><Relationship Id="rId6" Type="http://schemas.openxmlformats.org/officeDocument/2006/relationships/image" Target="../media/image29.png"/><Relationship Id="rId5" Type="http://schemas.openxmlformats.org/officeDocument/2006/relationships/image" Target="../media/image2.png"/><Relationship Id="rId4" Type="http://schemas.openxmlformats.org/officeDocument/2006/relationships/image" Target="../media/image4.png"/><Relationship Id="rId9" Type="http://schemas.openxmlformats.org/officeDocument/2006/relationships/image" Target="../media/image31.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7" Type="http://schemas.openxmlformats.org/officeDocument/2006/relationships/image" Target="../media/image32.png"/><Relationship Id="rId2" Type="http://schemas.openxmlformats.org/officeDocument/2006/relationships/slideLayout" Target="../slideLayouts/slideLayout3.xml"/><Relationship Id="rId1" Type="http://schemas.openxmlformats.org/officeDocument/2006/relationships/tags" Target="../tags/tag11.xml"/><Relationship Id="rId6" Type="http://schemas.openxmlformats.org/officeDocument/2006/relationships/hyperlink" Target="https://www.nmdfa.state.nm.us/wp-content/uploads/2026/07/Pay-Schedule.xlsx" TargetMode="External"/><Relationship Id="rId5" Type="http://schemas.openxmlformats.org/officeDocument/2006/relationships/image" Target="../media/image2.png"/><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7" Type="http://schemas.openxmlformats.org/officeDocument/2006/relationships/image" Target="../media/image33.png"/><Relationship Id="rId2" Type="http://schemas.openxmlformats.org/officeDocument/2006/relationships/slideLayout" Target="../slideLayouts/slideLayout3.xml"/><Relationship Id="rId1" Type="http://schemas.openxmlformats.org/officeDocument/2006/relationships/tags" Target="../tags/tag12.xml"/><Relationship Id="rId6" Type="http://schemas.openxmlformats.org/officeDocument/2006/relationships/hyperlink" Target="https://www.nmdfa.state.nm.us/wp-content/uploads/2026/05/Payroll-Run-Dates.docx" TargetMode="External"/><Relationship Id="rId5" Type="http://schemas.openxmlformats.org/officeDocument/2006/relationships/image" Target="../media/image2.png"/><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notesSlide" Target="../notesSlides/notesSlide39.xml"/><Relationship Id="rId7" Type="http://schemas.openxmlformats.org/officeDocument/2006/relationships/image" Target="../media/image28.png"/><Relationship Id="rId2" Type="http://schemas.openxmlformats.org/officeDocument/2006/relationships/slideLayout" Target="../slideLayouts/slideLayout3.xml"/><Relationship Id="rId1" Type="http://schemas.openxmlformats.org/officeDocument/2006/relationships/tags" Target="../tags/tag13.xml"/><Relationship Id="rId6" Type="http://schemas.openxmlformats.org/officeDocument/2006/relationships/hyperlink" Target="https://tinyurl.com/CPBTrainers" TargetMode="External"/><Relationship Id="rId5" Type="http://schemas.openxmlformats.org/officeDocument/2006/relationships/image" Target="../media/image2.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2.xml"/><Relationship Id="rId5" Type="http://schemas.openxmlformats.org/officeDocument/2006/relationships/image" Target="../media/image2.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8" Type="http://schemas.openxmlformats.org/officeDocument/2006/relationships/hyperlink" Target="https://tinyurl.com/Book-with-CPB-Trainers" TargetMode="External"/><Relationship Id="rId13" Type="http://schemas.openxmlformats.org/officeDocument/2006/relationships/hyperlink" Target="https://www.nmdfa.state.nm.us/financial-control/central-payroll-bureau/" TargetMode="External"/><Relationship Id="rId3" Type="http://schemas.openxmlformats.org/officeDocument/2006/relationships/notesSlide" Target="../notesSlides/notesSlide40.xml"/><Relationship Id="rId7" Type="http://schemas.openxmlformats.org/officeDocument/2006/relationships/hyperlink" Target="mailto:Christina.Ortiz@dfa.nm.gov" TargetMode="External"/><Relationship Id="rId12" Type="http://schemas.openxmlformats.org/officeDocument/2006/relationships/hyperlink" Target="mailto:cpbtrainers@state.nm.us" TargetMode="External"/><Relationship Id="rId2" Type="http://schemas.openxmlformats.org/officeDocument/2006/relationships/slideLayout" Target="../slideLayouts/slideLayout3.xml"/><Relationship Id="rId1" Type="http://schemas.openxmlformats.org/officeDocument/2006/relationships/tags" Target="../tags/tag14.xml"/><Relationship Id="rId6" Type="http://schemas.openxmlformats.org/officeDocument/2006/relationships/hyperlink" Target="mailto:Claudette.Romero@dfa.nm.gov" TargetMode="External"/><Relationship Id="rId11" Type="http://schemas.openxmlformats.org/officeDocument/2006/relationships/hyperlink" Target="https://platform.dfa.nm.gov/" TargetMode="External"/><Relationship Id="rId5" Type="http://schemas.openxmlformats.org/officeDocument/2006/relationships/image" Target="../media/image34.png"/><Relationship Id="rId10" Type="http://schemas.openxmlformats.org/officeDocument/2006/relationships/hyperlink" Target="https://www.youtube.com/@nmdfa8097" TargetMode="External"/><Relationship Id="rId4" Type="http://schemas.openxmlformats.org/officeDocument/2006/relationships/image" Target="../media/image4.png"/><Relationship Id="rId9" Type="http://schemas.openxmlformats.org/officeDocument/2006/relationships/hyperlink" Target="https://www.nmdfa.state.nm.us/financial-control/central-payroll-bureau/training-resources/" TargetMode="External"/><Relationship Id="rId14" Type="http://schemas.openxmlformats.org/officeDocument/2006/relationships/hyperlink" Target="https://info.share.nm.gov/"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3.xml"/><Relationship Id="rId5" Type="http://schemas.openxmlformats.org/officeDocument/2006/relationships/image" Target="../media/image2.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4.xml"/><Relationship Id="rId5" Type="http://schemas.openxmlformats.org/officeDocument/2006/relationships/image" Target="../media/image2.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5.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6.xml"/><Relationship Id="rId5" Type="http://schemas.openxmlformats.org/officeDocument/2006/relationships/image" Target="../media/image2.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6" name="Google Shape;56;p13"/>
          <p:cNvPicPr preferRelativeResize="0"/>
          <p:nvPr/>
        </p:nvPicPr>
        <p:blipFill>
          <a:blip r:embed="rId3">
            <a:alphaModFix/>
          </a:blip>
          <a:stretch>
            <a:fillRect/>
          </a:stretch>
        </p:blipFill>
        <p:spPr>
          <a:xfrm>
            <a:off x="54123" y="4690475"/>
            <a:ext cx="1977774" cy="397000"/>
          </a:xfrm>
          <a:prstGeom prst="rect">
            <a:avLst/>
          </a:prstGeom>
          <a:noFill/>
          <a:ln>
            <a:noFill/>
          </a:ln>
        </p:spPr>
      </p:pic>
      <p:sp>
        <p:nvSpPr>
          <p:cNvPr id="54" name="Google Shape;54;p13"/>
          <p:cNvSpPr txBox="1">
            <a:spLocks noGrp="1"/>
          </p:cNvSpPr>
          <p:nvPr>
            <p:ph type="ctrTitle"/>
          </p:nvPr>
        </p:nvSpPr>
        <p:spPr>
          <a:xfrm>
            <a:off x="311700" y="1628425"/>
            <a:ext cx="8520600" cy="864000"/>
          </a:xfrm>
          <a:prstGeom prst="rect">
            <a:avLst/>
          </a:prstGeom>
        </p:spPr>
        <p:txBody>
          <a:bodyPr spcFirstLastPara="1" wrap="square" lIns="91425" tIns="91425" rIns="91425" bIns="91425" anchor="b" anchorCtr="0">
            <a:normAutofit/>
          </a:bodyPr>
          <a:lstStyle/>
          <a:p>
            <a:pPr lvl="0" algn="l">
              <a:buSzPts val="990"/>
            </a:pPr>
            <a:r>
              <a:rPr lang="en" sz="3900" b="1">
                <a:solidFill>
                  <a:srgbClr val="DE8B26"/>
                </a:solidFill>
                <a:latin typeface="PT Serif"/>
                <a:ea typeface="PT Serif"/>
                <a:cs typeface="PT Serif"/>
                <a:sym typeface="PT Serif"/>
              </a:rPr>
              <a:t>HCM Quarterly Meeting</a:t>
            </a:r>
            <a:endParaRPr sz="3900" b="1">
              <a:solidFill>
                <a:srgbClr val="DE8B26"/>
              </a:solidFill>
              <a:latin typeface="PT Serif"/>
              <a:ea typeface="PT Serif"/>
              <a:cs typeface="PT Serif"/>
              <a:sym typeface="PT Serif"/>
            </a:endParaRPr>
          </a:p>
        </p:txBody>
      </p:sp>
      <p:sp>
        <p:nvSpPr>
          <p:cNvPr id="55" name="Google Shape;55;p13"/>
          <p:cNvSpPr txBox="1">
            <a:spLocks noGrp="1"/>
          </p:cNvSpPr>
          <p:nvPr>
            <p:ph type="subTitle" idx="1"/>
          </p:nvPr>
        </p:nvSpPr>
        <p:spPr>
          <a:xfrm>
            <a:off x="311700" y="2416225"/>
            <a:ext cx="8520600" cy="792600"/>
          </a:xfrm>
          <a:prstGeom prst="rect">
            <a:avLst/>
          </a:prstGeom>
        </p:spPr>
        <p:txBody>
          <a:bodyPr spcFirstLastPara="1" wrap="square" lIns="91425" tIns="91425" rIns="91425" bIns="91425" anchor="t" anchorCtr="0">
            <a:normAutofit/>
          </a:bodyPr>
          <a:lstStyle/>
          <a:p>
            <a:pPr marL="0" lvl="0" indent="0" algn="l"/>
            <a:r>
              <a:rPr lang="en-US" sz="2000" b="1" dirty="0">
                <a:solidFill>
                  <a:srgbClr val="004D4C"/>
                </a:solidFill>
                <a:latin typeface="Source Sans Pro"/>
                <a:ea typeface="Source Sans Pro"/>
                <a:cs typeface="Source Sans Pro"/>
                <a:sym typeface="Source Sans Pro"/>
              </a:rPr>
              <a:t>Presented by Central Payroll Bureau &amp; the SHARE HCM Team</a:t>
            </a:r>
          </a:p>
        </p:txBody>
      </p:sp>
      <p:cxnSp>
        <p:nvCxnSpPr>
          <p:cNvPr id="57" name="Google Shape;57;p13"/>
          <p:cNvCxnSpPr/>
          <p:nvPr/>
        </p:nvCxnSpPr>
        <p:spPr>
          <a:xfrm>
            <a:off x="394800" y="2416225"/>
            <a:ext cx="4368900" cy="0"/>
          </a:xfrm>
          <a:prstGeom prst="straightConnector1">
            <a:avLst/>
          </a:prstGeom>
          <a:noFill/>
          <a:ln w="38100" cap="flat" cmpd="sng">
            <a:solidFill>
              <a:srgbClr val="004D4C"/>
            </a:solidFill>
            <a:prstDash val="solid"/>
            <a:round/>
            <a:headEnd type="none" w="med" len="med"/>
            <a:tailEnd type="none" w="med" len="med"/>
          </a:ln>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1">
          <a:extLst>
            <a:ext uri="{FF2B5EF4-FFF2-40B4-BE49-F238E27FC236}">
              <a16:creationId xmlns:a16="http://schemas.microsoft.com/office/drawing/2014/main" id="{E48D748A-41F4-0C4B-2251-D924097CA9EA}"/>
            </a:ext>
          </a:extLst>
        </p:cNvPr>
        <p:cNvGrpSpPr/>
        <p:nvPr/>
      </p:nvGrpSpPr>
      <p:grpSpPr>
        <a:xfrm>
          <a:off x="0" y="0"/>
          <a:ext cx="0" cy="0"/>
          <a:chOff x="0" y="0"/>
          <a:chExt cx="0" cy="0"/>
        </a:xfrm>
      </p:grpSpPr>
      <p:sp>
        <p:nvSpPr>
          <p:cNvPr id="72" name="Google Shape;72;p15">
            <a:extLst>
              <a:ext uri="{FF2B5EF4-FFF2-40B4-BE49-F238E27FC236}">
                <a16:creationId xmlns:a16="http://schemas.microsoft.com/office/drawing/2014/main" id="{C62E8810-BE28-C064-AAAB-237096C146D4}"/>
              </a:ext>
            </a:extLst>
          </p:cNvPr>
          <p:cNvSpPr txBox="1">
            <a:spLocks noGrp="1"/>
          </p:cNvSpPr>
          <p:nvPr>
            <p:ph type="body" idx="1"/>
          </p:nvPr>
        </p:nvSpPr>
        <p:spPr>
          <a:xfrm>
            <a:off x="131414" y="190864"/>
            <a:ext cx="8520600" cy="605700"/>
          </a:xfrm>
          <a:prstGeom prst="rect">
            <a:avLst/>
          </a:prstGeom>
        </p:spPr>
        <p:txBody>
          <a:bodyPr spcFirstLastPara="1" wrap="square" lIns="91425" tIns="91425" rIns="91425" bIns="91425" anchor="t" anchorCtr="0">
            <a:noAutofit/>
          </a:bodyPr>
          <a:lstStyle/>
          <a:p>
            <a:pPr marL="0" lvl="0" indent="0">
              <a:spcAft>
                <a:spcPts val="1200"/>
              </a:spcAft>
              <a:buSzPts val="852"/>
              <a:buNone/>
            </a:pPr>
            <a:r>
              <a:rPr lang="en-US" sz="2400" b="1">
                <a:solidFill>
                  <a:schemeClr val="accent4">
                    <a:lumMod val="75000"/>
                  </a:schemeClr>
                </a:solidFill>
                <a:latin typeface="Source Sans Pro"/>
                <a:ea typeface="Source Sans Pro"/>
                <a:cs typeface="Source Sans Pro"/>
                <a:sym typeface="Source Sans Pro"/>
              </a:rPr>
              <a:t>Updating Employee Addresses – Changing an address</a:t>
            </a:r>
          </a:p>
        </p:txBody>
      </p:sp>
      <p:pic>
        <p:nvPicPr>
          <p:cNvPr id="73" name="Google Shape;73;p15">
            <a:extLst>
              <a:ext uri="{FF2B5EF4-FFF2-40B4-BE49-F238E27FC236}">
                <a16:creationId xmlns:a16="http://schemas.microsoft.com/office/drawing/2014/main" id="{5C6880FF-8533-1CDA-C383-5025857578E2}"/>
              </a:ext>
            </a:extLst>
          </p:cNvPr>
          <p:cNvPicPr preferRelativeResize="0"/>
          <p:nvPr/>
        </p:nvPicPr>
        <p:blipFill>
          <a:blip r:embed="rId3">
            <a:alphaModFix/>
          </a:blip>
          <a:stretch>
            <a:fillRect/>
          </a:stretch>
        </p:blipFill>
        <p:spPr>
          <a:xfrm>
            <a:off x="357325" y="4478523"/>
            <a:ext cx="1977774" cy="397000"/>
          </a:xfrm>
          <a:prstGeom prst="rect">
            <a:avLst/>
          </a:prstGeom>
          <a:noFill/>
          <a:ln>
            <a:noFill/>
          </a:ln>
        </p:spPr>
      </p:pic>
      <p:cxnSp>
        <p:nvCxnSpPr>
          <p:cNvPr id="75" name="Google Shape;75;p15">
            <a:extLst>
              <a:ext uri="{FF2B5EF4-FFF2-40B4-BE49-F238E27FC236}">
                <a16:creationId xmlns:a16="http://schemas.microsoft.com/office/drawing/2014/main" id="{2DB8916F-8ECE-04A6-278F-C2BDCAA869AB}"/>
              </a:ext>
            </a:extLst>
          </p:cNvPr>
          <p:cNvCxnSpPr/>
          <p:nvPr/>
        </p:nvCxnSpPr>
        <p:spPr>
          <a:xfrm>
            <a:off x="2725725" y="4829900"/>
            <a:ext cx="6418200" cy="0"/>
          </a:xfrm>
          <a:prstGeom prst="straightConnector1">
            <a:avLst/>
          </a:prstGeom>
          <a:noFill/>
          <a:ln w="38100" cap="flat" cmpd="sng">
            <a:solidFill>
              <a:srgbClr val="DE8B26"/>
            </a:solidFill>
            <a:prstDash val="solid"/>
            <a:round/>
            <a:headEnd type="none" w="med" len="med"/>
            <a:tailEnd type="none" w="med" len="med"/>
          </a:ln>
        </p:spPr>
      </p:cxnSp>
      <p:pic>
        <p:nvPicPr>
          <p:cNvPr id="3" name="Picture 2">
            <a:extLst>
              <a:ext uri="{FF2B5EF4-FFF2-40B4-BE49-F238E27FC236}">
                <a16:creationId xmlns:a16="http://schemas.microsoft.com/office/drawing/2014/main" id="{82822260-980D-28AE-4780-4DF4400C2BDF}"/>
              </a:ext>
            </a:extLst>
          </p:cNvPr>
          <p:cNvPicPr>
            <a:picLocks noChangeAspect="1"/>
          </p:cNvPicPr>
          <p:nvPr/>
        </p:nvPicPr>
        <p:blipFill>
          <a:blip r:embed="rId4"/>
          <a:stretch>
            <a:fillRect/>
          </a:stretch>
        </p:blipFill>
        <p:spPr>
          <a:xfrm>
            <a:off x="1232450" y="796564"/>
            <a:ext cx="5630930" cy="3442607"/>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9288857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1">
          <a:extLst>
            <a:ext uri="{FF2B5EF4-FFF2-40B4-BE49-F238E27FC236}">
              <a16:creationId xmlns:a16="http://schemas.microsoft.com/office/drawing/2014/main" id="{589260D5-0B89-79C6-CCE2-6142D4839C6B}"/>
            </a:ext>
          </a:extLst>
        </p:cNvPr>
        <p:cNvGrpSpPr/>
        <p:nvPr/>
      </p:nvGrpSpPr>
      <p:grpSpPr>
        <a:xfrm>
          <a:off x="0" y="0"/>
          <a:ext cx="0" cy="0"/>
          <a:chOff x="0" y="0"/>
          <a:chExt cx="0" cy="0"/>
        </a:xfrm>
      </p:grpSpPr>
      <p:sp>
        <p:nvSpPr>
          <p:cNvPr id="72" name="Google Shape;72;p15">
            <a:extLst>
              <a:ext uri="{FF2B5EF4-FFF2-40B4-BE49-F238E27FC236}">
                <a16:creationId xmlns:a16="http://schemas.microsoft.com/office/drawing/2014/main" id="{F32F499C-2F7B-A7AF-FBC8-07496BADDD61}"/>
              </a:ext>
            </a:extLst>
          </p:cNvPr>
          <p:cNvSpPr txBox="1">
            <a:spLocks noGrp="1"/>
          </p:cNvSpPr>
          <p:nvPr>
            <p:ph type="body" idx="1"/>
          </p:nvPr>
        </p:nvSpPr>
        <p:spPr>
          <a:xfrm>
            <a:off x="131414" y="190864"/>
            <a:ext cx="8520600" cy="605700"/>
          </a:xfrm>
          <a:prstGeom prst="rect">
            <a:avLst/>
          </a:prstGeom>
        </p:spPr>
        <p:txBody>
          <a:bodyPr spcFirstLastPara="1" wrap="square" lIns="91425" tIns="91425" rIns="91425" bIns="91425" anchor="t" anchorCtr="0">
            <a:noAutofit/>
          </a:bodyPr>
          <a:lstStyle/>
          <a:p>
            <a:pPr marL="0" lvl="0" indent="0">
              <a:spcAft>
                <a:spcPts val="1200"/>
              </a:spcAft>
              <a:buSzPts val="852"/>
              <a:buNone/>
            </a:pPr>
            <a:r>
              <a:rPr lang="en-US" sz="2400" b="1">
                <a:solidFill>
                  <a:schemeClr val="accent4">
                    <a:lumMod val="75000"/>
                  </a:schemeClr>
                </a:solidFill>
                <a:latin typeface="Source Sans Pro"/>
                <a:ea typeface="Source Sans Pro"/>
                <a:cs typeface="Source Sans Pro"/>
                <a:sym typeface="Source Sans Pro"/>
              </a:rPr>
              <a:t>Updating Employee Addresses – Changing an address</a:t>
            </a:r>
          </a:p>
        </p:txBody>
      </p:sp>
      <p:pic>
        <p:nvPicPr>
          <p:cNvPr id="73" name="Google Shape;73;p15">
            <a:extLst>
              <a:ext uri="{FF2B5EF4-FFF2-40B4-BE49-F238E27FC236}">
                <a16:creationId xmlns:a16="http://schemas.microsoft.com/office/drawing/2014/main" id="{278674FF-FCB5-1B65-9167-8936742CC8D7}"/>
              </a:ext>
            </a:extLst>
          </p:cNvPr>
          <p:cNvPicPr preferRelativeResize="0"/>
          <p:nvPr/>
        </p:nvPicPr>
        <p:blipFill>
          <a:blip r:embed="rId4">
            <a:alphaModFix/>
          </a:blip>
          <a:stretch>
            <a:fillRect/>
          </a:stretch>
        </p:blipFill>
        <p:spPr>
          <a:xfrm>
            <a:off x="357325" y="4478523"/>
            <a:ext cx="1977774" cy="397000"/>
          </a:xfrm>
          <a:prstGeom prst="rect">
            <a:avLst/>
          </a:prstGeom>
          <a:noFill/>
          <a:ln>
            <a:noFill/>
          </a:ln>
        </p:spPr>
      </p:pic>
      <p:cxnSp>
        <p:nvCxnSpPr>
          <p:cNvPr id="75" name="Google Shape;75;p15">
            <a:extLst>
              <a:ext uri="{FF2B5EF4-FFF2-40B4-BE49-F238E27FC236}">
                <a16:creationId xmlns:a16="http://schemas.microsoft.com/office/drawing/2014/main" id="{18F11E7D-F8E5-6943-ABFF-251D82D175F2}"/>
              </a:ext>
            </a:extLst>
          </p:cNvPr>
          <p:cNvCxnSpPr/>
          <p:nvPr/>
        </p:nvCxnSpPr>
        <p:spPr>
          <a:xfrm>
            <a:off x="2725725" y="4829900"/>
            <a:ext cx="6418200" cy="0"/>
          </a:xfrm>
          <a:prstGeom prst="straightConnector1">
            <a:avLst/>
          </a:prstGeom>
          <a:noFill/>
          <a:ln w="38100" cap="flat" cmpd="sng">
            <a:solidFill>
              <a:srgbClr val="DE8B26"/>
            </a:solidFill>
            <a:prstDash val="solid"/>
            <a:round/>
            <a:headEnd type="none" w="med" len="med"/>
            <a:tailEnd type="none" w="med" len="med"/>
          </a:ln>
        </p:spPr>
      </p:cxnSp>
      <p:pic>
        <p:nvPicPr>
          <p:cNvPr id="4" name="Picture 3">
            <a:extLst>
              <a:ext uri="{FF2B5EF4-FFF2-40B4-BE49-F238E27FC236}">
                <a16:creationId xmlns:a16="http://schemas.microsoft.com/office/drawing/2014/main" id="{6DF584AF-F5A6-8DB3-F001-94C5B5C1D53E}"/>
              </a:ext>
            </a:extLst>
          </p:cNvPr>
          <p:cNvPicPr>
            <a:picLocks noChangeAspect="1"/>
          </p:cNvPicPr>
          <p:nvPr/>
        </p:nvPicPr>
        <p:blipFill>
          <a:blip r:embed="rId5"/>
          <a:stretch>
            <a:fillRect/>
          </a:stretch>
        </p:blipFill>
        <p:spPr>
          <a:xfrm>
            <a:off x="1159174" y="971848"/>
            <a:ext cx="6208499" cy="3331390"/>
          </a:xfrm>
          <a:prstGeom prst="rect">
            <a:avLst/>
          </a:prstGeom>
          <a:ln w="88900" cap="sq" cmpd="thickThin">
            <a:solidFill>
              <a:srgbClr val="000000"/>
            </a:solidFill>
            <a:prstDash val="solid"/>
            <a:miter lim="800000"/>
          </a:ln>
          <a:effectLst>
            <a:innerShdw blurRad="76200">
              <a:srgbClr val="000000"/>
            </a:innerShdw>
          </a:effectLst>
        </p:spPr>
      </p:pic>
      <p:sp>
        <p:nvSpPr>
          <p:cNvPr id="2" name="TextBox 1">
            <a:extLst>
              <a:ext uri="{FF2B5EF4-FFF2-40B4-BE49-F238E27FC236}">
                <a16:creationId xmlns:a16="http://schemas.microsoft.com/office/drawing/2014/main" id="{5A7166B2-6FC6-8035-17B6-5F1A9844BC64}"/>
              </a:ext>
            </a:extLst>
          </p:cNvPr>
          <p:cNvSpPr txBox="1"/>
          <p:nvPr/>
        </p:nvSpPr>
        <p:spPr>
          <a:xfrm>
            <a:off x="4703876" y="3490175"/>
            <a:ext cx="2859110" cy="523220"/>
          </a:xfrm>
          <a:prstGeom prst="rect">
            <a:avLst/>
          </a:prstGeom>
          <a:noFill/>
        </p:spPr>
        <p:txBody>
          <a:bodyPr wrap="square" rtlCol="0">
            <a:spAutoFit/>
          </a:bodyPr>
          <a:lstStyle/>
          <a:p>
            <a:r>
              <a:rPr lang="en-US"/>
              <a:t>This is for the county, not country. Do not enter USA here.</a:t>
            </a:r>
          </a:p>
        </p:txBody>
      </p:sp>
      <p:cxnSp>
        <p:nvCxnSpPr>
          <p:cNvPr id="5" name="Straight Arrow Connector 4">
            <a:extLst>
              <a:ext uri="{FF2B5EF4-FFF2-40B4-BE49-F238E27FC236}">
                <a16:creationId xmlns:a16="http://schemas.microsoft.com/office/drawing/2014/main" id="{E8C3E522-4B57-02B9-944C-654DA63BD810}"/>
              </a:ext>
            </a:extLst>
          </p:cNvPr>
          <p:cNvCxnSpPr/>
          <p:nvPr/>
        </p:nvCxnSpPr>
        <p:spPr>
          <a:xfrm flipH="1">
            <a:off x="4146997" y="3700270"/>
            <a:ext cx="556879"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1146807"/>
      </p:ext>
    </p:extLst>
  </p:cSld>
  <p:clrMapOvr>
    <a:overrideClrMapping bg1="lt1" tx1="dk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1">
          <a:extLst>
            <a:ext uri="{FF2B5EF4-FFF2-40B4-BE49-F238E27FC236}">
              <a16:creationId xmlns:a16="http://schemas.microsoft.com/office/drawing/2014/main" id="{552186E5-FDF6-C4B0-5360-1AA2621A6DB6}"/>
            </a:ext>
          </a:extLst>
        </p:cNvPr>
        <p:cNvGrpSpPr/>
        <p:nvPr/>
      </p:nvGrpSpPr>
      <p:grpSpPr>
        <a:xfrm>
          <a:off x="0" y="0"/>
          <a:ext cx="0" cy="0"/>
          <a:chOff x="0" y="0"/>
          <a:chExt cx="0" cy="0"/>
        </a:xfrm>
      </p:grpSpPr>
      <p:sp>
        <p:nvSpPr>
          <p:cNvPr id="72" name="Google Shape;72;p15">
            <a:extLst>
              <a:ext uri="{FF2B5EF4-FFF2-40B4-BE49-F238E27FC236}">
                <a16:creationId xmlns:a16="http://schemas.microsoft.com/office/drawing/2014/main" id="{A3639395-4C78-CA07-2D2B-10723E806243}"/>
              </a:ext>
            </a:extLst>
          </p:cNvPr>
          <p:cNvSpPr txBox="1">
            <a:spLocks noGrp="1"/>
          </p:cNvSpPr>
          <p:nvPr>
            <p:ph type="body" idx="1"/>
          </p:nvPr>
        </p:nvSpPr>
        <p:spPr>
          <a:xfrm>
            <a:off x="131414" y="190864"/>
            <a:ext cx="8520600" cy="605700"/>
          </a:xfrm>
          <a:prstGeom prst="rect">
            <a:avLst/>
          </a:prstGeom>
        </p:spPr>
        <p:txBody>
          <a:bodyPr spcFirstLastPara="1" wrap="square" lIns="91425" tIns="91425" rIns="91425" bIns="91425" anchor="t" anchorCtr="0">
            <a:noAutofit/>
          </a:bodyPr>
          <a:lstStyle/>
          <a:p>
            <a:pPr marL="0" lvl="0" indent="0">
              <a:spcAft>
                <a:spcPts val="1200"/>
              </a:spcAft>
              <a:buSzPts val="852"/>
              <a:buNone/>
            </a:pPr>
            <a:r>
              <a:rPr lang="en-US" sz="2400" b="1">
                <a:solidFill>
                  <a:schemeClr val="accent4">
                    <a:lumMod val="75000"/>
                  </a:schemeClr>
                </a:solidFill>
                <a:latin typeface="Source Sans Pro"/>
                <a:ea typeface="Source Sans Pro"/>
                <a:cs typeface="Source Sans Pro"/>
                <a:sym typeface="Source Sans Pro"/>
              </a:rPr>
              <a:t>Updating Employee Addresses – Adding an address</a:t>
            </a:r>
          </a:p>
        </p:txBody>
      </p:sp>
      <p:pic>
        <p:nvPicPr>
          <p:cNvPr id="73" name="Google Shape;73;p15">
            <a:extLst>
              <a:ext uri="{FF2B5EF4-FFF2-40B4-BE49-F238E27FC236}">
                <a16:creationId xmlns:a16="http://schemas.microsoft.com/office/drawing/2014/main" id="{2622B119-C6A6-DF11-9A75-3C8EE56C94A5}"/>
              </a:ext>
            </a:extLst>
          </p:cNvPr>
          <p:cNvPicPr preferRelativeResize="0"/>
          <p:nvPr/>
        </p:nvPicPr>
        <p:blipFill>
          <a:blip r:embed="rId3">
            <a:alphaModFix/>
          </a:blip>
          <a:stretch>
            <a:fillRect/>
          </a:stretch>
        </p:blipFill>
        <p:spPr>
          <a:xfrm>
            <a:off x="357325" y="4478523"/>
            <a:ext cx="1977774" cy="397000"/>
          </a:xfrm>
          <a:prstGeom prst="rect">
            <a:avLst/>
          </a:prstGeom>
          <a:noFill/>
          <a:ln>
            <a:noFill/>
          </a:ln>
        </p:spPr>
      </p:pic>
      <p:cxnSp>
        <p:nvCxnSpPr>
          <p:cNvPr id="75" name="Google Shape;75;p15">
            <a:extLst>
              <a:ext uri="{FF2B5EF4-FFF2-40B4-BE49-F238E27FC236}">
                <a16:creationId xmlns:a16="http://schemas.microsoft.com/office/drawing/2014/main" id="{B4B43B8B-AEEA-AD19-13DB-278E7312CBC2}"/>
              </a:ext>
            </a:extLst>
          </p:cNvPr>
          <p:cNvCxnSpPr/>
          <p:nvPr/>
        </p:nvCxnSpPr>
        <p:spPr>
          <a:xfrm>
            <a:off x="2725725" y="4829900"/>
            <a:ext cx="6418200" cy="0"/>
          </a:xfrm>
          <a:prstGeom prst="straightConnector1">
            <a:avLst/>
          </a:prstGeom>
          <a:noFill/>
          <a:ln w="38100" cap="flat" cmpd="sng">
            <a:solidFill>
              <a:srgbClr val="DE8B26"/>
            </a:solidFill>
            <a:prstDash val="solid"/>
            <a:round/>
            <a:headEnd type="none" w="med" len="med"/>
            <a:tailEnd type="none" w="med" len="med"/>
          </a:ln>
        </p:spPr>
      </p:cxnSp>
      <p:pic>
        <p:nvPicPr>
          <p:cNvPr id="3" name="Picture 2">
            <a:extLst>
              <a:ext uri="{FF2B5EF4-FFF2-40B4-BE49-F238E27FC236}">
                <a16:creationId xmlns:a16="http://schemas.microsoft.com/office/drawing/2014/main" id="{C9CE7AD0-5780-1AD9-701B-D828662EDD6F}"/>
              </a:ext>
            </a:extLst>
          </p:cNvPr>
          <p:cNvPicPr>
            <a:picLocks noChangeAspect="1"/>
          </p:cNvPicPr>
          <p:nvPr/>
        </p:nvPicPr>
        <p:blipFill>
          <a:blip r:embed="rId4"/>
          <a:stretch>
            <a:fillRect/>
          </a:stretch>
        </p:blipFill>
        <p:spPr>
          <a:xfrm>
            <a:off x="754258" y="796564"/>
            <a:ext cx="7274911" cy="3418418"/>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8104632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B2C68597-67E6-0ED9-87E2-B8C94FB21110}"/>
            </a:ext>
          </a:extLst>
        </p:cNvPr>
        <p:cNvGrpSpPr/>
        <p:nvPr/>
      </p:nvGrpSpPr>
      <p:grpSpPr>
        <a:xfrm>
          <a:off x="0" y="0"/>
          <a:ext cx="0" cy="0"/>
          <a:chOff x="0" y="0"/>
          <a:chExt cx="0" cy="0"/>
        </a:xfrm>
      </p:grpSpPr>
      <p:sp>
        <p:nvSpPr>
          <p:cNvPr id="104" name="Google Shape;104;p18">
            <a:extLst>
              <a:ext uri="{FF2B5EF4-FFF2-40B4-BE49-F238E27FC236}">
                <a16:creationId xmlns:a16="http://schemas.microsoft.com/office/drawing/2014/main" id="{26D273E1-199C-3883-DA8B-F0DB5A264C7B}"/>
              </a:ext>
            </a:extLst>
          </p:cNvPr>
          <p:cNvSpPr/>
          <p:nvPr/>
        </p:nvSpPr>
        <p:spPr>
          <a:xfrm>
            <a:off x="-1" y="1017725"/>
            <a:ext cx="9144000" cy="4125775"/>
          </a:xfrm>
          <a:prstGeom prst="rect">
            <a:avLst/>
          </a:prstGeom>
          <a:solidFill>
            <a:srgbClr val="004D4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Arial"/>
              <a:cs typeface="Arial"/>
              <a:sym typeface="Arial"/>
            </a:endParaRPr>
          </a:p>
        </p:txBody>
      </p:sp>
      <p:pic>
        <p:nvPicPr>
          <p:cNvPr id="105" name="Google Shape;105;p18">
            <a:extLst>
              <a:ext uri="{FF2B5EF4-FFF2-40B4-BE49-F238E27FC236}">
                <a16:creationId xmlns:a16="http://schemas.microsoft.com/office/drawing/2014/main" id="{3AB9463B-9285-348F-AF30-4CAB1AF75563}"/>
              </a:ext>
            </a:extLst>
          </p:cNvPr>
          <p:cNvPicPr preferRelativeResize="0"/>
          <p:nvPr/>
        </p:nvPicPr>
        <p:blipFill rotWithShape="1">
          <a:blip r:embed="rId4">
            <a:alphaModFix/>
          </a:blip>
          <a:srcRect/>
          <a:stretch/>
        </p:blipFill>
        <p:spPr>
          <a:xfrm>
            <a:off x="-1" y="445025"/>
            <a:ext cx="8208085" cy="534700"/>
          </a:xfrm>
          <a:prstGeom prst="rect">
            <a:avLst/>
          </a:prstGeom>
          <a:noFill/>
          <a:ln>
            <a:noFill/>
          </a:ln>
        </p:spPr>
      </p:pic>
      <p:sp>
        <p:nvSpPr>
          <p:cNvPr id="106" name="Google Shape;106;p18">
            <a:extLst>
              <a:ext uri="{FF2B5EF4-FFF2-40B4-BE49-F238E27FC236}">
                <a16:creationId xmlns:a16="http://schemas.microsoft.com/office/drawing/2014/main" id="{EEDDB5C0-5D29-91DD-4171-DBA01869CDFE}"/>
              </a:ext>
            </a:extLst>
          </p:cNvPr>
          <p:cNvSpPr txBox="1">
            <a:spLocks noGrp="1"/>
          </p:cNvSpPr>
          <p:nvPr>
            <p:ph type="title"/>
          </p:nvPr>
        </p:nvSpPr>
        <p:spPr>
          <a:xfrm>
            <a:off x="357324" y="445025"/>
            <a:ext cx="5441047"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US" sz="2400">
                <a:solidFill>
                  <a:schemeClr val="accent4">
                    <a:lumMod val="75000"/>
                  </a:schemeClr>
                </a:solidFill>
                <a:latin typeface="PT Serif"/>
                <a:ea typeface="PT Serif"/>
                <a:cs typeface="PT Serif"/>
                <a:sym typeface="PT Serif"/>
              </a:rPr>
              <a:t>Updating the Benefits Service Date</a:t>
            </a:r>
          </a:p>
        </p:txBody>
      </p:sp>
      <p:cxnSp>
        <p:nvCxnSpPr>
          <p:cNvPr id="109" name="Google Shape;109;p18">
            <a:extLst>
              <a:ext uri="{FF2B5EF4-FFF2-40B4-BE49-F238E27FC236}">
                <a16:creationId xmlns:a16="http://schemas.microsoft.com/office/drawing/2014/main" id="{FB8AA84D-F72F-6D54-54CA-173A812CF37D}"/>
              </a:ext>
            </a:extLst>
          </p:cNvPr>
          <p:cNvCxnSpPr/>
          <p:nvPr/>
        </p:nvCxnSpPr>
        <p:spPr>
          <a:xfrm>
            <a:off x="311700" y="4829900"/>
            <a:ext cx="6386700" cy="0"/>
          </a:xfrm>
          <a:prstGeom prst="straightConnector1">
            <a:avLst/>
          </a:prstGeom>
          <a:noFill/>
          <a:ln w="38100" cap="flat" cmpd="sng">
            <a:solidFill>
              <a:srgbClr val="004D4C"/>
            </a:solidFill>
            <a:prstDash val="solid"/>
            <a:round/>
            <a:headEnd type="none" w="med" len="med"/>
            <a:tailEnd type="none" w="med" len="med"/>
          </a:ln>
        </p:spPr>
      </p:cxnSp>
      <p:pic>
        <p:nvPicPr>
          <p:cNvPr id="113" name="Google Shape;113;p18">
            <a:extLst>
              <a:ext uri="{FF2B5EF4-FFF2-40B4-BE49-F238E27FC236}">
                <a16:creationId xmlns:a16="http://schemas.microsoft.com/office/drawing/2014/main" id="{09CA17B8-ECB9-5B26-643E-E28787516199}"/>
              </a:ext>
            </a:extLst>
          </p:cNvPr>
          <p:cNvPicPr preferRelativeResize="0"/>
          <p:nvPr/>
        </p:nvPicPr>
        <p:blipFill>
          <a:blip r:embed="rId5">
            <a:alphaModFix/>
          </a:blip>
          <a:stretch>
            <a:fillRect/>
          </a:stretch>
        </p:blipFill>
        <p:spPr>
          <a:xfrm>
            <a:off x="7000184" y="4433400"/>
            <a:ext cx="1877842" cy="572700"/>
          </a:xfrm>
          <a:prstGeom prst="rect">
            <a:avLst/>
          </a:prstGeom>
          <a:noFill/>
          <a:ln>
            <a:noFill/>
          </a:ln>
        </p:spPr>
      </p:pic>
      <p:sp>
        <p:nvSpPr>
          <p:cNvPr id="9" name="TextBox 8">
            <a:extLst>
              <a:ext uri="{FF2B5EF4-FFF2-40B4-BE49-F238E27FC236}">
                <a16:creationId xmlns:a16="http://schemas.microsoft.com/office/drawing/2014/main" id="{A3BFA4CA-898C-C407-1F17-A3E41F591605}"/>
              </a:ext>
            </a:extLst>
          </p:cNvPr>
          <p:cNvSpPr txBox="1"/>
          <p:nvPr/>
        </p:nvSpPr>
        <p:spPr>
          <a:xfrm>
            <a:off x="311700" y="1209597"/>
            <a:ext cx="8566326" cy="3970318"/>
          </a:xfrm>
          <a:prstGeom prst="rect">
            <a:avLst/>
          </a:prstGeom>
          <a:noFill/>
        </p:spPr>
        <p:txBody>
          <a:bodyPr wrap="square" rtlCol="0">
            <a:spAutoFit/>
          </a:bodyPr>
          <a:lstStyle/>
          <a:p>
            <a:r>
              <a:rPr lang="en-US" sz="1600">
                <a:solidFill>
                  <a:schemeClr val="bg1"/>
                </a:solidFill>
              </a:rPr>
              <a:t>Ensuring your employee’s benefits service date is correct means your employee will accrue leave at the correct rates. </a:t>
            </a:r>
          </a:p>
          <a:p>
            <a:endParaRPr lang="en-US" sz="1600">
              <a:solidFill>
                <a:schemeClr val="bg1"/>
              </a:solidFill>
            </a:endParaRPr>
          </a:p>
          <a:p>
            <a:r>
              <a:rPr lang="en-US" sz="1600">
                <a:solidFill>
                  <a:schemeClr val="bg1"/>
                </a:solidFill>
              </a:rPr>
              <a:t>This is especially important for a rehire where an employee had a break in service. The system date does not automatically change this date when an employee is rehired which means the time not worked will be included in the leave calculation if not corrected. </a:t>
            </a:r>
          </a:p>
          <a:p>
            <a:endParaRPr lang="en-US" sz="1600">
              <a:solidFill>
                <a:schemeClr val="bg1"/>
              </a:solidFill>
            </a:endParaRPr>
          </a:p>
          <a:p>
            <a:r>
              <a:rPr lang="en-US" sz="1600">
                <a:solidFill>
                  <a:schemeClr val="bg1"/>
                </a:solidFill>
              </a:rPr>
              <a:t>Example: An employee worked for three years and 2 months with a begin date of 1/1/2020 and a termination date of  3/1/2023. </a:t>
            </a:r>
          </a:p>
          <a:p>
            <a:endParaRPr lang="en-US" sz="1600">
              <a:solidFill>
                <a:schemeClr val="bg1"/>
              </a:solidFill>
            </a:endParaRPr>
          </a:p>
          <a:p>
            <a:r>
              <a:rPr lang="en-US" sz="1600">
                <a:solidFill>
                  <a:schemeClr val="bg1"/>
                </a:solidFill>
              </a:rPr>
              <a:t>If you rehired the employee as of 8/1/26, their benefits service date would read 1/1/20 and they would accrue leave as though they had been working for over 6 and a half years. </a:t>
            </a:r>
          </a:p>
          <a:p>
            <a:endParaRPr lang="en-US" sz="1600">
              <a:solidFill>
                <a:schemeClr val="bg1"/>
              </a:solidFill>
            </a:endParaRPr>
          </a:p>
          <a:p>
            <a:r>
              <a:rPr lang="en-US" sz="1600">
                <a:solidFill>
                  <a:schemeClr val="bg1"/>
                </a:solidFill>
              </a:rPr>
              <a:t>You need to override the benefits service date</a:t>
            </a:r>
          </a:p>
          <a:p>
            <a:endParaRPr lang="en-US">
              <a:solidFill>
                <a:schemeClr val="bg1"/>
              </a:solidFill>
            </a:endParaRPr>
          </a:p>
          <a:p>
            <a:endParaRPr lang="en-US">
              <a:solidFill>
                <a:schemeClr val="bg1"/>
              </a:solidFill>
            </a:endParaRPr>
          </a:p>
        </p:txBody>
      </p:sp>
    </p:spTree>
    <p:custDataLst>
      <p:tags r:id="rId1"/>
    </p:custDataLst>
    <p:extLst>
      <p:ext uri="{BB962C8B-B14F-4D97-AF65-F5344CB8AC3E}">
        <p14:creationId xmlns:p14="http://schemas.microsoft.com/office/powerpoint/2010/main" val="27827510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88E751E5-EFFF-3990-7EC5-BB745A1772CC}"/>
            </a:ext>
          </a:extLst>
        </p:cNvPr>
        <p:cNvGrpSpPr/>
        <p:nvPr/>
      </p:nvGrpSpPr>
      <p:grpSpPr>
        <a:xfrm>
          <a:off x="0" y="0"/>
          <a:ext cx="0" cy="0"/>
          <a:chOff x="0" y="0"/>
          <a:chExt cx="0" cy="0"/>
        </a:xfrm>
      </p:grpSpPr>
      <p:sp>
        <p:nvSpPr>
          <p:cNvPr id="104" name="Google Shape;104;p18">
            <a:extLst>
              <a:ext uri="{FF2B5EF4-FFF2-40B4-BE49-F238E27FC236}">
                <a16:creationId xmlns:a16="http://schemas.microsoft.com/office/drawing/2014/main" id="{8F426274-90AF-45B9-7C84-4AE82E997F47}"/>
              </a:ext>
            </a:extLst>
          </p:cNvPr>
          <p:cNvSpPr/>
          <p:nvPr/>
        </p:nvSpPr>
        <p:spPr>
          <a:xfrm>
            <a:off x="-1" y="635439"/>
            <a:ext cx="9144000" cy="4508061"/>
          </a:xfrm>
          <a:prstGeom prst="rect">
            <a:avLst/>
          </a:prstGeom>
          <a:solidFill>
            <a:srgbClr val="004D4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Arial"/>
              <a:cs typeface="Arial"/>
              <a:sym typeface="Arial"/>
            </a:endParaRPr>
          </a:p>
        </p:txBody>
      </p:sp>
      <p:pic>
        <p:nvPicPr>
          <p:cNvPr id="105" name="Google Shape;105;p18">
            <a:extLst>
              <a:ext uri="{FF2B5EF4-FFF2-40B4-BE49-F238E27FC236}">
                <a16:creationId xmlns:a16="http://schemas.microsoft.com/office/drawing/2014/main" id="{C23BEB24-937D-9335-6561-CBBD55EC1B39}"/>
              </a:ext>
            </a:extLst>
          </p:cNvPr>
          <p:cNvPicPr preferRelativeResize="0"/>
          <p:nvPr/>
        </p:nvPicPr>
        <p:blipFill rotWithShape="1">
          <a:blip r:embed="rId4">
            <a:alphaModFix/>
          </a:blip>
          <a:srcRect/>
          <a:stretch/>
        </p:blipFill>
        <p:spPr>
          <a:xfrm>
            <a:off x="0" y="65379"/>
            <a:ext cx="8208085" cy="534700"/>
          </a:xfrm>
          <a:prstGeom prst="rect">
            <a:avLst/>
          </a:prstGeom>
          <a:noFill/>
          <a:ln>
            <a:noFill/>
          </a:ln>
        </p:spPr>
      </p:pic>
      <p:sp>
        <p:nvSpPr>
          <p:cNvPr id="106" name="Google Shape;106;p18">
            <a:extLst>
              <a:ext uri="{FF2B5EF4-FFF2-40B4-BE49-F238E27FC236}">
                <a16:creationId xmlns:a16="http://schemas.microsoft.com/office/drawing/2014/main" id="{67557EF2-F378-528B-2ECB-918B5CFF64A1}"/>
              </a:ext>
            </a:extLst>
          </p:cNvPr>
          <p:cNvSpPr txBox="1">
            <a:spLocks noGrp="1"/>
          </p:cNvSpPr>
          <p:nvPr>
            <p:ph type="title"/>
          </p:nvPr>
        </p:nvSpPr>
        <p:spPr>
          <a:xfrm>
            <a:off x="81131" y="62739"/>
            <a:ext cx="5441047"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US" sz="2400">
                <a:solidFill>
                  <a:schemeClr val="accent4">
                    <a:lumMod val="75000"/>
                  </a:schemeClr>
                </a:solidFill>
                <a:latin typeface="PT Serif"/>
                <a:ea typeface="PT Serif"/>
                <a:cs typeface="PT Serif"/>
                <a:sym typeface="PT Serif"/>
              </a:rPr>
              <a:t>Updating the Benefits Service Date</a:t>
            </a:r>
          </a:p>
        </p:txBody>
      </p:sp>
      <p:cxnSp>
        <p:nvCxnSpPr>
          <p:cNvPr id="109" name="Google Shape;109;p18">
            <a:extLst>
              <a:ext uri="{FF2B5EF4-FFF2-40B4-BE49-F238E27FC236}">
                <a16:creationId xmlns:a16="http://schemas.microsoft.com/office/drawing/2014/main" id="{5BEA28D7-D386-56D3-2A1C-543DDF0E99BE}"/>
              </a:ext>
            </a:extLst>
          </p:cNvPr>
          <p:cNvCxnSpPr/>
          <p:nvPr/>
        </p:nvCxnSpPr>
        <p:spPr>
          <a:xfrm>
            <a:off x="311700" y="4829900"/>
            <a:ext cx="6386700" cy="0"/>
          </a:xfrm>
          <a:prstGeom prst="straightConnector1">
            <a:avLst/>
          </a:prstGeom>
          <a:noFill/>
          <a:ln w="38100" cap="flat" cmpd="sng">
            <a:solidFill>
              <a:srgbClr val="004D4C"/>
            </a:solidFill>
            <a:prstDash val="solid"/>
            <a:round/>
            <a:headEnd type="none" w="med" len="med"/>
            <a:tailEnd type="none" w="med" len="med"/>
          </a:ln>
        </p:spPr>
      </p:cxnSp>
      <p:pic>
        <p:nvPicPr>
          <p:cNvPr id="113" name="Google Shape;113;p18">
            <a:extLst>
              <a:ext uri="{FF2B5EF4-FFF2-40B4-BE49-F238E27FC236}">
                <a16:creationId xmlns:a16="http://schemas.microsoft.com/office/drawing/2014/main" id="{5D43E66B-A749-9B1C-0397-03CCE93DDA5A}"/>
              </a:ext>
            </a:extLst>
          </p:cNvPr>
          <p:cNvPicPr preferRelativeResize="0"/>
          <p:nvPr/>
        </p:nvPicPr>
        <p:blipFill>
          <a:blip r:embed="rId5">
            <a:alphaModFix/>
          </a:blip>
          <a:stretch>
            <a:fillRect/>
          </a:stretch>
        </p:blipFill>
        <p:spPr>
          <a:xfrm>
            <a:off x="7000184" y="4433400"/>
            <a:ext cx="1877842" cy="572700"/>
          </a:xfrm>
          <a:prstGeom prst="rect">
            <a:avLst/>
          </a:prstGeom>
          <a:noFill/>
          <a:ln>
            <a:noFill/>
          </a:ln>
        </p:spPr>
      </p:pic>
      <p:sp>
        <p:nvSpPr>
          <p:cNvPr id="9" name="TextBox 8">
            <a:extLst>
              <a:ext uri="{FF2B5EF4-FFF2-40B4-BE49-F238E27FC236}">
                <a16:creationId xmlns:a16="http://schemas.microsoft.com/office/drawing/2014/main" id="{EFFB5E55-5340-A629-21E6-9657B3D9E9F3}"/>
              </a:ext>
            </a:extLst>
          </p:cNvPr>
          <p:cNvSpPr txBox="1"/>
          <p:nvPr/>
        </p:nvSpPr>
        <p:spPr>
          <a:xfrm>
            <a:off x="81130" y="641186"/>
            <a:ext cx="8933777" cy="738664"/>
          </a:xfrm>
          <a:prstGeom prst="rect">
            <a:avLst/>
          </a:prstGeom>
          <a:noFill/>
        </p:spPr>
        <p:txBody>
          <a:bodyPr wrap="square" rtlCol="0">
            <a:spAutoFit/>
          </a:bodyPr>
          <a:lstStyle/>
          <a:p>
            <a:r>
              <a:rPr lang="en-US">
                <a:solidFill>
                  <a:schemeClr val="bg1"/>
                </a:solidFill>
              </a:rPr>
              <a:t>Your agency may have its own version of this, but if you do not, there is a benefits service date worksheet available on the SHARE info center:</a:t>
            </a:r>
          </a:p>
          <a:p>
            <a:endParaRPr lang="en-US">
              <a:solidFill>
                <a:schemeClr val="bg1"/>
              </a:solidFill>
            </a:endParaRPr>
          </a:p>
        </p:txBody>
      </p:sp>
      <p:pic>
        <p:nvPicPr>
          <p:cNvPr id="3" name="Picture 2">
            <a:extLst>
              <a:ext uri="{FF2B5EF4-FFF2-40B4-BE49-F238E27FC236}">
                <a16:creationId xmlns:a16="http://schemas.microsoft.com/office/drawing/2014/main" id="{9DBA2794-36DC-3C59-4B76-57FB23176AA5}"/>
              </a:ext>
            </a:extLst>
          </p:cNvPr>
          <p:cNvPicPr>
            <a:picLocks noChangeAspect="1"/>
          </p:cNvPicPr>
          <p:nvPr/>
        </p:nvPicPr>
        <p:blipFill>
          <a:blip r:embed="rId6"/>
          <a:stretch>
            <a:fillRect/>
          </a:stretch>
        </p:blipFill>
        <p:spPr>
          <a:xfrm>
            <a:off x="3841358" y="1294783"/>
            <a:ext cx="5238095" cy="140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a:extLst>
              <a:ext uri="{FF2B5EF4-FFF2-40B4-BE49-F238E27FC236}">
                <a16:creationId xmlns:a16="http://schemas.microsoft.com/office/drawing/2014/main" id="{9B3759B8-498F-7E66-6BDF-0F0169D52814}"/>
              </a:ext>
            </a:extLst>
          </p:cNvPr>
          <p:cNvPicPr>
            <a:picLocks noChangeAspect="1"/>
          </p:cNvPicPr>
          <p:nvPr/>
        </p:nvPicPr>
        <p:blipFill>
          <a:blip r:embed="rId7"/>
          <a:stretch>
            <a:fillRect/>
          </a:stretch>
        </p:blipFill>
        <p:spPr>
          <a:xfrm>
            <a:off x="1565414" y="2549653"/>
            <a:ext cx="7449493" cy="2506372"/>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2" name="TextBox 1">
            <a:extLst>
              <a:ext uri="{FF2B5EF4-FFF2-40B4-BE49-F238E27FC236}">
                <a16:creationId xmlns:a16="http://schemas.microsoft.com/office/drawing/2014/main" id="{66D1F171-61DC-9A46-E9B1-D8812868F6AB}"/>
              </a:ext>
            </a:extLst>
          </p:cNvPr>
          <p:cNvSpPr txBox="1"/>
          <p:nvPr/>
        </p:nvSpPr>
        <p:spPr>
          <a:xfrm>
            <a:off x="211948" y="1255563"/>
            <a:ext cx="3203901" cy="707886"/>
          </a:xfrm>
          <a:prstGeom prst="rect">
            <a:avLst/>
          </a:prstGeom>
          <a:solidFill>
            <a:schemeClr val="bg1"/>
          </a:solidFill>
          <a:ln w="38100">
            <a:solidFill>
              <a:srgbClr val="FF0000"/>
            </a:solidFill>
          </a:ln>
        </p:spPr>
        <p:txBody>
          <a:bodyPr wrap="square" rtlCol="0">
            <a:spAutoFit/>
          </a:bodyPr>
          <a:lstStyle/>
          <a:p>
            <a:r>
              <a:rPr lang="en-US" sz="1000" dirty="0">
                <a:solidFill>
                  <a:schemeClr val="tx1">
                    <a:lumMod val="75000"/>
                    <a:lumOff val="25000"/>
                  </a:schemeClr>
                </a:solidFill>
              </a:rPr>
              <a:t>https://info.share.nm.gov</a:t>
            </a:r>
            <a:r>
              <a:rPr lang="en-US" sz="1000" dirty="0">
                <a:solidFill>
                  <a:schemeClr val="tx1">
                    <a:lumMod val="75000"/>
                    <a:lumOff val="25000"/>
                  </a:schemeClr>
                </a:solidFill>
                <a:sym typeface="Wingdings" panose="05000000000000000000" pitchFamily="2" charset="2"/>
              </a:rPr>
              <a:t> </a:t>
            </a:r>
            <a:r>
              <a:rPr lang="en-US" sz="1000" dirty="0">
                <a:solidFill>
                  <a:schemeClr val="tx1">
                    <a:lumMod val="75000"/>
                    <a:lumOff val="25000"/>
                  </a:schemeClr>
                </a:solidFill>
              </a:rPr>
              <a:t>HCM</a:t>
            </a:r>
            <a:r>
              <a:rPr lang="en-US" sz="1000" dirty="0">
                <a:solidFill>
                  <a:schemeClr val="tx1">
                    <a:lumMod val="75000"/>
                    <a:lumOff val="25000"/>
                  </a:schemeClr>
                </a:solidFill>
                <a:sym typeface="Wingdings" panose="05000000000000000000" pitchFamily="2" charset="2"/>
              </a:rPr>
              <a:t></a:t>
            </a:r>
            <a:r>
              <a:rPr lang="en-US" sz="1000" dirty="0">
                <a:solidFill>
                  <a:schemeClr val="tx1">
                    <a:lumMod val="75000"/>
                    <a:lumOff val="25000"/>
                  </a:schemeClr>
                </a:solidFill>
              </a:rPr>
              <a:t>HCM Job </a:t>
            </a:r>
            <a:r>
              <a:rPr lang="en-US" sz="1000" dirty="0" err="1">
                <a:solidFill>
                  <a:schemeClr val="tx1">
                    <a:lumMod val="75000"/>
                    <a:lumOff val="25000"/>
                  </a:schemeClr>
                </a:solidFill>
              </a:rPr>
              <a:t>Aids</a:t>
            </a:r>
            <a:r>
              <a:rPr lang="en-US" sz="1000" dirty="0" err="1">
                <a:solidFill>
                  <a:schemeClr val="tx1">
                    <a:lumMod val="75000"/>
                    <a:lumOff val="25000"/>
                  </a:schemeClr>
                </a:solidFill>
                <a:sym typeface="Wingdings" panose="05000000000000000000" pitchFamily="2" charset="2"/>
              </a:rPr>
              <a:t></a:t>
            </a:r>
            <a:r>
              <a:rPr lang="en-US" sz="1000" dirty="0" err="1">
                <a:solidFill>
                  <a:schemeClr val="tx1">
                    <a:lumMod val="75000"/>
                    <a:lumOff val="25000"/>
                  </a:schemeClr>
                </a:solidFill>
              </a:rPr>
              <a:t>Benefits</a:t>
            </a:r>
            <a:endParaRPr lang="en-US" sz="1000" dirty="0">
              <a:solidFill>
                <a:schemeClr val="tx1">
                  <a:lumMod val="75000"/>
                  <a:lumOff val="25000"/>
                </a:schemeClr>
              </a:solidFill>
            </a:endParaRPr>
          </a:p>
          <a:p>
            <a:r>
              <a:rPr lang="en-US" sz="1000" dirty="0">
                <a:solidFill>
                  <a:schemeClr val="accent1">
                    <a:lumMod val="75000"/>
                  </a:schemeClr>
                </a:solidFill>
                <a:hlinkClick r:id="rId8"/>
              </a:rPr>
              <a:t>https://info.share.nm.gov/files/Benefits_Service_Date_Calculation_Worksheet.xlsx</a:t>
            </a:r>
            <a:r>
              <a:rPr lang="en-US" sz="1000" dirty="0">
                <a:solidFill>
                  <a:schemeClr val="accent1">
                    <a:lumMod val="75000"/>
                  </a:schemeClr>
                </a:solidFill>
              </a:rPr>
              <a:t> </a:t>
            </a:r>
          </a:p>
        </p:txBody>
      </p:sp>
    </p:spTree>
    <p:custDataLst>
      <p:tags r:id="rId1"/>
    </p:custDataLst>
    <p:extLst>
      <p:ext uri="{BB962C8B-B14F-4D97-AF65-F5344CB8AC3E}">
        <p14:creationId xmlns:p14="http://schemas.microsoft.com/office/powerpoint/2010/main" val="13838338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1">
          <a:extLst>
            <a:ext uri="{FF2B5EF4-FFF2-40B4-BE49-F238E27FC236}">
              <a16:creationId xmlns:a16="http://schemas.microsoft.com/office/drawing/2014/main" id="{74CE6465-56D4-F4C0-B4DB-5A8E0DDE6C0E}"/>
            </a:ext>
          </a:extLst>
        </p:cNvPr>
        <p:cNvGrpSpPr/>
        <p:nvPr/>
      </p:nvGrpSpPr>
      <p:grpSpPr>
        <a:xfrm>
          <a:off x="0" y="0"/>
          <a:ext cx="0" cy="0"/>
          <a:chOff x="0" y="0"/>
          <a:chExt cx="0" cy="0"/>
        </a:xfrm>
      </p:grpSpPr>
      <p:sp>
        <p:nvSpPr>
          <p:cNvPr id="72" name="Google Shape;72;p15">
            <a:extLst>
              <a:ext uri="{FF2B5EF4-FFF2-40B4-BE49-F238E27FC236}">
                <a16:creationId xmlns:a16="http://schemas.microsoft.com/office/drawing/2014/main" id="{63B938E0-0D93-D350-30E5-2EAF5D3C7B31}"/>
              </a:ext>
            </a:extLst>
          </p:cNvPr>
          <p:cNvSpPr txBox="1">
            <a:spLocks noGrp="1"/>
          </p:cNvSpPr>
          <p:nvPr>
            <p:ph type="body" idx="1"/>
          </p:nvPr>
        </p:nvSpPr>
        <p:spPr>
          <a:xfrm>
            <a:off x="357325" y="219884"/>
            <a:ext cx="8520600" cy="605700"/>
          </a:xfrm>
          <a:prstGeom prst="rect">
            <a:avLst/>
          </a:prstGeom>
        </p:spPr>
        <p:txBody>
          <a:bodyPr spcFirstLastPara="1" wrap="square" lIns="91425" tIns="91425" rIns="91425" bIns="91425" anchor="t" anchorCtr="0">
            <a:noAutofit/>
          </a:bodyPr>
          <a:lstStyle/>
          <a:p>
            <a:pPr marL="114300" indent="0">
              <a:buNone/>
            </a:pPr>
            <a:r>
              <a:rPr lang="en" sz="2000" b="1">
                <a:solidFill>
                  <a:srgbClr val="DE8B26"/>
                </a:solidFill>
                <a:latin typeface="Source Sans Pro"/>
                <a:ea typeface="Source Sans Pro"/>
                <a:sym typeface="Source Sans Pro"/>
              </a:rPr>
              <a:t>SHARE Help Desk Requests</a:t>
            </a:r>
            <a:endParaRPr lang="en-US" sz="2000"/>
          </a:p>
        </p:txBody>
      </p:sp>
      <p:pic>
        <p:nvPicPr>
          <p:cNvPr id="73" name="Google Shape;73;p15">
            <a:extLst>
              <a:ext uri="{FF2B5EF4-FFF2-40B4-BE49-F238E27FC236}">
                <a16:creationId xmlns:a16="http://schemas.microsoft.com/office/drawing/2014/main" id="{22627642-7B0B-C338-C4A3-2D2EC8241D63}"/>
              </a:ext>
            </a:extLst>
          </p:cNvPr>
          <p:cNvPicPr preferRelativeResize="0"/>
          <p:nvPr/>
        </p:nvPicPr>
        <p:blipFill>
          <a:blip r:embed="rId3">
            <a:alphaModFix/>
          </a:blip>
          <a:stretch>
            <a:fillRect/>
          </a:stretch>
        </p:blipFill>
        <p:spPr>
          <a:xfrm>
            <a:off x="199623" y="4631400"/>
            <a:ext cx="1977774" cy="397000"/>
          </a:xfrm>
          <a:prstGeom prst="rect">
            <a:avLst/>
          </a:prstGeom>
          <a:noFill/>
          <a:ln>
            <a:noFill/>
          </a:ln>
        </p:spPr>
      </p:pic>
      <p:sp>
        <p:nvSpPr>
          <p:cNvPr id="74" name="Google Shape;74;p15">
            <a:extLst>
              <a:ext uri="{FF2B5EF4-FFF2-40B4-BE49-F238E27FC236}">
                <a16:creationId xmlns:a16="http://schemas.microsoft.com/office/drawing/2014/main" id="{53C5AB1F-EC03-5838-42AA-FCC5B5A10919}"/>
              </a:ext>
            </a:extLst>
          </p:cNvPr>
          <p:cNvSpPr txBox="1">
            <a:spLocks noGrp="1"/>
          </p:cNvSpPr>
          <p:nvPr>
            <p:ph type="body" idx="1"/>
          </p:nvPr>
        </p:nvSpPr>
        <p:spPr>
          <a:xfrm>
            <a:off x="199623" y="627133"/>
            <a:ext cx="8678302" cy="4350550"/>
          </a:xfrm>
          <a:prstGeom prst="rect">
            <a:avLst/>
          </a:prstGeom>
        </p:spPr>
        <p:txBody>
          <a:bodyPr spcFirstLastPara="1" wrap="square" lIns="91425" tIns="91425" rIns="91425" bIns="91425" anchor="t" anchorCtr="0">
            <a:noAutofit/>
          </a:bodyPr>
          <a:lstStyle/>
          <a:p>
            <a:pPr marL="0" indent="0">
              <a:buNone/>
            </a:pPr>
            <a:r>
              <a:rPr lang="en-US" sz="1400" b="1"/>
              <a:t>All SHARE Help Desk Requests must be submitted to share.help@dfa.nm.gov</a:t>
            </a:r>
          </a:p>
          <a:p>
            <a:pPr marL="0" indent="0">
              <a:buNone/>
            </a:pPr>
            <a:endParaRPr lang="en-US" sz="1400"/>
          </a:p>
          <a:p>
            <a:pPr marL="0" indent="0">
              <a:buNone/>
            </a:pPr>
            <a:r>
              <a:rPr lang="en-US" sz="1400"/>
              <a:t>In addition, please include the following:</a:t>
            </a:r>
            <a:endParaRPr lang="en-US" sz="1400" b="1"/>
          </a:p>
          <a:p>
            <a:pPr marL="285750" indent="-285750">
              <a:buFont typeface="Arial" panose="020B0604020202020204" pitchFamily="34" charset="0"/>
              <a:buChar char="•"/>
            </a:pPr>
            <a:r>
              <a:rPr lang="en-US" sz="1200" b="1"/>
              <a:t>Details of request</a:t>
            </a:r>
          </a:p>
          <a:p>
            <a:pPr marL="742950" lvl="1" indent="-285750">
              <a:buFont typeface="Arial" panose="020B0604020202020204" pitchFamily="34" charset="0"/>
              <a:buChar char="•"/>
            </a:pPr>
            <a:r>
              <a:rPr lang="en-US" sz="1200"/>
              <a:t>What were you trying to do, What actually happened, What are you expecting to happen?</a:t>
            </a:r>
          </a:p>
          <a:p>
            <a:pPr marL="742950" lvl="1" indent="-285750">
              <a:buFont typeface="Arial" panose="020B0604020202020204" pitchFamily="34" charset="0"/>
              <a:buChar char="•"/>
            </a:pPr>
            <a:r>
              <a:rPr lang="en-US" sz="1200"/>
              <a:t>Employee ID, OPRID, or Position Number</a:t>
            </a:r>
          </a:p>
          <a:p>
            <a:pPr marL="742950" lvl="1" indent="-285750">
              <a:buFont typeface="Arial" panose="020B0604020202020204" pitchFamily="34" charset="0"/>
              <a:buChar char="•"/>
            </a:pPr>
            <a:r>
              <a:rPr lang="en-US" sz="1200"/>
              <a:t>Job Data Correction Form </a:t>
            </a:r>
          </a:p>
          <a:p>
            <a:pPr marL="742950" lvl="1" indent="-285750">
              <a:buFont typeface="Arial" panose="020B0604020202020204" pitchFamily="34" charset="0"/>
              <a:buChar char="•"/>
            </a:pPr>
            <a:r>
              <a:rPr lang="en-US" sz="1200"/>
              <a:t>Area affected –example Payroll or Time and Labor</a:t>
            </a:r>
          </a:p>
          <a:p>
            <a:pPr marL="742950" lvl="1" indent="-285750">
              <a:buFont typeface="Arial" panose="020B0604020202020204" pitchFamily="34" charset="0"/>
              <a:buChar char="•"/>
            </a:pPr>
            <a:r>
              <a:rPr lang="en-US" sz="1200"/>
              <a:t>Screenshots or any errors received</a:t>
            </a:r>
          </a:p>
          <a:p>
            <a:pPr marL="285750" indent="-285750">
              <a:buFont typeface="Arial" panose="020B0604020202020204" pitchFamily="34" charset="0"/>
              <a:buChar char="•"/>
            </a:pPr>
            <a:r>
              <a:rPr lang="en-US" sz="1200" b="1"/>
              <a:t>Special Circumstances</a:t>
            </a:r>
          </a:p>
          <a:p>
            <a:pPr marL="742950" lvl="1" indent="-285750">
              <a:buFont typeface="Arial" panose="020B0604020202020204" pitchFamily="34" charset="0"/>
              <a:buChar char="•"/>
            </a:pPr>
            <a:r>
              <a:rPr lang="en-US" sz="1200"/>
              <a:t>Direct Deposits or Terminations Due to Death </a:t>
            </a:r>
          </a:p>
          <a:p>
            <a:pPr marL="1200150" lvl="2" indent="-285750">
              <a:buFont typeface="Arial" panose="020B0604020202020204" pitchFamily="34" charset="0"/>
              <a:buChar char="•"/>
            </a:pPr>
            <a:r>
              <a:rPr lang="en-US" sz="1200"/>
              <a:t>All Direct Deposit changes must go through Central Payroll (CPB) </a:t>
            </a:r>
          </a:p>
          <a:p>
            <a:pPr marL="1200150" lvl="2" indent="-285750">
              <a:buFont typeface="Arial" panose="020B0604020202020204" pitchFamily="34" charset="0"/>
              <a:buChar char="•"/>
            </a:pPr>
            <a:r>
              <a:rPr lang="en-US" sz="1200"/>
              <a:t>Terminations due to death also must go through Central Payroll.</a:t>
            </a:r>
          </a:p>
          <a:p>
            <a:pPr marL="1657350" lvl="3" indent="-285750">
              <a:buFont typeface="Arial" panose="020B0604020202020204" pitchFamily="34" charset="0"/>
              <a:buChar char="•"/>
            </a:pPr>
            <a:r>
              <a:rPr lang="en-US" sz="1200"/>
              <a:t>CentralPayroll.Form@dfa.nm.gov</a:t>
            </a:r>
          </a:p>
          <a:p>
            <a:pPr marL="0" indent="0">
              <a:buNone/>
            </a:pPr>
            <a:r>
              <a:rPr lang="en-US" sz="1400" b="1">
                <a:solidFill>
                  <a:schemeClr val="tx1"/>
                </a:solidFill>
              </a:rPr>
              <a:t>Important : </a:t>
            </a:r>
            <a:r>
              <a:rPr lang="en-US" sz="1400" b="1" i="1" u="sng">
                <a:solidFill>
                  <a:schemeClr val="tx1"/>
                </a:solidFill>
              </a:rPr>
              <a:t>Please do not send duplicate requests</a:t>
            </a:r>
            <a:endParaRPr lang="en-US" sz="1400">
              <a:solidFill>
                <a:schemeClr val="tx1"/>
              </a:solidFill>
            </a:endParaRPr>
          </a:p>
          <a:p>
            <a:pPr marL="742950" lvl="1" indent="-285750">
              <a:buFont typeface="Arial" panose="020B0604020202020204" pitchFamily="34" charset="0"/>
              <a:buChar char="•"/>
            </a:pPr>
            <a:r>
              <a:rPr lang="en-US" sz="1200"/>
              <a:t> If you need to provide additional information for an existing request, reply to the original Help Desk email/ticket rather than submitting a new request.</a:t>
            </a:r>
          </a:p>
        </p:txBody>
      </p:sp>
      <p:cxnSp>
        <p:nvCxnSpPr>
          <p:cNvPr id="75" name="Google Shape;75;p15">
            <a:extLst>
              <a:ext uri="{FF2B5EF4-FFF2-40B4-BE49-F238E27FC236}">
                <a16:creationId xmlns:a16="http://schemas.microsoft.com/office/drawing/2014/main" id="{1D67EC5A-3902-2B06-22E1-2B99734B1B93}"/>
              </a:ext>
            </a:extLst>
          </p:cNvPr>
          <p:cNvCxnSpPr/>
          <p:nvPr/>
        </p:nvCxnSpPr>
        <p:spPr>
          <a:xfrm>
            <a:off x="2459725" y="5019852"/>
            <a:ext cx="6418200" cy="0"/>
          </a:xfrm>
          <a:prstGeom prst="straightConnector1">
            <a:avLst/>
          </a:prstGeom>
          <a:noFill/>
          <a:ln w="38100" cap="flat" cmpd="sng">
            <a:solidFill>
              <a:srgbClr val="DE8B26"/>
            </a:solidFill>
            <a:prstDash val="solid"/>
            <a:round/>
            <a:headEnd type="none" w="med" len="med"/>
            <a:tailEnd type="none" w="med" len="med"/>
          </a:ln>
        </p:spPr>
      </p:cxnSp>
    </p:spTree>
    <p:extLst>
      <p:ext uri="{BB962C8B-B14F-4D97-AF65-F5344CB8AC3E}">
        <p14:creationId xmlns:p14="http://schemas.microsoft.com/office/powerpoint/2010/main" val="12713211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1">
          <a:extLst>
            <a:ext uri="{FF2B5EF4-FFF2-40B4-BE49-F238E27FC236}">
              <a16:creationId xmlns:a16="http://schemas.microsoft.com/office/drawing/2014/main" id="{47D67266-9B4E-87E7-D313-B10598365DC6}"/>
            </a:ext>
          </a:extLst>
        </p:cNvPr>
        <p:cNvGrpSpPr/>
        <p:nvPr/>
      </p:nvGrpSpPr>
      <p:grpSpPr>
        <a:xfrm>
          <a:off x="0" y="0"/>
          <a:ext cx="0" cy="0"/>
          <a:chOff x="0" y="0"/>
          <a:chExt cx="0" cy="0"/>
        </a:xfrm>
      </p:grpSpPr>
      <p:sp>
        <p:nvSpPr>
          <p:cNvPr id="72" name="Google Shape;72;p15">
            <a:extLst>
              <a:ext uri="{FF2B5EF4-FFF2-40B4-BE49-F238E27FC236}">
                <a16:creationId xmlns:a16="http://schemas.microsoft.com/office/drawing/2014/main" id="{3D2C7604-6D8E-3461-3C2B-951BE7D3C4B6}"/>
              </a:ext>
            </a:extLst>
          </p:cNvPr>
          <p:cNvSpPr txBox="1">
            <a:spLocks noGrp="1"/>
          </p:cNvSpPr>
          <p:nvPr>
            <p:ph type="body" idx="1"/>
          </p:nvPr>
        </p:nvSpPr>
        <p:spPr>
          <a:xfrm>
            <a:off x="-1" y="0"/>
            <a:ext cx="5016321" cy="579548"/>
          </a:xfrm>
          <a:prstGeom prst="rect">
            <a:avLst/>
          </a:prstGeom>
        </p:spPr>
        <p:txBody>
          <a:bodyPr spcFirstLastPara="1" wrap="square" lIns="91425" tIns="91425" rIns="91425" bIns="91425" anchor="t" anchorCtr="0">
            <a:noAutofit/>
          </a:bodyPr>
          <a:lstStyle/>
          <a:p>
            <a:pPr marL="114300" indent="0">
              <a:buNone/>
            </a:pPr>
            <a:r>
              <a:rPr lang="en" sz="2000" b="1">
                <a:solidFill>
                  <a:srgbClr val="DE8B26"/>
                </a:solidFill>
                <a:latin typeface="Source Sans Pro"/>
                <a:ea typeface="Source Sans Pro"/>
                <a:sym typeface="Source Sans Pro"/>
              </a:rPr>
              <a:t>Moving Between SHARE Applications</a:t>
            </a:r>
            <a:endParaRPr lang="en-US" sz="2000"/>
          </a:p>
        </p:txBody>
      </p:sp>
      <p:sp>
        <p:nvSpPr>
          <p:cNvPr id="74" name="Google Shape;74;p15">
            <a:extLst>
              <a:ext uri="{FF2B5EF4-FFF2-40B4-BE49-F238E27FC236}">
                <a16:creationId xmlns:a16="http://schemas.microsoft.com/office/drawing/2014/main" id="{3F338B09-E558-F98A-ACE6-ACDC399C2DC0}"/>
              </a:ext>
            </a:extLst>
          </p:cNvPr>
          <p:cNvSpPr txBox="1">
            <a:spLocks noGrp="1"/>
          </p:cNvSpPr>
          <p:nvPr>
            <p:ph type="body" idx="4294967295"/>
          </p:nvPr>
        </p:nvSpPr>
        <p:spPr>
          <a:xfrm>
            <a:off x="19105" y="478563"/>
            <a:ext cx="5498540" cy="4351337"/>
          </a:xfrm>
          <a:prstGeom prst="rect">
            <a:avLst/>
          </a:prstGeom>
        </p:spPr>
        <p:txBody>
          <a:bodyPr spcFirstLastPara="1" wrap="square" lIns="91425" tIns="91425" rIns="91425" bIns="91425" anchor="t" anchorCtr="0">
            <a:noAutofit/>
          </a:bodyPr>
          <a:lstStyle/>
          <a:p>
            <a:pPr marL="0" indent="0">
              <a:buNone/>
            </a:pPr>
            <a:r>
              <a:rPr lang="en-US" sz="1400" b="1"/>
              <a:t>Always </a:t>
            </a:r>
            <a:r>
              <a:rPr lang="en-US" sz="1400" i="1" u="sng"/>
              <a:t>SIGN OUT</a:t>
            </a:r>
            <a:r>
              <a:rPr lang="en-US" sz="1400" b="1"/>
              <a:t> before moving between HCM, FIN, or ELM</a:t>
            </a:r>
          </a:p>
          <a:p>
            <a:pPr marL="0" indent="0">
              <a:buNone/>
            </a:pPr>
            <a:endParaRPr lang="en-US" sz="1400"/>
          </a:p>
          <a:p>
            <a:pPr marL="0" indent="0">
              <a:buNone/>
            </a:pPr>
            <a:r>
              <a:rPr lang="en-US" sz="1400"/>
              <a:t>Signing out closes your current SHARE session and helps prevent session conflicts when opening another SHARE Application</a:t>
            </a:r>
          </a:p>
          <a:p>
            <a:pPr marL="0" indent="0">
              <a:buNone/>
            </a:pPr>
            <a:br>
              <a:rPr lang="en-US" sz="1400"/>
            </a:br>
            <a:r>
              <a:rPr lang="en-US" sz="1400"/>
              <a:t>Skipping this step may cause:</a:t>
            </a:r>
          </a:p>
          <a:p>
            <a:pPr marL="742950" lvl="1" indent="-285750">
              <a:buFont typeface="Arial" panose="020B0604020202020204" pitchFamily="34" charset="0"/>
              <a:buChar char="•"/>
            </a:pPr>
            <a:r>
              <a:rPr lang="en-US" b="1"/>
              <a:t>Blank pages</a:t>
            </a:r>
          </a:p>
          <a:p>
            <a:pPr marL="742950" lvl="1" indent="-285750">
              <a:buFont typeface="Arial" panose="020B0604020202020204" pitchFamily="34" charset="0"/>
              <a:buChar char="•"/>
            </a:pPr>
            <a:r>
              <a:rPr lang="en-US" b="1"/>
              <a:t>Login issues</a:t>
            </a:r>
          </a:p>
          <a:p>
            <a:pPr marL="742950" lvl="1" indent="-285750">
              <a:buFont typeface="Arial" panose="020B0604020202020204" pitchFamily="34" charset="0"/>
              <a:buChar char="•"/>
            </a:pPr>
            <a:r>
              <a:rPr lang="en-US" b="1"/>
              <a:t>Unexpected errors</a:t>
            </a:r>
          </a:p>
          <a:p>
            <a:pPr marL="742950" lvl="1" indent="-285750">
              <a:buFont typeface="Arial" panose="020B0604020202020204" pitchFamily="34" charset="0"/>
              <a:buChar char="•"/>
            </a:pPr>
            <a:r>
              <a:rPr lang="en-US" b="1"/>
              <a:t>Problems opening another SHARE Application</a:t>
            </a:r>
          </a:p>
          <a:p>
            <a:pPr marL="0" indent="0">
              <a:buNone/>
            </a:pPr>
            <a:endParaRPr lang="en-US"/>
          </a:p>
          <a:p>
            <a:pPr marL="0" indent="0">
              <a:buNone/>
            </a:pPr>
            <a:r>
              <a:rPr lang="en-US" sz="1400" b="1">
                <a:solidFill>
                  <a:schemeClr val="tx1"/>
                </a:solidFill>
              </a:rPr>
              <a:t>Best Practice: </a:t>
            </a:r>
          </a:p>
          <a:p>
            <a:pPr marL="0" indent="0">
              <a:buNone/>
            </a:pPr>
            <a:r>
              <a:rPr lang="en-US" sz="1200" b="1">
                <a:solidFill>
                  <a:schemeClr val="tx1"/>
                </a:solidFill>
              </a:rPr>
              <a:t>Finish your work -&gt; </a:t>
            </a:r>
            <a:r>
              <a:rPr lang="en-US" sz="1400" b="1" i="1" u="sng">
                <a:solidFill>
                  <a:schemeClr val="tx1"/>
                </a:solidFill>
              </a:rPr>
              <a:t>Sign Out </a:t>
            </a:r>
            <a:r>
              <a:rPr lang="en-US" sz="1200" b="1">
                <a:solidFill>
                  <a:schemeClr val="tx1"/>
                </a:solidFill>
              </a:rPr>
              <a:t>-&gt; Open the next SHARE application</a:t>
            </a:r>
            <a:endParaRPr lang="en-US" sz="1200"/>
          </a:p>
        </p:txBody>
      </p:sp>
      <p:pic>
        <p:nvPicPr>
          <p:cNvPr id="73" name="Google Shape;73;p15">
            <a:extLst>
              <a:ext uri="{FF2B5EF4-FFF2-40B4-BE49-F238E27FC236}">
                <a16:creationId xmlns:a16="http://schemas.microsoft.com/office/drawing/2014/main" id="{63F8FE75-DBBE-DAD5-22B7-E12D11A9E920}"/>
              </a:ext>
            </a:extLst>
          </p:cNvPr>
          <p:cNvPicPr preferRelativeResize="0"/>
          <p:nvPr/>
        </p:nvPicPr>
        <p:blipFill>
          <a:blip r:embed="rId3">
            <a:alphaModFix/>
          </a:blip>
          <a:stretch>
            <a:fillRect/>
          </a:stretch>
        </p:blipFill>
        <p:spPr>
          <a:xfrm>
            <a:off x="357325" y="4478523"/>
            <a:ext cx="1977774" cy="397000"/>
          </a:xfrm>
          <a:prstGeom prst="rect">
            <a:avLst/>
          </a:prstGeom>
          <a:noFill/>
          <a:ln>
            <a:noFill/>
          </a:ln>
        </p:spPr>
      </p:pic>
      <p:cxnSp>
        <p:nvCxnSpPr>
          <p:cNvPr id="75" name="Google Shape;75;p15">
            <a:extLst>
              <a:ext uri="{FF2B5EF4-FFF2-40B4-BE49-F238E27FC236}">
                <a16:creationId xmlns:a16="http://schemas.microsoft.com/office/drawing/2014/main" id="{15E85E66-A72D-EEED-E2CE-E3136D09D47B}"/>
              </a:ext>
            </a:extLst>
          </p:cNvPr>
          <p:cNvCxnSpPr/>
          <p:nvPr/>
        </p:nvCxnSpPr>
        <p:spPr>
          <a:xfrm>
            <a:off x="2725725" y="4829900"/>
            <a:ext cx="6418200" cy="0"/>
          </a:xfrm>
          <a:prstGeom prst="straightConnector1">
            <a:avLst/>
          </a:prstGeom>
          <a:noFill/>
          <a:ln w="38100" cap="flat" cmpd="sng">
            <a:solidFill>
              <a:srgbClr val="DE8B26"/>
            </a:solidFill>
            <a:prstDash val="solid"/>
            <a:round/>
            <a:headEnd type="none" w="med" len="med"/>
            <a:tailEnd type="none" w="med" len="med"/>
          </a:ln>
        </p:spPr>
      </p:cxnSp>
      <p:pic>
        <p:nvPicPr>
          <p:cNvPr id="3" name="Picture 2">
            <a:extLst>
              <a:ext uri="{FF2B5EF4-FFF2-40B4-BE49-F238E27FC236}">
                <a16:creationId xmlns:a16="http://schemas.microsoft.com/office/drawing/2014/main" id="{62FEF1EB-F6A6-0F53-901E-B4B5A03CA06E}"/>
              </a:ext>
            </a:extLst>
          </p:cNvPr>
          <p:cNvPicPr>
            <a:picLocks noChangeAspect="1"/>
          </p:cNvPicPr>
          <p:nvPr/>
        </p:nvPicPr>
        <p:blipFill>
          <a:blip r:embed="rId4"/>
          <a:stretch>
            <a:fillRect/>
          </a:stretch>
        </p:blipFill>
        <p:spPr>
          <a:xfrm>
            <a:off x="5454650" y="250970"/>
            <a:ext cx="3475895" cy="3805835"/>
          </a:xfrm>
          <a:prstGeom prst="rect">
            <a:avLst/>
          </a:prstGeom>
        </p:spPr>
      </p:pic>
    </p:spTree>
    <p:extLst>
      <p:ext uri="{BB962C8B-B14F-4D97-AF65-F5344CB8AC3E}">
        <p14:creationId xmlns:p14="http://schemas.microsoft.com/office/powerpoint/2010/main" val="16834053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pic>
        <p:nvPicPr>
          <p:cNvPr id="149" name="Google Shape;149;p21"/>
          <p:cNvPicPr preferRelativeResize="0"/>
          <p:nvPr/>
        </p:nvPicPr>
        <p:blipFill>
          <a:blip r:embed="rId3">
            <a:alphaModFix/>
          </a:blip>
          <a:stretch>
            <a:fillRect/>
          </a:stretch>
        </p:blipFill>
        <p:spPr>
          <a:xfrm>
            <a:off x="7093333" y="4645948"/>
            <a:ext cx="1977774" cy="397000"/>
          </a:xfrm>
          <a:prstGeom prst="rect">
            <a:avLst/>
          </a:prstGeom>
          <a:noFill/>
          <a:ln>
            <a:noFill/>
          </a:ln>
        </p:spPr>
      </p:pic>
      <p:sp>
        <p:nvSpPr>
          <p:cNvPr id="148" name="Google Shape;148;p21"/>
          <p:cNvSpPr txBox="1">
            <a:spLocks noGrp="1"/>
          </p:cNvSpPr>
          <p:nvPr>
            <p:ph type="ctrTitle" idx="4294967295"/>
          </p:nvPr>
        </p:nvSpPr>
        <p:spPr>
          <a:xfrm>
            <a:off x="311700" y="1707750"/>
            <a:ext cx="8520600" cy="864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3900" b="1">
                <a:solidFill>
                  <a:srgbClr val="004D4C"/>
                </a:solidFill>
                <a:latin typeface="PT Serif"/>
                <a:ea typeface="PT Serif"/>
                <a:cs typeface="PT Serif"/>
                <a:sym typeface="PT Serif"/>
              </a:rPr>
              <a:t>Thank You</a:t>
            </a:r>
            <a:endParaRPr sz="3900" b="1">
              <a:solidFill>
                <a:srgbClr val="004D4C"/>
              </a:solidFill>
              <a:latin typeface="PT Serif"/>
              <a:ea typeface="PT Serif"/>
              <a:cs typeface="PT Serif"/>
              <a:sym typeface="PT Serif"/>
            </a:endParaRPr>
          </a:p>
        </p:txBody>
      </p:sp>
      <p:cxnSp>
        <p:nvCxnSpPr>
          <p:cNvPr id="150" name="Google Shape;150;p21"/>
          <p:cNvCxnSpPr/>
          <p:nvPr/>
        </p:nvCxnSpPr>
        <p:spPr>
          <a:xfrm>
            <a:off x="-41025" y="2416225"/>
            <a:ext cx="3010800" cy="0"/>
          </a:xfrm>
          <a:prstGeom prst="straightConnector1">
            <a:avLst/>
          </a:prstGeom>
          <a:noFill/>
          <a:ln w="38100" cap="flat" cmpd="sng">
            <a:solidFill>
              <a:srgbClr val="004D4C"/>
            </a:solidFill>
            <a:prstDash val="solid"/>
            <a:round/>
            <a:headEnd type="none" w="med" len="med"/>
            <a:tailEnd type="none" w="med" len="med"/>
          </a:ln>
        </p:spPr>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2">
          <a:extLst>
            <a:ext uri="{FF2B5EF4-FFF2-40B4-BE49-F238E27FC236}">
              <a16:creationId xmlns:a16="http://schemas.microsoft.com/office/drawing/2014/main" id="{FC56BCC5-3771-A82D-06A2-EAFFB313C9DF}"/>
            </a:ext>
          </a:extLst>
        </p:cNvPr>
        <p:cNvGrpSpPr/>
        <p:nvPr/>
      </p:nvGrpSpPr>
      <p:grpSpPr>
        <a:xfrm>
          <a:off x="0" y="0"/>
          <a:ext cx="0" cy="0"/>
          <a:chOff x="0" y="0"/>
          <a:chExt cx="0" cy="0"/>
        </a:xfrm>
      </p:grpSpPr>
      <p:pic>
        <p:nvPicPr>
          <p:cNvPr id="63" name="Google Shape;63;p14">
            <a:extLst>
              <a:ext uri="{FF2B5EF4-FFF2-40B4-BE49-F238E27FC236}">
                <a16:creationId xmlns:a16="http://schemas.microsoft.com/office/drawing/2014/main" id="{853298CF-9E09-8AF9-90C0-94AAE6FAB0ED}"/>
              </a:ext>
            </a:extLst>
          </p:cNvPr>
          <p:cNvPicPr preferRelativeResize="0"/>
          <p:nvPr/>
        </p:nvPicPr>
        <p:blipFill rotWithShape="1">
          <a:blip r:embed="rId4">
            <a:alphaModFix/>
          </a:blip>
          <a:srcRect t="1987" b="2006"/>
          <a:stretch/>
        </p:blipFill>
        <p:spPr>
          <a:xfrm rot="10800000">
            <a:off x="0" y="-17487"/>
            <a:ext cx="9143999" cy="5178474"/>
          </a:xfrm>
          <a:prstGeom prst="rect">
            <a:avLst/>
          </a:prstGeom>
          <a:noFill/>
          <a:ln>
            <a:noFill/>
          </a:ln>
        </p:spPr>
      </p:pic>
      <p:sp>
        <p:nvSpPr>
          <p:cNvPr id="64" name="Google Shape;64;p14">
            <a:extLst>
              <a:ext uri="{FF2B5EF4-FFF2-40B4-BE49-F238E27FC236}">
                <a16:creationId xmlns:a16="http://schemas.microsoft.com/office/drawing/2014/main" id="{702F6049-7A05-A522-929A-7B5476007398}"/>
              </a:ext>
            </a:extLst>
          </p:cNvPr>
          <p:cNvSpPr txBox="1">
            <a:spLocks noGrp="1"/>
          </p:cNvSpPr>
          <p:nvPr>
            <p:ph type="ctrTitle" idx="4294967295"/>
          </p:nvPr>
        </p:nvSpPr>
        <p:spPr>
          <a:xfrm>
            <a:off x="311700" y="1628425"/>
            <a:ext cx="8520600" cy="864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3900" b="1">
                <a:solidFill>
                  <a:schemeClr val="lt1"/>
                </a:solidFill>
                <a:latin typeface="PT Serif"/>
                <a:ea typeface="PT Serif"/>
                <a:cs typeface="PT Serif"/>
                <a:sym typeface="PT Serif"/>
              </a:rPr>
              <a:t>Central Payroll Bureau</a:t>
            </a:r>
            <a:endParaRPr sz="3900" b="1">
              <a:solidFill>
                <a:schemeClr val="lt1"/>
              </a:solidFill>
              <a:latin typeface="PT Serif"/>
              <a:ea typeface="PT Serif"/>
              <a:cs typeface="PT Serif"/>
              <a:sym typeface="PT Serif"/>
            </a:endParaRPr>
          </a:p>
        </p:txBody>
      </p:sp>
      <p:sp>
        <p:nvSpPr>
          <p:cNvPr id="65" name="Google Shape;65;p14">
            <a:extLst>
              <a:ext uri="{FF2B5EF4-FFF2-40B4-BE49-F238E27FC236}">
                <a16:creationId xmlns:a16="http://schemas.microsoft.com/office/drawing/2014/main" id="{6B9AB0FC-B26E-67F9-96ED-6F46642CE385}"/>
              </a:ext>
            </a:extLst>
          </p:cNvPr>
          <p:cNvSpPr txBox="1">
            <a:spLocks noGrp="1"/>
          </p:cNvSpPr>
          <p:nvPr>
            <p:ph type="subTitle" idx="4294967295"/>
          </p:nvPr>
        </p:nvSpPr>
        <p:spPr>
          <a:xfrm>
            <a:off x="311700" y="2416225"/>
            <a:ext cx="8520600" cy="7926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sz="2000" b="1">
                <a:solidFill>
                  <a:schemeClr val="lt1"/>
                </a:solidFill>
                <a:latin typeface="Source Sans Pro"/>
                <a:ea typeface="Source Sans Pro"/>
                <a:cs typeface="Source Sans Pro"/>
                <a:sym typeface="Source Sans Pro"/>
              </a:rPr>
              <a:t>Important Updates &amp; Information</a:t>
            </a:r>
            <a:endParaRPr sz="2000" b="1">
              <a:solidFill>
                <a:schemeClr val="lt1"/>
              </a:solidFill>
              <a:latin typeface="Source Sans Pro"/>
              <a:ea typeface="Source Sans Pro"/>
              <a:cs typeface="Source Sans Pro"/>
              <a:sym typeface="Source Sans Pro"/>
            </a:endParaRPr>
          </a:p>
        </p:txBody>
      </p:sp>
      <p:pic>
        <p:nvPicPr>
          <p:cNvPr id="66" name="Google Shape;66;p14">
            <a:extLst>
              <a:ext uri="{FF2B5EF4-FFF2-40B4-BE49-F238E27FC236}">
                <a16:creationId xmlns:a16="http://schemas.microsoft.com/office/drawing/2014/main" id="{E427E752-5537-945E-569B-7D34EF757198}"/>
              </a:ext>
            </a:extLst>
          </p:cNvPr>
          <p:cNvPicPr preferRelativeResize="0"/>
          <p:nvPr/>
        </p:nvPicPr>
        <p:blipFill>
          <a:blip r:embed="rId5">
            <a:alphaModFix/>
          </a:blip>
          <a:stretch>
            <a:fillRect/>
          </a:stretch>
        </p:blipFill>
        <p:spPr>
          <a:xfrm>
            <a:off x="0" y="4617857"/>
            <a:ext cx="2158026" cy="658150"/>
          </a:xfrm>
          <a:prstGeom prst="rect">
            <a:avLst/>
          </a:prstGeom>
          <a:noFill/>
          <a:ln>
            <a:noFill/>
          </a:ln>
        </p:spPr>
      </p:pic>
      <p:cxnSp>
        <p:nvCxnSpPr>
          <p:cNvPr id="67" name="Google Shape;67;p14">
            <a:extLst>
              <a:ext uri="{FF2B5EF4-FFF2-40B4-BE49-F238E27FC236}">
                <a16:creationId xmlns:a16="http://schemas.microsoft.com/office/drawing/2014/main" id="{D5CE680F-EAEC-706E-F118-8E3E003BD16D}"/>
              </a:ext>
            </a:extLst>
          </p:cNvPr>
          <p:cNvCxnSpPr/>
          <p:nvPr/>
        </p:nvCxnSpPr>
        <p:spPr>
          <a:xfrm>
            <a:off x="394800" y="2416225"/>
            <a:ext cx="4332900" cy="0"/>
          </a:xfrm>
          <a:prstGeom prst="straightConnector1">
            <a:avLst/>
          </a:prstGeom>
          <a:noFill/>
          <a:ln w="38100" cap="flat" cmpd="sng">
            <a:solidFill>
              <a:schemeClr val="lt1"/>
            </a:solidFill>
            <a:prstDash val="solid"/>
            <a:round/>
            <a:headEnd type="none" w="med" len="med"/>
            <a:tailEnd type="none" w="med" len="med"/>
          </a:ln>
        </p:spPr>
      </p:cxnSp>
    </p:spTree>
    <p:custDataLst>
      <p:tags r:id="rId1"/>
    </p:custDataLst>
    <p:extLst>
      <p:ext uri="{BB962C8B-B14F-4D97-AF65-F5344CB8AC3E}">
        <p14:creationId xmlns:p14="http://schemas.microsoft.com/office/powerpoint/2010/main" val="38364029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6AD10A04-1B39-8593-4394-DDD98E9CB71F}"/>
            </a:ext>
          </a:extLst>
        </p:cNvPr>
        <p:cNvGrpSpPr/>
        <p:nvPr/>
      </p:nvGrpSpPr>
      <p:grpSpPr>
        <a:xfrm>
          <a:off x="0" y="0"/>
          <a:ext cx="0" cy="0"/>
          <a:chOff x="0" y="0"/>
          <a:chExt cx="0" cy="0"/>
        </a:xfrm>
      </p:grpSpPr>
      <p:sp>
        <p:nvSpPr>
          <p:cNvPr id="104" name="Google Shape;104;p18">
            <a:extLst>
              <a:ext uri="{FF2B5EF4-FFF2-40B4-BE49-F238E27FC236}">
                <a16:creationId xmlns:a16="http://schemas.microsoft.com/office/drawing/2014/main" id="{A83FADF5-4FFF-C235-07DF-602779ECB7F9}"/>
              </a:ext>
            </a:extLst>
          </p:cNvPr>
          <p:cNvSpPr/>
          <p:nvPr/>
        </p:nvSpPr>
        <p:spPr>
          <a:xfrm>
            <a:off x="-1" y="574625"/>
            <a:ext cx="9144000" cy="4610376"/>
          </a:xfrm>
          <a:prstGeom prst="rect">
            <a:avLst/>
          </a:prstGeom>
          <a:solidFill>
            <a:srgbClr val="004D4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5" name="Google Shape;105;p18">
            <a:extLst>
              <a:ext uri="{FF2B5EF4-FFF2-40B4-BE49-F238E27FC236}">
                <a16:creationId xmlns:a16="http://schemas.microsoft.com/office/drawing/2014/main" id="{BE9419CE-A2B4-4425-F093-C74F256CE00C}"/>
              </a:ext>
            </a:extLst>
          </p:cNvPr>
          <p:cNvPicPr preferRelativeResize="0"/>
          <p:nvPr/>
        </p:nvPicPr>
        <p:blipFill rotWithShape="1">
          <a:blip r:embed="rId3">
            <a:alphaModFix/>
          </a:blip>
          <a:srcRect/>
          <a:stretch/>
        </p:blipFill>
        <p:spPr>
          <a:xfrm>
            <a:off x="0" y="1"/>
            <a:ext cx="6345534" cy="573076"/>
          </a:xfrm>
          <a:prstGeom prst="rect">
            <a:avLst/>
          </a:prstGeom>
          <a:solidFill>
            <a:schemeClr val="bg1"/>
          </a:solidFill>
          <a:ln>
            <a:noFill/>
          </a:ln>
        </p:spPr>
      </p:pic>
      <p:sp>
        <p:nvSpPr>
          <p:cNvPr id="106" name="Google Shape;106;p18">
            <a:extLst>
              <a:ext uri="{FF2B5EF4-FFF2-40B4-BE49-F238E27FC236}">
                <a16:creationId xmlns:a16="http://schemas.microsoft.com/office/drawing/2014/main" id="{1FE740F6-C32F-4AE7-F8C5-374117638C02}"/>
              </a:ext>
            </a:extLst>
          </p:cNvPr>
          <p:cNvSpPr txBox="1">
            <a:spLocks noGrp="1"/>
          </p:cNvSpPr>
          <p:nvPr>
            <p:ph type="title"/>
          </p:nvPr>
        </p:nvSpPr>
        <p:spPr>
          <a:xfrm>
            <a:off x="-1" y="46249"/>
            <a:ext cx="5406013" cy="933476"/>
          </a:xfrm>
          <a:prstGeom prst="rect">
            <a:avLst/>
          </a:prstGeom>
        </p:spPr>
        <p:txBody>
          <a:bodyPr spcFirstLastPara="1" wrap="square" lIns="91425" tIns="91425" rIns="91425" bIns="91425" anchor="t" anchorCtr="0">
            <a:normAutofit fontScale="90000"/>
          </a:bodyPr>
          <a:lstStyle/>
          <a:p>
            <a:pPr marL="0" marR="0" lvl="0" indent="0" algn="l" defTabSz="914400" rtl="0" eaLnBrk="1" fontAlgn="auto" latinLnBrk="0" hangingPunct="1">
              <a:lnSpc>
                <a:spcPct val="115000"/>
              </a:lnSpc>
              <a:spcBef>
                <a:spcPts val="0"/>
              </a:spcBef>
              <a:spcAft>
                <a:spcPts val="1200"/>
              </a:spcAft>
              <a:buClr>
                <a:srgbClr val="595959"/>
              </a:buClr>
              <a:buSzPts val="852"/>
              <a:buFont typeface="Arial"/>
              <a:buNone/>
              <a:tabLst/>
              <a:defRPr/>
            </a:pPr>
            <a:r>
              <a:rPr kumimoji="0" lang="en-US" sz="2800" b="0" i="0" u="none" strike="noStrike" kern="0" cap="none" spc="0" normalizeH="0" baseline="0" noProof="0">
                <a:ln>
                  <a:noFill/>
                </a:ln>
                <a:solidFill>
                  <a:schemeClr val="accent4"/>
                </a:solidFill>
                <a:effectLst/>
                <a:uLnTx/>
                <a:uFillTx/>
                <a:latin typeface="Arial"/>
                <a:cs typeface="Arial"/>
                <a:sym typeface="Arial"/>
              </a:rPr>
              <a:t>I-9 Employment Eligibility Verification</a:t>
            </a:r>
            <a:br>
              <a:rPr kumimoji="0" lang="en-US" sz="2800" b="0" i="0" u="none" strike="noStrike" kern="0" cap="none" spc="0" normalizeH="0" baseline="0" noProof="0">
                <a:ln>
                  <a:noFill/>
                </a:ln>
                <a:solidFill>
                  <a:srgbClr val="FFFFFF"/>
                </a:solidFill>
                <a:effectLst/>
                <a:uLnTx/>
                <a:uFillTx/>
                <a:latin typeface="Arial"/>
                <a:cs typeface="Arial"/>
                <a:sym typeface="Arial"/>
              </a:rPr>
            </a:br>
            <a:br>
              <a:rPr lang="en-US" sz="2400"/>
            </a:br>
            <a:endParaRPr sz="2020">
              <a:solidFill>
                <a:schemeClr val="lt1"/>
              </a:solidFill>
              <a:latin typeface="PT Serif"/>
              <a:ea typeface="PT Serif"/>
              <a:cs typeface="PT Serif"/>
              <a:sym typeface="PT Serif"/>
            </a:endParaRPr>
          </a:p>
        </p:txBody>
      </p:sp>
      <p:cxnSp>
        <p:nvCxnSpPr>
          <p:cNvPr id="109" name="Google Shape;109;p18">
            <a:extLst>
              <a:ext uri="{FF2B5EF4-FFF2-40B4-BE49-F238E27FC236}">
                <a16:creationId xmlns:a16="http://schemas.microsoft.com/office/drawing/2014/main" id="{341B8CA4-116F-545C-5BA4-BC4236282DF0}"/>
              </a:ext>
            </a:extLst>
          </p:cNvPr>
          <p:cNvCxnSpPr/>
          <p:nvPr/>
        </p:nvCxnSpPr>
        <p:spPr>
          <a:xfrm>
            <a:off x="311700" y="4829900"/>
            <a:ext cx="6386700" cy="0"/>
          </a:xfrm>
          <a:prstGeom prst="straightConnector1">
            <a:avLst/>
          </a:prstGeom>
          <a:noFill/>
          <a:ln w="38100" cap="flat" cmpd="sng">
            <a:solidFill>
              <a:srgbClr val="004D4C"/>
            </a:solidFill>
            <a:prstDash val="solid"/>
            <a:round/>
            <a:headEnd type="none" w="med" len="med"/>
            <a:tailEnd type="none" w="med" len="med"/>
          </a:ln>
        </p:spPr>
      </p:cxnSp>
      <p:pic>
        <p:nvPicPr>
          <p:cNvPr id="113" name="Google Shape;113;p18">
            <a:extLst>
              <a:ext uri="{FF2B5EF4-FFF2-40B4-BE49-F238E27FC236}">
                <a16:creationId xmlns:a16="http://schemas.microsoft.com/office/drawing/2014/main" id="{F3D92BF6-E6F1-D7B0-23F5-62C6C07D70CF}"/>
              </a:ext>
            </a:extLst>
          </p:cNvPr>
          <p:cNvPicPr preferRelativeResize="0"/>
          <p:nvPr/>
        </p:nvPicPr>
        <p:blipFill>
          <a:blip r:embed="rId4">
            <a:alphaModFix/>
          </a:blip>
          <a:stretch>
            <a:fillRect/>
          </a:stretch>
        </p:blipFill>
        <p:spPr>
          <a:xfrm>
            <a:off x="141474" y="4612301"/>
            <a:ext cx="1877842" cy="572700"/>
          </a:xfrm>
          <a:prstGeom prst="rect">
            <a:avLst/>
          </a:prstGeom>
          <a:noFill/>
          <a:ln>
            <a:noFill/>
          </a:ln>
        </p:spPr>
      </p:pic>
      <p:sp>
        <p:nvSpPr>
          <p:cNvPr id="5" name="TextBox 4">
            <a:extLst>
              <a:ext uri="{FF2B5EF4-FFF2-40B4-BE49-F238E27FC236}">
                <a16:creationId xmlns:a16="http://schemas.microsoft.com/office/drawing/2014/main" id="{775B18C5-60ED-663E-2CA1-49E3488438B5}"/>
              </a:ext>
            </a:extLst>
          </p:cNvPr>
          <p:cNvSpPr txBox="1"/>
          <p:nvPr/>
        </p:nvSpPr>
        <p:spPr>
          <a:xfrm>
            <a:off x="141474" y="727175"/>
            <a:ext cx="2561531" cy="738664"/>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a:solidFill>
                  <a:schemeClr val="tx1"/>
                </a:solidFill>
                <a:effectLst/>
              </a:rPr>
              <a:t>Used to verify the identity and employment authorization of hired individuals.</a:t>
            </a:r>
            <a:endParaRPr lang="en-US">
              <a:solidFill>
                <a:schemeClr val="tx1"/>
              </a:solidFill>
            </a:endParaRPr>
          </a:p>
        </p:txBody>
      </p:sp>
      <p:sp>
        <p:nvSpPr>
          <p:cNvPr id="6" name="TextBox 5">
            <a:extLst>
              <a:ext uri="{FF2B5EF4-FFF2-40B4-BE49-F238E27FC236}">
                <a16:creationId xmlns:a16="http://schemas.microsoft.com/office/drawing/2014/main" id="{0149BB43-066D-6F04-D335-712CBC1B6326}"/>
              </a:ext>
            </a:extLst>
          </p:cNvPr>
          <p:cNvSpPr txBox="1"/>
          <p:nvPr/>
        </p:nvSpPr>
        <p:spPr>
          <a:xfrm>
            <a:off x="1376820" y="1669254"/>
            <a:ext cx="5030035" cy="954107"/>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defPPr marR="0" lvl="0" algn="l" rtl="0">
              <a:lnSpc>
                <a:spcPct val="100000"/>
              </a:lnSpc>
              <a:spcBef>
                <a:spcPts val="0"/>
              </a:spcBef>
              <a:spcAft>
                <a:spcPts val="0"/>
              </a:spcAft>
            </a:defPPr>
            <a:lvl1pPr>
              <a:defRPr>
                <a:solidFill>
                  <a:schemeClr val="tx1"/>
                </a:solidFill>
                <a:effectLst/>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a:t>Employee completes form no later than first day of employment and presents their acceptable documents. Employer completes form within 3 business days and physically examines these documents.</a:t>
            </a:r>
          </a:p>
        </p:txBody>
      </p:sp>
      <p:sp>
        <p:nvSpPr>
          <p:cNvPr id="7" name="TextBox 6">
            <a:extLst>
              <a:ext uri="{FF2B5EF4-FFF2-40B4-BE49-F238E27FC236}">
                <a16:creationId xmlns:a16="http://schemas.microsoft.com/office/drawing/2014/main" id="{4535BE01-8D3C-1035-138E-DF57969F64EC}"/>
              </a:ext>
            </a:extLst>
          </p:cNvPr>
          <p:cNvSpPr txBox="1"/>
          <p:nvPr/>
        </p:nvSpPr>
        <p:spPr>
          <a:xfrm>
            <a:off x="3065346" y="2873526"/>
            <a:ext cx="4964081" cy="954107"/>
          </a:xfrm>
          <a:prstGeom prst="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a:solidFill>
                  <a:schemeClr val="tx1"/>
                </a:solidFill>
              </a:rPr>
              <a:t>Agencies participating in E‑Verify can opt to remotely examine an employee’s documents using the DHS‑authorized alternative procedure. If they do, they must check the designated box on Form I‑9 to signify this.</a:t>
            </a:r>
          </a:p>
        </p:txBody>
      </p:sp>
      <p:sp>
        <p:nvSpPr>
          <p:cNvPr id="8" name="TextBox 7">
            <a:extLst>
              <a:ext uri="{FF2B5EF4-FFF2-40B4-BE49-F238E27FC236}">
                <a16:creationId xmlns:a16="http://schemas.microsoft.com/office/drawing/2014/main" id="{0FF54DB7-BD90-7C61-C3EA-72A2FAB6D7FC}"/>
              </a:ext>
            </a:extLst>
          </p:cNvPr>
          <p:cNvSpPr txBox="1"/>
          <p:nvPr/>
        </p:nvSpPr>
        <p:spPr>
          <a:xfrm>
            <a:off x="5064467" y="4091821"/>
            <a:ext cx="3938059" cy="954107"/>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a:solidFill>
                  <a:schemeClr val="tx1"/>
                </a:solidFill>
                <a:effectLst/>
              </a:rPr>
              <a:t>Employers are fully liable for complying with I‑9 completion rules, including timely completion, proper documentation review, and accurate completion of the form.</a:t>
            </a:r>
            <a:endParaRPr lang="en-US">
              <a:solidFill>
                <a:schemeClr val="tx1"/>
              </a:solidFill>
            </a:endParaRPr>
          </a:p>
        </p:txBody>
      </p:sp>
    </p:spTree>
    <p:extLst>
      <p:ext uri="{BB962C8B-B14F-4D97-AF65-F5344CB8AC3E}">
        <p14:creationId xmlns:p14="http://schemas.microsoft.com/office/powerpoint/2010/main" val="3778866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6" name="Google Shape;66;p14"/>
          <p:cNvPicPr preferRelativeResize="0"/>
          <p:nvPr/>
        </p:nvPicPr>
        <p:blipFill>
          <a:blip r:embed="rId3">
            <a:alphaModFix/>
          </a:blip>
          <a:stretch>
            <a:fillRect/>
          </a:stretch>
        </p:blipFill>
        <p:spPr>
          <a:xfrm>
            <a:off x="0" y="4611418"/>
            <a:ext cx="2158026" cy="658150"/>
          </a:xfrm>
          <a:prstGeom prst="rect">
            <a:avLst/>
          </a:prstGeom>
          <a:noFill/>
          <a:ln>
            <a:noFill/>
          </a:ln>
        </p:spPr>
      </p:pic>
      <p:pic>
        <p:nvPicPr>
          <p:cNvPr id="63" name="Google Shape;63;p14"/>
          <p:cNvPicPr preferRelativeResize="0"/>
          <p:nvPr/>
        </p:nvPicPr>
        <p:blipFill rotWithShape="1">
          <a:blip r:embed="rId4">
            <a:alphaModFix/>
          </a:blip>
          <a:srcRect t="1987" b="2006"/>
          <a:stretch/>
        </p:blipFill>
        <p:spPr>
          <a:xfrm rot="10800000">
            <a:off x="1" y="-17487"/>
            <a:ext cx="9143999" cy="5178474"/>
          </a:xfrm>
          <a:prstGeom prst="rect">
            <a:avLst/>
          </a:prstGeom>
          <a:noFill/>
          <a:ln>
            <a:noFill/>
          </a:ln>
        </p:spPr>
      </p:pic>
      <p:sp>
        <p:nvSpPr>
          <p:cNvPr id="64" name="Google Shape;64;p14"/>
          <p:cNvSpPr txBox="1">
            <a:spLocks noGrp="1"/>
          </p:cNvSpPr>
          <p:nvPr>
            <p:ph type="ctrTitle" idx="4294967295"/>
          </p:nvPr>
        </p:nvSpPr>
        <p:spPr>
          <a:xfrm>
            <a:off x="311700" y="1628425"/>
            <a:ext cx="8520600" cy="864000"/>
          </a:xfrm>
          <a:prstGeom prst="rect">
            <a:avLst/>
          </a:prstGeom>
        </p:spPr>
        <p:txBody>
          <a:bodyPr spcFirstLastPara="1" wrap="square" lIns="91425" tIns="91425" rIns="91425" bIns="91425" anchor="t" anchorCtr="0">
            <a:normAutofit/>
          </a:bodyPr>
          <a:lstStyle/>
          <a:p>
            <a:pPr lvl="0">
              <a:buSzPts val="990"/>
            </a:pPr>
            <a:r>
              <a:rPr lang="en" sz="3900" b="1">
                <a:solidFill>
                  <a:schemeClr val="lt1"/>
                </a:solidFill>
                <a:latin typeface="PT Serif"/>
                <a:ea typeface="PT Serif"/>
                <a:cs typeface="PT Serif"/>
                <a:sym typeface="PT Serif"/>
              </a:rPr>
              <a:t>SHARE </a:t>
            </a:r>
            <a:r>
              <a:rPr lang="en-US" sz="3900" b="1">
                <a:solidFill>
                  <a:schemeClr val="lt1"/>
                </a:solidFill>
                <a:latin typeface="PT Serif"/>
                <a:ea typeface="PT Serif"/>
                <a:cs typeface="PT Serif"/>
                <a:sym typeface="PT Serif"/>
              </a:rPr>
              <a:t>HCM </a:t>
            </a:r>
            <a:r>
              <a:rPr lang="en" sz="3900" b="1">
                <a:solidFill>
                  <a:schemeClr val="lt1"/>
                </a:solidFill>
                <a:latin typeface="PT Serif"/>
                <a:ea typeface="PT Serif"/>
                <a:cs typeface="PT Serif"/>
                <a:sym typeface="PT Serif"/>
              </a:rPr>
              <a:t>Team</a:t>
            </a:r>
            <a:endParaRPr sz="3900" b="1">
              <a:solidFill>
                <a:schemeClr val="lt1"/>
              </a:solidFill>
              <a:latin typeface="PT Serif"/>
              <a:ea typeface="PT Serif"/>
              <a:cs typeface="PT Serif"/>
              <a:sym typeface="PT Serif"/>
            </a:endParaRPr>
          </a:p>
        </p:txBody>
      </p:sp>
      <p:cxnSp>
        <p:nvCxnSpPr>
          <p:cNvPr id="67" name="Google Shape;67;p14"/>
          <p:cNvCxnSpPr/>
          <p:nvPr/>
        </p:nvCxnSpPr>
        <p:spPr>
          <a:xfrm>
            <a:off x="394800" y="2416225"/>
            <a:ext cx="4332900" cy="0"/>
          </a:xfrm>
          <a:prstGeom prst="straightConnector1">
            <a:avLst/>
          </a:prstGeom>
          <a:noFill/>
          <a:ln w="38100" cap="flat" cmpd="sng">
            <a:solidFill>
              <a:schemeClr val="lt1"/>
            </a:solidFill>
            <a:prstDash val="solid"/>
            <a:round/>
            <a:headEnd type="none" w="med" len="med"/>
            <a:tailEnd type="none" w="med" len="med"/>
          </a:ln>
        </p:spPr>
      </p:cxnSp>
      <p:pic>
        <p:nvPicPr>
          <p:cNvPr id="9" name="Google Shape;66;p14">
            <a:extLst>
              <a:ext uri="{FF2B5EF4-FFF2-40B4-BE49-F238E27FC236}">
                <a16:creationId xmlns:a16="http://schemas.microsoft.com/office/drawing/2014/main" id="{56291123-0D8B-236F-9B9E-D8F07D4FB39C}"/>
              </a:ext>
            </a:extLst>
          </p:cNvPr>
          <p:cNvPicPr preferRelativeResize="0"/>
          <p:nvPr/>
        </p:nvPicPr>
        <p:blipFill>
          <a:blip r:embed="rId3">
            <a:alphaModFix/>
          </a:blip>
          <a:stretch>
            <a:fillRect/>
          </a:stretch>
        </p:blipFill>
        <p:spPr>
          <a:xfrm>
            <a:off x="0" y="4617857"/>
            <a:ext cx="2158026" cy="6581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EA020A2D-0284-5A74-6EE4-DD9BDAA7D95A}"/>
            </a:ext>
          </a:extLst>
        </p:cNvPr>
        <p:cNvGrpSpPr/>
        <p:nvPr/>
      </p:nvGrpSpPr>
      <p:grpSpPr>
        <a:xfrm>
          <a:off x="0" y="0"/>
          <a:ext cx="0" cy="0"/>
          <a:chOff x="0" y="0"/>
          <a:chExt cx="0" cy="0"/>
        </a:xfrm>
      </p:grpSpPr>
      <p:sp>
        <p:nvSpPr>
          <p:cNvPr id="104" name="Google Shape;104;p18">
            <a:extLst>
              <a:ext uri="{FF2B5EF4-FFF2-40B4-BE49-F238E27FC236}">
                <a16:creationId xmlns:a16="http://schemas.microsoft.com/office/drawing/2014/main" id="{0C100B12-E2CA-A9AC-CE3D-3B1709955BA9}"/>
              </a:ext>
            </a:extLst>
          </p:cNvPr>
          <p:cNvSpPr/>
          <p:nvPr/>
        </p:nvSpPr>
        <p:spPr>
          <a:xfrm>
            <a:off x="-1" y="574625"/>
            <a:ext cx="9144000" cy="4610376"/>
          </a:xfrm>
          <a:prstGeom prst="rect">
            <a:avLst/>
          </a:prstGeom>
          <a:solidFill>
            <a:srgbClr val="004D4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5" name="Google Shape;105;p18">
            <a:extLst>
              <a:ext uri="{FF2B5EF4-FFF2-40B4-BE49-F238E27FC236}">
                <a16:creationId xmlns:a16="http://schemas.microsoft.com/office/drawing/2014/main" id="{6DDEF659-5AE6-3F64-6FDE-70259CA8EFF7}"/>
              </a:ext>
            </a:extLst>
          </p:cNvPr>
          <p:cNvPicPr preferRelativeResize="0"/>
          <p:nvPr/>
        </p:nvPicPr>
        <p:blipFill rotWithShape="1">
          <a:blip r:embed="rId3">
            <a:alphaModFix/>
          </a:blip>
          <a:srcRect/>
          <a:stretch/>
        </p:blipFill>
        <p:spPr>
          <a:xfrm>
            <a:off x="0" y="1"/>
            <a:ext cx="6345534" cy="573076"/>
          </a:xfrm>
          <a:prstGeom prst="rect">
            <a:avLst/>
          </a:prstGeom>
          <a:solidFill>
            <a:schemeClr val="bg1"/>
          </a:solidFill>
          <a:ln>
            <a:noFill/>
          </a:ln>
        </p:spPr>
      </p:pic>
      <p:sp>
        <p:nvSpPr>
          <p:cNvPr id="106" name="Google Shape;106;p18">
            <a:extLst>
              <a:ext uri="{FF2B5EF4-FFF2-40B4-BE49-F238E27FC236}">
                <a16:creationId xmlns:a16="http://schemas.microsoft.com/office/drawing/2014/main" id="{AB00C94B-4582-FA1C-E761-864E80620330}"/>
              </a:ext>
            </a:extLst>
          </p:cNvPr>
          <p:cNvSpPr txBox="1">
            <a:spLocks noGrp="1"/>
          </p:cNvSpPr>
          <p:nvPr>
            <p:ph type="title"/>
          </p:nvPr>
        </p:nvSpPr>
        <p:spPr>
          <a:xfrm>
            <a:off x="-1" y="46249"/>
            <a:ext cx="5406013" cy="933476"/>
          </a:xfrm>
          <a:prstGeom prst="rect">
            <a:avLst/>
          </a:prstGeom>
        </p:spPr>
        <p:txBody>
          <a:bodyPr spcFirstLastPara="1" wrap="square" lIns="91425" tIns="91425" rIns="91425" bIns="91425" anchor="t" anchorCtr="0">
            <a:normAutofit fontScale="90000"/>
          </a:bodyPr>
          <a:lstStyle/>
          <a:p>
            <a:pPr marL="0" marR="0" lvl="0" indent="0" algn="l" defTabSz="914400" rtl="0" eaLnBrk="1" fontAlgn="auto" latinLnBrk="0" hangingPunct="1">
              <a:lnSpc>
                <a:spcPct val="115000"/>
              </a:lnSpc>
              <a:spcBef>
                <a:spcPts val="0"/>
              </a:spcBef>
              <a:spcAft>
                <a:spcPts val="1200"/>
              </a:spcAft>
              <a:buClr>
                <a:srgbClr val="595959"/>
              </a:buClr>
              <a:buSzPts val="852"/>
              <a:buFont typeface="Arial"/>
              <a:buNone/>
              <a:tabLst/>
              <a:defRPr/>
            </a:pPr>
            <a:r>
              <a:rPr kumimoji="0" lang="en-US" sz="2800" b="0" i="0" u="none" strike="noStrike" kern="0" cap="none" spc="0" normalizeH="0" baseline="0" noProof="0">
                <a:ln>
                  <a:noFill/>
                </a:ln>
                <a:solidFill>
                  <a:schemeClr val="accent4"/>
                </a:solidFill>
                <a:effectLst/>
                <a:uLnTx/>
                <a:uFillTx/>
                <a:latin typeface="Arial"/>
                <a:cs typeface="Arial"/>
                <a:sym typeface="Arial"/>
              </a:rPr>
              <a:t>I-9 Employment Eligibility Verification</a:t>
            </a:r>
            <a:br>
              <a:rPr kumimoji="0" lang="en-US" sz="2800" b="0" i="0" u="none" strike="noStrike" kern="0" cap="none" spc="0" normalizeH="0" baseline="0" noProof="0">
                <a:ln>
                  <a:noFill/>
                </a:ln>
                <a:solidFill>
                  <a:srgbClr val="FFFFFF"/>
                </a:solidFill>
                <a:effectLst/>
                <a:uLnTx/>
                <a:uFillTx/>
                <a:latin typeface="Arial"/>
                <a:cs typeface="Arial"/>
                <a:sym typeface="Arial"/>
              </a:rPr>
            </a:br>
            <a:br>
              <a:rPr lang="en-US" sz="2400"/>
            </a:br>
            <a:endParaRPr sz="2020">
              <a:solidFill>
                <a:schemeClr val="lt1"/>
              </a:solidFill>
              <a:latin typeface="PT Serif"/>
              <a:ea typeface="PT Serif"/>
              <a:cs typeface="PT Serif"/>
              <a:sym typeface="PT Serif"/>
            </a:endParaRPr>
          </a:p>
        </p:txBody>
      </p:sp>
      <p:cxnSp>
        <p:nvCxnSpPr>
          <p:cNvPr id="109" name="Google Shape;109;p18">
            <a:extLst>
              <a:ext uri="{FF2B5EF4-FFF2-40B4-BE49-F238E27FC236}">
                <a16:creationId xmlns:a16="http://schemas.microsoft.com/office/drawing/2014/main" id="{3880335E-2AC3-FFB4-B633-4AC12E0966A5}"/>
              </a:ext>
            </a:extLst>
          </p:cNvPr>
          <p:cNvCxnSpPr/>
          <p:nvPr/>
        </p:nvCxnSpPr>
        <p:spPr>
          <a:xfrm>
            <a:off x="311700" y="4829900"/>
            <a:ext cx="6386700" cy="0"/>
          </a:xfrm>
          <a:prstGeom prst="straightConnector1">
            <a:avLst/>
          </a:prstGeom>
          <a:noFill/>
          <a:ln w="38100" cap="flat" cmpd="sng">
            <a:solidFill>
              <a:srgbClr val="004D4C"/>
            </a:solidFill>
            <a:prstDash val="solid"/>
            <a:round/>
            <a:headEnd type="none" w="med" len="med"/>
            <a:tailEnd type="none" w="med" len="med"/>
          </a:ln>
        </p:spPr>
      </p:cxnSp>
      <p:pic>
        <p:nvPicPr>
          <p:cNvPr id="113" name="Google Shape;113;p18">
            <a:extLst>
              <a:ext uri="{FF2B5EF4-FFF2-40B4-BE49-F238E27FC236}">
                <a16:creationId xmlns:a16="http://schemas.microsoft.com/office/drawing/2014/main" id="{245CDC25-9CBA-2E75-D284-804DF27B463C}"/>
              </a:ext>
            </a:extLst>
          </p:cNvPr>
          <p:cNvPicPr preferRelativeResize="0"/>
          <p:nvPr/>
        </p:nvPicPr>
        <p:blipFill>
          <a:blip r:embed="rId4">
            <a:alphaModFix/>
          </a:blip>
          <a:stretch>
            <a:fillRect/>
          </a:stretch>
        </p:blipFill>
        <p:spPr>
          <a:xfrm>
            <a:off x="141474" y="4612301"/>
            <a:ext cx="1877842" cy="572700"/>
          </a:xfrm>
          <a:prstGeom prst="rect">
            <a:avLst/>
          </a:prstGeom>
          <a:noFill/>
          <a:ln>
            <a:noFill/>
          </a:ln>
        </p:spPr>
      </p:pic>
      <p:sp>
        <p:nvSpPr>
          <p:cNvPr id="5" name="TextBox 4">
            <a:extLst>
              <a:ext uri="{FF2B5EF4-FFF2-40B4-BE49-F238E27FC236}">
                <a16:creationId xmlns:a16="http://schemas.microsoft.com/office/drawing/2014/main" id="{7B82AEFC-AE36-8B61-14C1-6A7543EC8F36}"/>
              </a:ext>
            </a:extLst>
          </p:cNvPr>
          <p:cNvSpPr txBox="1"/>
          <p:nvPr/>
        </p:nvSpPr>
        <p:spPr>
          <a:xfrm>
            <a:off x="311700" y="1075277"/>
            <a:ext cx="3692109" cy="181588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b="1">
                <a:solidFill>
                  <a:schemeClr val="tx1"/>
                </a:solidFill>
                <a:effectLst/>
              </a:rPr>
              <a:t>Employee Consequences: </a:t>
            </a:r>
          </a:p>
          <a:p>
            <a:endParaRPr lang="en-US">
              <a:solidFill>
                <a:schemeClr val="tx1"/>
              </a:solidFill>
              <a:effectLst/>
            </a:endParaRPr>
          </a:p>
          <a:p>
            <a:r>
              <a:rPr lang="en-US">
                <a:solidFill>
                  <a:schemeClr val="tx1"/>
                </a:solidFill>
                <a:effectLst/>
              </a:rPr>
              <a:t>Employees who fail to complete Section 1 by their first day or refuse to present required documents within three business days may be terminated as employers cannot legally allow them to work without verification.</a:t>
            </a:r>
          </a:p>
        </p:txBody>
      </p:sp>
      <p:sp>
        <p:nvSpPr>
          <p:cNvPr id="6" name="TextBox 5">
            <a:extLst>
              <a:ext uri="{FF2B5EF4-FFF2-40B4-BE49-F238E27FC236}">
                <a16:creationId xmlns:a16="http://schemas.microsoft.com/office/drawing/2014/main" id="{10E0F971-7848-43F6-0337-C30EC1C0AF99}"/>
              </a:ext>
            </a:extLst>
          </p:cNvPr>
          <p:cNvSpPr txBox="1"/>
          <p:nvPr/>
        </p:nvSpPr>
        <p:spPr>
          <a:xfrm>
            <a:off x="4477410" y="1075277"/>
            <a:ext cx="4392262" cy="181588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defPPr marR="0" lvl="0" algn="l" rtl="0">
              <a:lnSpc>
                <a:spcPct val="100000"/>
              </a:lnSpc>
              <a:spcBef>
                <a:spcPts val="0"/>
              </a:spcBef>
              <a:spcAft>
                <a:spcPts val="0"/>
              </a:spcAft>
            </a:defPPr>
            <a:lvl1pPr>
              <a:defRPr>
                <a:solidFill>
                  <a:schemeClr val="tx1"/>
                </a:solidFill>
                <a:effectLst/>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b="1"/>
              <a:t>Employer Consequences:</a:t>
            </a:r>
          </a:p>
          <a:p>
            <a:endParaRPr lang="en-US"/>
          </a:p>
          <a:p>
            <a:r>
              <a:rPr lang="en-US"/>
              <a:t>Civil Penalties (range from $288-$2,861 per violation)</a:t>
            </a:r>
          </a:p>
          <a:p>
            <a:r>
              <a:rPr lang="en-US"/>
              <a:t>Criminal Penalties (for knowingly hiring unauthorized workers)</a:t>
            </a:r>
          </a:p>
          <a:p>
            <a:r>
              <a:rPr lang="en-US"/>
              <a:t>Audits</a:t>
            </a:r>
          </a:p>
          <a:p>
            <a:r>
              <a:rPr lang="en-US"/>
              <a:t>E-Verify Program Suspension</a:t>
            </a:r>
          </a:p>
          <a:p>
            <a:r>
              <a:rPr lang="en-US"/>
              <a:t>Loss of federal funds</a:t>
            </a:r>
          </a:p>
        </p:txBody>
      </p:sp>
      <p:sp>
        <p:nvSpPr>
          <p:cNvPr id="8" name="TextBox 7">
            <a:extLst>
              <a:ext uri="{FF2B5EF4-FFF2-40B4-BE49-F238E27FC236}">
                <a16:creationId xmlns:a16="http://schemas.microsoft.com/office/drawing/2014/main" id="{7A9BFE1C-4D56-0A73-F8A7-C511D98ADB57}"/>
              </a:ext>
            </a:extLst>
          </p:cNvPr>
          <p:cNvSpPr txBox="1"/>
          <p:nvPr/>
        </p:nvSpPr>
        <p:spPr>
          <a:xfrm>
            <a:off x="2703005" y="3166954"/>
            <a:ext cx="3090672" cy="1169551"/>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a:solidFill>
                  <a:schemeClr val="tx1"/>
                </a:solidFill>
              </a:rPr>
              <a:t>Missed deadlines convert violations into substantive violations, which are not curable and result in immediate fines.</a:t>
            </a:r>
          </a:p>
          <a:p>
            <a:endParaRPr lang="en-US">
              <a:solidFill>
                <a:schemeClr val="tx1"/>
              </a:solidFill>
            </a:endParaRPr>
          </a:p>
        </p:txBody>
      </p:sp>
    </p:spTree>
    <p:extLst>
      <p:ext uri="{BB962C8B-B14F-4D97-AF65-F5344CB8AC3E}">
        <p14:creationId xmlns:p14="http://schemas.microsoft.com/office/powerpoint/2010/main" val="29441150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8"/>
          <p:cNvSpPr/>
          <p:nvPr/>
        </p:nvSpPr>
        <p:spPr>
          <a:xfrm>
            <a:off x="0" y="580949"/>
            <a:ext cx="9144000" cy="4610376"/>
          </a:xfrm>
          <a:prstGeom prst="rect">
            <a:avLst/>
          </a:prstGeom>
          <a:solidFill>
            <a:srgbClr val="004D4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5" name="Google Shape;105;p18"/>
          <p:cNvPicPr preferRelativeResize="0"/>
          <p:nvPr/>
        </p:nvPicPr>
        <p:blipFill rotWithShape="1">
          <a:blip r:embed="rId3">
            <a:alphaModFix/>
          </a:blip>
          <a:srcRect/>
          <a:stretch/>
        </p:blipFill>
        <p:spPr>
          <a:xfrm>
            <a:off x="0" y="0"/>
            <a:ext cx="3939651" cy="580949"/>
          </a:xfrm>
          <a:prstGeom prst="rect">
            <a:avLst/>
          </a:prstGeom>
          <a:noFill/>
          <a:ln>
            <a:noFill/>
          </a:ln>
        </p:spPr>
      </p:pic>
      <p:sp>
        <p:nvSpPr>
          <p:cNvPr id="106" name="Google Shape;106;p18"/>
          <p:cNvSpPr txBox="1">
            <a:spLocks noGrp="1"/>
          </p:cNvSpPr>
          <p:nvPr>
            <p:ph type="title"/>
          </p:nvPr>
        </p:nvSpPr>
        <p:spPr>
          <a:xfrm>
            <a:off x="0" y="46249"/>
            <a:ext cx="3305908" cy="534699"/>
          </a:xfrm>
          <a:prstGeom prst="rect">
            <a:avLst/>
          </a:prstGeom>
        </p:spPr>
        <p:txBody>
          <a:bodyPr spcFirstLastPara="1" wrap="square" lIns="91425" tIns="91425" rIns="91425" bIns="91425" anchor="t" anchorCtr="0">
            <a:normAutofit fontScale="90000"/>
          </a:bodyPr>
          <a:lstStyle/>
          <a:p>
            <a:pPr>
              <a:buSzPts val="990"/>
            </a:pPr>
            <a:r>
              <a:rPr lang="en-US" sz="2400">
                <a:solidFill>
                  <a:schemeClr val="accent4"/>
                </a:solidFill>
              </a:rPr>
              <a:t>5-Day Payout Requests</a:t>
            </a:r>
            <a:br>
              <a:rPr lang="en-US" sz="2400"/>
            </a:br>
            <a:endParaRPr sz="2020">
              <a:solidFill>
                <a:schemeClr val="lt1"/>
              </a:solidFill>
              <a:latin typeface="PT Serif"/>
              <a:ea typeface="PT Serif"/>
              <a:cs typeface="PT Serif"/>
              <a:sym typeface="PT Serif"/>
            </a:endParaRPr>
          </a:p>
        </p:txBody>
      </p:sp>
      <p:sp>
        <p:nvSpPr>
          <p:cNvPr id="107" name="Google Shape;107;p18"/>
          <p:cNvSpPr txBox="1">
            <a:spLocks noGrp="1"/>
          </p:cNvSpPr>
          <p:nvPr>
            <p:ph type="body" idx="1"/>
          </p:nvPr>
        </p:nvSpPr>
        <p:spPr>
          <a:xfrm>
            <a:off x="1693248" y="3332192"/>
            <a:ext cx="6504646" cy="1456340"/>
          </a:xfrm>
          <a:prstGeom prst="rect">
            <a:avLst/>
          </a:prstGeom>
        </p:spPr>
        <p:txBody>
          <a:bodyPr spcFirstLastPara="1" wrap="square" lIns="91425" tIns="91425" rIns="91425" bIns="91425" anchor="t" anchorCtr="0">
            <a:noAutofit/>
          </a:bodyPr>
          <a:lstStyle/>
          <a:p>
            <a:pPr marL="0" indent="0">
              <a:spcAft>
                <a:spcPts val="1200"/>
              </a:spcAft>
              <a:buSzPts val="852"/>
              <a:buNone/>
            </a:pPr>
            <a:r>
              <a:rPr lang="en-US" sz="1600" dirty="0">
                <a:solidFill>
                  <a:schemeClr val="bg1"/>
                </a:solidFill>
                <a:latin typeface="Source Sans Pro"/>
                <a:ea typeface="Source Sans Pro"/>
                <a:cs typeface="Source Sans Pro"/>
                <a:sym typeface="Source Sans Pro"/>
              </a:rPr>
              <a:t>Payable Time Detail Query - Can be used for wages the agency concedes to be due. However, it must be used for 5-Day Payouts during On-Cycle (starts @ 11am Wednesday of pay-period end, through following Wednesday). </a:t>
            </a:r>
            <a:endParaRPr lang="en-US" sz="1600" b="1" dirty="0">
              <a:solidFill>
                <a:schemeClr val="bg1"/>
              </a:solidFill>
              <a:latin typeface="Source Sans Pro"/>
              <a:ea typeface="Source Sans Pro"/>
              <a:cs typeface="Source Sans Pro"/>
              <a:sym typeface="Source Sans Pro"/>
            </a:endParaRPr>
          </a:p>
        </p:txBody>
      </p:sp>
      <p:pic>
        <p:nvPicPr>
          <p:cNvPr id="113" name="Google Shape;113;p18"/>
          <p:cNvPicPr preferRelativeResize="0"/>
          <p:nvPr/>
        </p:nvPicPr>
        <p:blipFill>
          <a:blip r:embed="rId4">
            <a:alphaModFix/>
          </a:blip>
          <a:stretch>
            <a:fillRect/>
          </a:stretch>
        </p:blipFill>
        <p:spPr>
          <a:xfrm>
            <a:off x="7199806" y="4678099"/>
            <a:ext cx="1877842" cy="572700"/>
          </a:xfrm>
          <a:prstGeom prst="rect">
            <a:avLst/>
          </a:prstGeom>
          <a:noFill/>
          <a:ln>
            <a:noFill/>
          </a:ln>
        </p:spPr>
      </p:pic>
      <p:sp>
        <p:nvSpPr>
          <p:cNvPr id="2" name="TextBox 1">
            <a:extLst>
              <a:ext uri="{FF2B5EF4-FFF2-40B4-BE49-F238E27FC236}">
                <a16:creationId xmlns:a16="http://schemas.microsoft.com/office/drawing/2014/main" id="{491A33CB-16EE-FE2E-BB66-D8EC2C527F43}"/>
              </a:ext>
            </a:extLst>
          </p:cNvPr>
          <p:cNvSpPr txBox="1"/>
          <p:nvPr/>
        </p:nvSpPr>
        <p:spPr>
          <a:xfrm>
            <a:off x="2631618" y="2032381"/>
            <a:ext cx="4335863" cy="1028487"/>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marL="0" marR="0" lvl="0" indent="0" algn="l" defTabSz="914400" rtl="0" eaLnBrk="1" fontAlgn="auto" latinLnBrk="0" hangingPunct="1">
              <a:lnSpc>
                <a:spcPct val="115000"/>
              </a:lnSpc>
              <a:spcBef>
                <a:spcPts val="0"/>
              </a:spcBef>
              <a:spcAft>
                <a:spcPts val="1200"/>
              </a:spcAft>
              <a:buClr>
                <a:srgbClr val="595959"/>
              </a:buClr>
              <a:buSzPts val="852"/>
              <a:buFont typeface="Arial"/>
              <a:buNone/>
              <a:tabLst/>
              <a:defRPr/>
            </a:pPr>
            <a:r>
              <a:rPr kumimoji="0" lang="en-US" sz="1800" b="1" i="0" u="none" strike="noStrike" kern="0" cap="none" spc="0" normalizeH="0" baseline="0" noProof="0">
                <a:ln>
                  <a:noFill/>
                </a:ln>
                <a:solidFill>
                  <a:srgbClr val="FF0000"/>
                </a:solidFill>
                <a:effectLst/>
                <a:uLnTx/>
                <a:uFillTx/>
                <a:latin typeface="Source Sans Pro"/>
                <a:ea typeface="Source Sans Pro"/>
                <a:cs typeface="Source Sans Pro"/>
                <a:sym typeface="Source Sans Pro"/>
              </a:rPr>
              <a:t>*If an employee has not been notified of involuntary termination, agency cannot request Direct Deposit. </a:t>
            </a:r>
          </a:p>
        </p:txBody>
      </p:sp>
      <p:sp>
        <p:nvSpPr>
          <p:cNvPr id="5" name="TextBox 4">
            <a:extLst>
              <a:ext uri="{FF2B5EF4-FFF2-40B4-BE49-F238E27FC236}">
                <a16:creationId xmlns:a16="http://schemas.microsoft.com/office/drawing/2014/main" id="{2E090CB4-CF23-8443-3994-6E98B3BF1988}"/>
              </a:ext>
            </a:extLst>
          </p:cNvPr>
          <p:cNvSpPr txBox="1"/>
          <p:nvPr/>
        </p:nvSpPr>
        <p:spPr>
          <a:xfrm>
            <a:off x="1693248" y="965839"/>
            <a:ext cx="5757504" cy="795218"/>
          </a:xfrm>
          <a:prstGeom prst="rect">
            <a:avLst/>
          </a:prstGeom>
          <a:noFill/>
        </p:spPr>
        <p:txBody>
          <a:bodyPr wrap="square" rtlCol="0">
            <a:spAutoFit/>
          </a:bodyPr>
          <a:lstStyle/>
          <a:p>
            <a:pPr marL="0" marR="0" lvl="0" indent="0" algn="l" defTabSz="914400" rtl="0" eaLnBrk="1" fontAlgn="auto" latinLnBrk="0" hangingPunct="1">
              <a:lnSpc>
                <a:spcPct val="115000"/>
              </a:lnSpc>
              <a:spcBef>
                <a:spcPts val="0"/>
              </a:spcBef>
              <a:spcAft>
                <a:spcPts val="1200"/>
              </a:spcAft>
              <a:buClr>
                <a:srgbClr val="595959"/>
              </a:buClr>
              <a:buSzPts val="852"/>
              <a:buFont typeface="Arial"/>
              <a:buNone/>
              <a:tabLst/>
              <a:defRPr/>
            </a:pPr>
            <a:r>
              <a:rPr kumimoji="0" lang="en-US" sz="1600" b="0" i="0" u="none" strike="noStrike" kern="0" cap="none" spc="0" normalizeH="0" baseline="0" noProof="0">
                <a:ln>
                  <a:noFill/>
                </a:ln>
                <a:solidFill>
                  <a:srgbClr val="FFFFFF"/>
                </a:solidFill>
                <a:effectLst/>
                <a:uLnTx/>
                <a:uFillTx/>
                <a:latin typeface="Source Sans Pro"/>
                <a:ea typeface="Source Sans Pro"/>
                <a:cs typeface="Source Sans Pro"/>
                <a:sym typeface="Source Sans Pro"/>
              </a:rPr>
              <a:t>Must be submitted timely, and when possible, during Off-Cycle. </a:t>
            </a:r>
          </a:p>
          <a:p>
            <a:pPr marL="0" marR="0" lvl="0" indent="0" algn="l" defTabSz="914400" rtl="0" eaLnBrk="1" fontAlgn="auto" latinLnBrk="0" hangingPunct="1">
              <a:lnSpc>
                <a:spcPct val="115000"/>
              </a:lnSpc>
              <a:spcBef>
                <a:spcPts val="0"/>
              </a:spcBef>
              <a:spcAft>
                <a:spcPts val="1200"/>
              </a:spcAft>
              <a:buClr>
                <a:srgbClr val="595959"/>
              </a:buClr>
              <a:buSzPts val="852"/>
              <a:buFont typeface="Arial"/>
              <a:buNone/>
              <a:tabLst/>
              <a:defRPr/>
            </a:pPr>
            <a:r>
              <a:rPr kumimoji="0" lang="en-US" sz="1600" b="0" i="0" u="none" strike="noStrike" kern="0" cap="none" spc="0" normalizeH="0" baseline="0" noProof="0">
                <a:ln>
                  <a:noFill/>
                </a:ln>
                <a:solidFill>
                  <a:srgbClr val="FFFFFF"/>
                </a:solidFill>
                <a:effectLst/>
                <a:uLnTx/>
                <a:uFillTx/>
                <a:latin typeface="Source Sans Pro"/>
                <a:ea typeface="Source Sans Pro"/>
                <a:cs typeface="Source Sans Pro"/>
                <a:sym typeface="Source Sans Pro"/>
              </a:rPr>
              <a:t>Off-Cycle provides the option of Direct Deposit or Warrant.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0B2FCF03-5B95-ABCC-3C0F-67236FF75D35}"/>
            </a:ext>
          </a:extLst>
        </p:cNvPr>
        <p:cNvGrpSpPr/>
        <p:nvPr/>
      </p:nvGrpSpPr>
      <p:grpSpPr>
        <a:xfrm>
          <a:off x="0" y="0"/>
          <a:ext cx="0" cy="0"/>
          <a:chOff x="0" y="0"/>
          <a:chExt cx="0" cy="0"/>
        </a:xfrm>
      </p:grpSpPr>
      <p:sp>
        <p:nvSpPr>
          <p:cNvPr id="104" name="Google Shape;104;p18">
            <a:extLst>
              <a:ext uri="{FF2B5EF4-FFF2-40B4-BE49-F238E27FC236}">
                <a16:creationId xmlns:a16="http://schemas.microsoft.com/office/drawing/2014/main" id="{FCA381AC-9254-5A8D-75EB-8748A5D95841}"/>
              </a:ext>
            </a:extLst>
          </p:cNvPr>
          <p:cNvSpPr/>
          <p:nvPr/>
        </p:nvSpPr>
        <p:spPr>
          <a:xfrm>
            <a:off x="-1" y="580949"/>
            <a:ext cx="9144000" cy="4610376"/>
          </a:xfrm>
          <a:prstGeom prst="rect">
            <a:avLst/>
          </a:prstGeom>
          <a:solidFill>
            <a:srgbClr val="004D4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US"/>
          </a:p>
        </p:txBody>
      </p:sp>
      <p:pic>
        <p:nvPicPr>
          <p:cNvPr id="105" name="Google Shape;105;p18">
            <a:extLst>
              <a:ext uri="{FF2B5EF4-FFF2-40B4-BE49-F238E27FC236}">
                <a16:creationId xmlns:a16="http://schemas.microsoft.com/office/drawing/2014/main" id="{F992210B-B460-1032-AF08-C61C842E45A2}"/>
              </a:ext>
            </a:extLst>
          </p:cNvPr>
          <p:cNvPicPr preferRelativeResize="0"/>
          <p:nvPr/>
        </p:nvPicPr>
        <p:blipFill rotWithShape="1">
          <a:blip r:embed="rId3">
            <a:alphaModFix/>
          </a:blip>
          <a:srcRect/>
          <a:stretch/>
        </p:blipFill>
        <p:spPr>
          <a:xfrm>
            <a:off x="0" y="0"/>
            <a:ext cx="5325626" cy="580949"/>
          </a:xfrm>
          <a:prstGeom prst="rect">
            <a:avLst/>
          </a:prstGeom>
          <a:noFill/>
          <a:ln>
            <a:noFill/>
          </a:ln>
        </p:spPr>
      </p:pic>
      <p:sp>
        <p:nvSpPr>
          <p:cNvPr id="106" name="Google Shape;106;p18">
            <a:extLst>
              <a:ext uri="{FF2B5EF4-FFF2-40B4-BE49-F238E27FC236}">
                <a16:creationId xmlns:a16="http://schemas.microsoft.com/office/drawing/2014/main" id="{7A11D656-1646-2563-D2D3-5D56FDF203ED}"/>
              </a:ext>
            </a:extLst>
          </p:cNvPr>
          <p:cNvSpPr txBox="1">
            <a:spLocks noGrp="1"/>
          </p:cNvSpPr>
          <p:nvPr>
            <p:ph type="title"/>
          </p:nvPr>
        </p:nvSpPr>
        <p:spPr>
          <a:xfrm>
            <a:off x="-1" y="46249"/>
            <a:ext cx="4265525" cy="933476"/>
          </a:xfrm>
          <a:prstGeom prst="rect">
            <a:avLst/>
          </a:prstGeom>
        </p:spPr>
        <p:txBody>
          <a:bodyPr spcFirstLastPara="1" wrap="square" lIns="91425" tIns="91425" rIns="91425" bIns="91425" anchor="t" anchorCtr="0">
            <a:normAutofit fontScale="90000"/>
          </a:bodyPr>
          <a:lstStyle/>
          <a:p>
            <a:pPr>
              <a:buSzPts val="990"/>
            </a:pPr>
            <a:r>
              <a:rPr kumimoji="0" lang="en-US" sz="2400" b="0" i="0" u="none" strike="noStrike" kern="0" cap="none" spc="0" normalizeH="0" baseline="0" noProof="0">
                <a:ln>
                  <a:noFill/>
                </a:ln>
                <a:solidFill>
                  <a:schemeClr val="accent4"/>
                </a:solidFill>
                <a:effectLst/>
                <a:uLnTx/>
                <a:uFillTx/>
                <a:latin typeface="Arial"/>
                <a:cs typeface="Arial"/>
                <a:sym typeface="Arial"/>
              </a:rPr>
              <a:t>Off/On Cycles in the Pay Period</a:t>
            </a:r>
            <a:br>
              <a:rPr lang="en-US" sz="2400"/>
            </a:br>
            <a:endParaRPr sz="2020">
              <a:solidFill>
                <a:schemeClr val="lt1"/>
              </a:solidFill>
              <a:latin typeface="PT Serif"/>
              <a:ea typeface="PT Serif"/>
              <a:cs typeface="PT Serif"/>
              <a:sym typeface="PT Serif"/>
            </a:endParaRPr>
          </a:p>
        </p:txBody>
      </p:sp>
      <p:sp>
        <p:nvSpPr>
          <p:cNvPr id="107" name="Google Shape;107;p18">
            <a:extLst>
              <a:ext uri="{FF2B5EF4-FFF2-40B4-BE49-F238E27FC236}">
                <a16:creationId xmlns:a16="http://schemas.microsoft.com/office/drawing/2014/main" id="{2E1FEC3A-4DFE-FF56-54C8-978AB4120B1F}"/>
              </a:ext>
            </a:extLst>
          </p:cNvPr>
          <p:cNvSpPr txBox="1">
            <a:spLocks noGrp="1"/>
          </p:cNvSpPr>
          <p:nvPr>
            <p:ph type="body" idx="1"/>
          </p:nvPr>
        </p:nvSpPr>
        <p:spPr>
          <a:xfrm>
            <a:off x="7640887" y="701287"/>
            <a:ext cx="1247123" cy="678230"/>
          </a:xfrm>
          <a:prstGeom prst="flowChartProcess">
            <a:avLst/>
          </a:prstGeom>
          <a:ln>
            <a:solidFill>
              <a:schemeClr val="tx1">
                <a:lumMod val="95000"/>
                <a:lumOff val="5000"/>
              </a:schemeClr>
            </a:solidFill>
          </a:ln>
        </p:spPr>
        <p:style>
          <a:lnRef idx="2">
            <a:schemeClr val="accent6"/>
          </a:lnRef>
          <a:fillRef idx="1">
            <a:schemeClr val="lt1"/>
          </a:fillRef>
          <a:effectRef idx="0">
            <a:schemeClr val="accent6"/>
          </a:effectRef>
          <a:fontRef idx="minor">
            <a:schemeClr val="dk1"/>
          </a:fontRef>
        </p:style>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a:ln>
                  <a:noFill/>
                </a:ln>
                <a:solidFill>
                  <a:srgbClr val="FFAB40">
                    <a:lumMod val="75000"/>
                  </a:srgbClr>
                </a:solidFill>
                <a:effectLst/>
                <a:uLnTx/>
                <a:uFillTx/>
                <a:latin typeface="Arial"/>
                <a:cs typeface="Arial"/>
                <a:sym typeface="Arial"/>
              </a:rPr>
              <a:t>Off-Cycle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a:ln>
                  <a:noFill/>
                </a:ln>
                <a:solidFill>
                  <a:srgbClr val="00B050"/>
                </a:solidFill>
                <a:effectLst/>
                <a:uLnTx/>
                <a:uFillTx/>
                <a:latin typeface="Arial"/>
                <a:cs typeface="Arial"/>
                <a:sym typeface="Arial"/>
              </a:rPr>
              <a:t>On-Cycle </a:t>
            </a:r>
          </a:p>
          <a:p>
            <a:pPr marL="0" lvl="0" indent="0">
              <a:spcAft>
                <a:spcPts val="1200"/>
              </a:spcAft>
              <a:buSzPts val="852"/>
              <a:buNone/>
            </a:pPr>
            <a:endParaRPr lang="en-US">
              <a:solidFill>
                <a:srgbClr val="DE8B26"/>
              </a:solidFill>
              <a:latin typeface="Source Sans Pro"/>
              <a:ea typeface="Source Sans Pro"/>
              <a:cs typeface="Source Sans Pro"/>
              <a:sym typeface="Source Sans Pro"/>
            </a:endParaRPr>
          </a:p>
        </p:txBody>
      </p:sp>
      <p:cxnSp>
        <p:nvCxnSpPr>
          <p:cNvPr id="109" name="Google Shape;109;p18">
            <a:extLst>
              <a:ext uri="{FF2B5EF4-FFF2-40B4-BE49-F238E27FC236}">
                <a16:creationId xmlns:a16="http://schemas.microsoft.com/office/drawing/2014/main" id="{D6E837A4-F629-2303-C20F-83EB6834AB9B}"/>
              </a:ext>
            </a:extLst>
          </p:cNvPr>
          <p:cNvCxnSpPr/>
          <p:nvPr/>
        </p:nvCxnSpPr>
        <p:spPr>
          <a:xfrm>
            <a:off x="311700" y="4829900"/>
            <a:ext cx="6386700" cy="0"/>
          </a:xfrm>
          <a:prstGeom prst="straightConnector1">
            <a:avLst/>
          </a:prstGeom>
          <a:noFill/>
          <a:ln w="38100" cap="flat" cmpd="sng">
            <a:solidFill>
              <a:srgbClr val="004D4C"/>
            </a:solidFill>
            <a:prstDash val="solid"/>
            <a:round/>
            <a:headEnd type="none" w="med" len="med"/>
            <a:tailEnd type="none" w="med" len="med"/>
          </a:ln>
        </p:spPr>
      </p:cxnSp>
      <p:pic>
        <p:nvPicPr>
          <p:cNvPr id="113" name="Google Shape;113;p18">
            <a:extLst>
              <a:ext uri="{FF2B5EF4-FFF2-40B4-BE49-F238E27FC236}">
                <a16:creationId xmlns:a16="http://schemas.microsoft.com/office/drawing/2014/main" id="{49F199B5-2561-0190-38A4-22CE89D0F797}"/>
              </a:ext>
            </a:extLst>
          </p:cNvPr>
          <p:cNvPicPr preferRelativeResize="0"/>
          <p:nvPr/>
        </p:nvPicPr>
        <p:blipFill>
          <a:blip r:embed="rId4">
            <a:alphaModFix/>
          </a:blip>
          <a:stretch>
            <a:fillRect/>
          </a:stretch>
        </p:blipFill>
        <p:spPr>
          <a:xfrm>
            <a:off x="7199806" y="4678099"/>
            <a:ext cx="1877842" cy="572700"/>
          </a:xfrm>
          <a:prstGeom prst="rect">
            <a:avLst/>
          </a:prstGeom>
          <a:noFill/>
          <a:ln>
            <a:noFill/>
          </a:ln>
        </p:spPr>
      </p:pic>
      <p:pic>
        <p:nvPicPr>
          <p:cNvPr id="3" name="Picture 2">
            <a:extLst>
              <a:ext uri="{FF2B5EF4-FFF2-40B4-BE49-F238E27FC236}">
                <a16:creationId xmlns:a16="http://schemas.microsoft.com/office/drawing/2014/main" id="{38DADC15-CFFA-C933-D7B0-702D4D8544A5}"/>
              </a:ext>
            </a:extLst>
          </p:cNvPr>
          <p:cNvPicPr>
            <a:picLocks noChangeAspect="1"/>
          </p:cNvPicPr>
          <p:nvPr/>
        </p:nvPicPr>
        <p:blipFill>
          <a:blip r:embed="rId5"/>
          <a:stretch>
            <a:fillRect/>
          </a:stretch>
        </p:blipFill>
        <p:spPr>
          <a:xfrm>
            <a:off x="1181270" y="979725"/>
            <a:ext cx="6018536" cy="3016791"/>
          </a:xfrm>
          <a:prstGeom prst="rect">
            <a:avLst/>
          </a:prstGeom>
          <a:ln w="228600" cap="sq" cmpd="thickThin">
            <a:solidFill>
              <a:srgbClr val="000000"/>
            </a:solidFill>
            <a:prstDash val="solid"/>
            <a:miter lim="800000"/>
          </a:ln>
          <a:effectLst>
            <a:innerShdw blurRad="76200">
              <a:srgbClr val="000000"/>
            </a:innerShdw>
          </a:effectLst>
        </p:spPr>
      </p:pic>
      <p:sp>
        <p:nvSpPr>
          <p:cNvPr id="4" name="TextBox 3">
            <a:extLst>
              <a:ext uri="{FF2B5EF4-FFF2-40B4-BE49-F238E27FC236}">
                <a16:creationId xmlns:a16="http://schemas.microsoft.com/office/drawing/2014/main" id="{1D69B749-787B-F226-BC23-BAF72FEF285B}"/>
              </a:ext>
            </a:extLst>
          </p:cNvPr>
          <p:cNvSpPr txBox="1"/>
          <p:nvPr/>
        </p:nvSpPr>
        <p:spPr>
          <a:xfrm>
            <a:off x="1181270" y="4370322"/>
            <a:ext cx="6018536" cy="307777"/>
          </a:xfrm>
          <a:prstGeom prst="rect">
            <a:avLst/>
          </a:prstGeom>
          <a:solidFill>
            <a:srgbClr val="FF0000"/>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chemeClr val="bg1">
                    <a:lumMod val="95000"/>
                  </a:schemeClr>
                </a:solidFill>
                <a:effectLst/>
                <a:uLnTx/>
                <a:uFillTx/>
                <a:latin typeface="Arial"/>
                <a:cs typeface="Arial"/>
                <a:sym typeface="Arial"/>
              </a:rPr>
              <a:t>Payments issued during On-Cycle will be paid via payment voucher. </a:t>
            </a:r>
          </a:p>
        </p:txBody>
      </p:sp>
    </p:spTree>
    <p:extLst>
      <p:ext uri="{BB962C8B-B14F-4D97-AF65-F5344CB8AC3E}">
        <p14:creationId xmlns:p14="http://schemas.microsoft.com/office/powerpoint/2010/main" val="18401207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7F5C69CF-4E3A-B8A2-FFED-6FF241D6BE3C}"/>
            </a:ext>
          </a:extLst>
        </p:cNvPr>
        <p:cNvGrpSpPr/>
        <p:nvPr/>
      </p:nvGrpSpPr>
      <p:grpSpPr>
        <a:xfrm>
          <a:off x="0" y="0"/>
          <a:ext cx="0" cy="0"/>
          <a:chOff x="0" y="0"/>
          <a:chExt cx="0" cy="0"/>
        </a:xfrm>
      </p:grpSpPr>
      <p:sp>
        <p:nvSpPr>
          <p:cNvPr id="104" name="Google Shape;104;p18">
            <a:extLst>
              <a:ext uri="{FF2B5EF4-FFF2-40B4-BE49-F238E27FC236}">
                <a16:creationId xmlns:a16="http://schemas.microsoft.com/office/drawing/2014/main" id="{493F1C76-60A1-CD97-F6BA-F71DBEE74247}"/>
              </a:ext>
            </a:extLst>
          </p:cNvPr>
          <p:cNvSpPr/>
          <p:nvPr/>
        </p:nvSpPr>
        <p:spPr>
          <a:xfrm>
            <a:off x="-1" y="580949"/>
            <a:ext cx="9144000" cy="4610376"/>
          </a:xfrm>
          <a:prstGeom prst="rect">
            <a:avLst/>
          </a:prstGeom>
          <a:solidFill>
            <a:srgbClr val="004D4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US"/>
          </a:p>
        </p:txBody>
      </p:sp>
      <p:pic>
        <p:nvPicPr>
          <p:cNvPr id="105" name="Google Shape;105;p18">
            <a:extLst>
              <a:ext uri="{FF2B5EF4-FFF2-40B4-BE49-F238E27FC236}">
                <a16:creationId xmlns:a16="http://schemas.microsoft.com/office/drawing/2014/main" id="{D7565ED2-1D5F-9E47-CBE9-C230AA2E0082}"/>
              </a:ext>
            </a:extLst>
          </p:cNvPr>
          <p:cNvPicPr preferRelativeResize="0"/>
          <p:nvPr/>
        </p:nvPicPr>
        <p:blipFill rotWithShape="1">
          <a:blip r:embed="rId3">
            <a:alphaModFix/>
          </a:blip>
          <a:srcRect/>
          <a:stretch/>
        </p:blipFill>
        <p:spPr>
          <a:xfrm>
            <a:off x="0" y="0"/>
            <a:ext cx="5325626" cy="580949"/>
          </a:xfrm>
          <a:prstGeom prst="rect">
            <a:avLst/>
          </a:prstGeom>
          <a:noFill/>
          <a:ln>
            <a:noFill/>
          </a:ln>
        </p:spPr>
      </p:pic>
      <p:sp>
        <p:nvSpPr>
          <p:cNvPr id="106" name="Google Shape;106;p18">
            <a:extLst>
              <a:ext uri="{FF2B5EF4-FFF2-40B4-BE49-F238E27FC236}">
                <a16:creationId xmlns:a16="http://schemas.microsoft.com/office/drawing/2014/main" id="{F92776ED-8B1D-C0C6-BA9E-55E40C57E365}"/>
              </a:ext>
            </a:extLst>
          </p:cNvPr>
          <p:cNvSpPr txBox="1">
            <a:spLocks noGrp="1"/>
          </p:cNvSpPr>
          <p:nvPr>
            <p:ph type="title"/>
          </p:nvPr>
        </p:nvSpPr>
        <p:spPr>
          <a:xfrm>
            <a:off x="-1" y="46249"/>
            <a:ext cx="7654316" cy="845191"/>
          </a:xfrm>
          <a:prstGeom prst="rect">
            <a:avLst/>
          </a:prstGeom>
        </p:spPr>
        <p:txBody>
          <a:bodyPr spcFirstLastPara="1" wrap="square" lIns="91425" tIns="91425" rIns="91425" bIns="91425" anchor="t" anchorCtr="0">
            <a:normAutofit fontScale="90000"/>
          </a:bodyPr>
          <a:lstStyle/>
          <a:p>
            <a:pPr>
              <a:buSzPts val="990"/>
            </a:pPr>
            <a:r>
              <a:rPr kumimoji="0" lang="en-US" sz="2400" b="0" i="0" u="none" strike="noStrike" kern="0" cap="none" spc="0" normalizeH="0" baseline="0" noProof="0" dirty="0">
                <a:ln>
                  <a:noFill/>
                </a:ln>
                <a:solidFill>
                  <a:schemeClr val="accent4"/>
                </a:solidFill>
                <a:effectLst/>
                <a:uLnTx/>
                <a:uFillTx/>
                <a:latin typeface="Arial"/>
                <a:cs typeface="Arial"/>
                <a:sym typeface="Arial"/>
              </a:rPr>
              <a:t>Off Cycle Payment Request Form</a:t>
            </a:r>
            <a:br>
              <a:rPr lang="en-US" sz="2400" dirty="0"/>
            </a:br>
            <a:endParaRPr sz="2020" dirty="0">
              <a:solidFill>
                <a:schemeClr val="lt1"/>
              </a:solidFill>
              <a:latin typeface="PT Serif"/>
              <a:ea typeface="PT Serif"/>
              <a:cs typeface="PT Serif"/>
              <a:sym typeface="PT Serif"/>
            </a:endParaRPr>
          </a:p>
        </p:txBody>
      </p:sp>
      <p:cxnSp>
        <p:nvCxnSpPr>
          <p:cNvPr id="109" name="Google Shape;109;p18">
            <a:extLst>
              <a:ext uri="{FF2B5EF4-FFF2-40B4-BE49-F238E27FC236}">
                <a16:creationId xmlns:a16="http://schemas.microsoft.com/office/drawing/2014/main" id="{53D8D3A5-6A4B-9F64-8367-6965EADC3534}"/>
              </a:ext>
            </a:extLst>
          </p:cNvPr>
          <p:cNvCxnSpPr/>
          <p:nvPr/>
        </p:nvCxnSpPr>
        <p:spPr>
          <a:xfrm>
            <a:off x="311700" y="4829900"/>
            <a:ext cx="6386700" cy="0"/>
          </a:xfrm>
          <a:prstGeom prst="straightConnector1">
            <a:avLst/>
          </a:prstGeom>
          <a:noFill/>
          <a:ln w="38100" cap="flat" cmpd="sng">
            <a:solidFill>
              <a:srgbClr val="004D4C"/>
            </a:solidFill>
            <a:prstDash val="solid"/>
            <a:round/>
            <a:headEnd type="none" w="med" len="med"/>
            <a:tailEnd type="none" w="med" len="med"/>
          </a:ln>
        </p:spPr>
      </p:cxnSp>
      <p:pic>
        <p:nvPicPr>
          <p:cNvPr id="113" name="Google Shape;113;p18">
            <a:extLst>
              <a:ext uri="{FF2B5EF4-FFF2-40B4-BE49-F238E27FC236}">
                <a16:creationId xmlns:a16="http://schemas.microsoft.com/office/drawing/2014/main" id="{AD1E3CB6-E983-6F9D-F892-02F245BB06D7}"/>
              </a:ext>
            </a:extLst>
          </p:cNvPr>
          <p:cNvPicPr preferRelativeResize="0"/>
          <p:nvPr/>
        </p:nvPicPr>
        <p:blipFill>
          <a:blip r:embed="rId4">
            <a:alphaModFix/>
          </a:blip>
          <a:stretch>
            <a:fillRect/>
          </a:stretch>
        </p:blipFill>
        <p:spPr>
          <a:xfrm>
            <a:off x="7199806" y="4678099"/>
            <a:ext cx="1877842" cy="572700"/>
          </a:xfrm>
          <a:prstGeom prst="rect">
            <a:avLst/>
          </a:prstGeom>
          <a:noFill/>
          <a:ln>
            <a:noFill/>
          </a:ln>
        </p:spPr>
      </p:pic>
      <p:sp>
        <p:nvSpPr>
          <p:cNvPr id="9" name="TextBox 8">
            <a:extLst>
              <a:ext uri="{FF2B5EF4-FFF2-40B4-BE49-F238E27FC236}">
                <a16:creationId xmlns:a16="http://schemas.microsoft.com/office/drawing/2014/main" id="{82B8D3D2-E028-3804-B429-948D3BADE861}"/>
              </a:ext>
            </a:extLst>
          </p:cNvPr>
          <p:cNvSpPr txBox="1"/>
          <p:nvPr/>
        </p:nvSpPr>
        <p:spPr>
          <a:xfrm>
            <a:off x="354089" y="1177859"/>
            <a:ext cx="2934118" cy="2862322"/>
          </a:xfrm>
          <a:prstGeom prst="rect">
            <a:avLst/>
          </a:prstGeom>
          <a:noFill/>
        </p:spPr>
        <p:txBody>
          <a:bodyPr wrap="square">
            <a:spAutoFit/>
          </a:bodyPr>
          <a:lstStyle/>
          <a:p>
            <a:pPr marL="285750" indent="-285750">
              <a:buFont typeface="Arial" panose="020B0604020202020204" pitchFamily="34" charset="0"/>
              <a:buChar char="•"/>
            </a:pPr>
            <a:r>
              <a:rPr lang="en-US" sz="1800" dirty="0">
                <a:solidFill>
                  <a:schemeClr val="bg1"/>
                </a:solidFill>
              </a:rPr>
              <a:t>Added email address field for requestor and manager</a:t>
            </a:r>
          </a:p>
          <a:p>
            <a:pPr marL="285750" indent="-285750">
              <a:buFont typeface="Arial" panose="020B0604020202020204" pitchFamily="34" charset="0"/>
              <a:buChar char="•"/>
            </a:pPr>
            <a:endParaRPr lang="en-US" sz="1800" dirty="0">
              <a:solidFill>
                <a:schemeClr val="bg1"/>
              </a:solidFill>
            </a:endParaRPr>
          </a:p>
          <a:p>
            <a:pPr marL="285750" indent="-285750">
              <a:buFont typeface="Arial" panose="020B0604020202020204" pitchFamily="34" charset="0"/>
              <a:buChar char="•"/>
            </a:pPr>
            <a:r>
              <a:rPr lang="en-US" sz="1800" dirty="0">
                <a:solidFill>
                  <a:schemeClr val="bg1"/>
                </a:solidFill>
              </a:rPr>
              <a:t>More TRC lines</a:t>
            </a:r>
          </a:p>
          <a:p>
            <a:pPr marL="285750" indent="-285750">
              <a:buFont typeface="Arial" panose="020B0604020202020204" pitchFamily="34" charset="0"/>
              <a:buChar char="•"/>
            </a:pPr>
            <a:endParaRPr lang="en-US" sz="1800" dirty="0">
              <a:solidFill>
                <a:schemeClr val="bg1"/>
              </a:solidFill>
            </a:endParaRPr>
          </a:p>
          <a:p>
            <a:pPr marL="285750" indent="-285750">
              <a:buFont typeface="Arial" panose="020B0604020202020204" pitchFamily="34" charset="0"/>
              <a:buChar char="•"/>
            </a:pPr>
            <a:r>
              <a:rPr lang="en-US" sz="1800" dirty="0">
                <a:solidFill>
                  <a:schemeClr val="bg1"/>
                </a:solidFill>
              </a:rPr>
              <a:t>5-Day Payout related fields</a:t>
            </a:r>
          </a:p>
          <a:p>
            <a:pPr marL="285750" indent="-285750">
              <a:buFont typeface="Arial" panose="020B0604020202020204" pitchFamily="34" charset="0"/>
              <a:buChar char="•"/>
            </a:pPr>
            <a:endParaRPr lang="en-US" sz="1800" dirty="0">
              <a:solidFill>
                <a:schemeClr val="bg1"/>
              </a:solidFill>
            </a:endParaRPr>
          </a:p>
          <a:p>
            <a:pPr marL="285750" indent="-285750">
              <a:buFont typeface="Arial" panose="020B0604020202020204" pitchFamily="34" charset="0"/>
              <a:buChar char="•"/>
            </a:pPr>
            <a:r>
              <a:rPr lang="en-US" sz="1800" dirty="0">
                <a:solidFill>
                  <a:schemeClr val="bg1"/>
                </a:solidFill>
              </a:rPr>
              <a:t>Updated Instructions</a:t>
            </a:r>
          </a:p>
        </p:txBody>
      </p:sp>
      <p:pic>
        <p:nvPicPr>
          <p:cNvPr id="11" name="Picture 10">
            <a:extLst>
              <a:ext uri="{FF2B5EF4-FFF2-40B4-BE49-F238E27FC236}">
                <a16:creationId xmlns:a16="http://schemas.microsoft.com/office/drawing/2014/main" id="{3FA6500C-83E3-F45A-A9AE-11D3C15B4394}"/>
              </a:ext>
            </a:extLst>
          </p:cNvPr>
          <p:cNvPicPr>
            <a:picLocks noChangeAspect="1"/>
          </p:cNvPicPr>
          <p:nvPr/>
        </p:nvPicPr>
        <p:blipFill>
          <a:blip r:embed="rId5"/>
          <a:stretch>
            <a:fillRect/>
          </a:stretch>
        </p:blipFill>
        <p:spPr>
          <a:xfrm>
            <a:off x="3760770" y="603867"/>
            <a:ext cx="3372685" cy="4449264"/>
          </a:xfrm>
          <a:prstGeom prst="rect">
            <a:avLst/>
          </a:prstGeom>
        </p:spPr>
      </p:pic>
    </p:spTree>
    <p:extLst>
      <p:ext uri="{BB962C8B-B14F-4D97-AF65-F5344CB8AC3E}">
        <p14:creationId xmlns:p14="http://schemas.microsoft.com/office/powerpoint/2010/main" val="5180029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1EE45DCE-4BA3-C40D-783A-BD79EFFC9C84}"/>
            </a:ext>
          </a:extLst>
        </p:cNvPr>
        <p:cNvGrpSpPr/>
        <p:nvPr/>
      </p:nvGrpSpPr>
      <p:grpSpPr>
        <a:xfrm>
          <a:off x="0" y="0"/>
          <a:ext cx="0" cy="0"/>
          <a:chOff x="0" y="0"/>
          <a:chExt cx="0" cy="0"/>
        </a:xfrm>
      </p:grpSpPr>
      <p:sp>
        <p:nvSpPr>
          <p:cNvPr id="104" name="Google Shape;104;p18">
            <a:extLst>
              <a:ext uri="{FF2B5EF4-FFF2-40B4-BE49-F238E27FC236}">
                <a16:creationId xmlns:a16="http://schemas.microsoft.com/office/drawing/2014/main" id="{FBC363AC-1590-34ED-A879-DC9B6A12F2F6}"/>
              </a:ext>
            </a:extLst>
          </p:cNvPr>
          <p:cNvSpPr/>
          <p:nvPr/>
        </p:nvSpPr>
        <p:spPr>
          <a:xfrm>
            <a:off x="-1" y="580949"/>
            <a:ext cx="9144000" cy="4610376"/>
          </a:xfrm>
          <a:prstGeom prst="rect">
            <a:avLst/>
          </a:prstGeom>
          <a:solidFill>
            <a:srgbClr val="004D4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US"/>
          </a:p>
        </p:txBody>
      </p:sp>
      <p:pic>
        <p:nvPicPr>
          <p:cNvPr id="105" name="Google Shape;105;p18">
            <a:extLst>
              <a:ext uri="{FF2B5EF4-FFF2-40B4-BE49-F238E27FC236}">
                <a16:creationId xmlns:a16="http://schemas.microsoft.com/office/drawing/2014/main" id="{1E169874-9DAF-6B2F-0013-1BEC1645B661}"/>
              </a:ext>
            </a:extLst>
          </p:cNvPr>
          <p:cNvPicPr preferRelativeResize="0"/>
          <p:nvPr/>
        </p:nvPicPr>
        <p:blipFill rotWithShape="1">
          <a:blip r:embed="rId3">
            <a:alphaModFix/>
          </a:blip>
          <a:srcRect/>
          <a:stretch/>
        </p:blipFill>
        <p:spPr>
          <a:xfrm>
            <a:off x="0" y="0"/>
            <a:ext cx="4833257" cy="580949"/>
          </a:xfrm>
          <a:prstGeom prst="rect">
            <a:avLst/>
          </a:prstGeom>
          <a:noFill/>
          <a:ln>
            <a:noFill/>
          </a:ln>
        </p:spPr>
      </p:pic>
      <p:sp>
        <p:nvSpPr>
          <p:cNvPr id="106" name="Google Shape;106;p18">
            <a:extLst>
              <a:ext uri="{FF2B5EF4-FFF2-40B4-BE49-F238E27FC236}">
                <a16:creationId xmlns:a16="http://schemas.microsoft.com/office/drawing/2014/main" id="{C69290DB-FC2E-01C8-2B1D-BB228E276F5B}"/>
              </a:ext>
            </a:extLst>
          </p:cNvPr>
          <p:cNvSpPr txBox="1">
            <a:spLocks noGrp="1"/>
          </p:cNvSpPr>
          <p:nvPr>
            <p:ph type="title"/>
          </p:nvPr>
        </p:nvSpPr>
        <p:spPr>
          <a:xfrm>
            <a:off x="-2" y="46249"/>
            <a:ext cx="4265526" cy="534700"/>
          </a:xfrm>
          <a:prstGeom prst="rect">
            <a:avLst/>
          </a:prstGeom>
        </p:spPr>
        <p:txBody>
          <a:bodyPr spcFirstLastPara="1" wrap="square" lIns="91425" tIns="91425" rIns="91425" bIns="91425" anchor="t" anchorCtr="0">
            <a:normAutofit fontScale="90000"/>
          </a:bodyPr>
          <a:lstStyle/>
          <a:p>
            <a:pPr marL="0" marR="0" lvl="0" indent="0" algn="l" defTabSz="914400" rtl="0" eaLnBrk="1" fontAlgn="auto" latinLnBrk="0" hangingPunct="1">
              <a:lnSpc>
                <a:spcPct val="115000"/>
              </a:lnSpc>
              <a:spcBef>
                <a:spcPts val="0"/>
              </a:spcBef>
              <a:spcAft>
                <a:spcPts val="1200"/>
              </a:spcAft>
              <a:buClr>
                <a:srgbClr val="595959"/>
              </a:buClr>
              <a:buSzPts val="852"/>
              <a:buFont typeface="Arial"/>
              <a:buNone/>
              <a:tabLst/>
              <a:defRPr/>
            </a:pPr>
            <a:r>
              <a:rPr kumimoji="0" lang="en-US" sz="2500" b="0" i="0" u="none" strike="noStrike" kern="0" cap="none" spc="0" normalizeH="0" baseline="0" noProof="0">
                <a:ln>
                  <a:noFill/>
                </a:ln>
                <a:solidFill>
                  <a:schemeClr val="accent4"/>
                </a:solidFill>
                <a:effectLst/>
                <a:uLnTx/>
                <a:uFillTx/>
                <a:latin typeface="Arial"/>
                <a:cs typeface="Arial"/>
                <a:sym typeface="Arial"/>
              </a:rPr>
              <a:t>Payable Time Detail Query</a:t>
            </a:r>
            <a:br>
              <a:rPr kumimoji="0" lang="en-US" sz="3500" b="0" i="0" u="none" strike="noStrike" kern="0" cap="none" spc="0" normalizeH="0" baseline="0" noProof="0">
                <a:ln>
                  <a:noFill/>
                </a:ln>
                <a:solidFill>
                  <a:srgbClr val="FFFFFF"/>
                </a:solidFill>
                <a:effectLst/>
                <a:uLnTx/>
                <a:uFillTx/>
                <a:latin typeface="Source Sans Pro"/>
                <a:ea typeface="Source Sans Pro"/>
                <a:cs typeface="Source Sans Pro"/>
                <a:sym typeface="Source Sans Pro"/>
              </a:rPr>
            </a:br>
            <a:br>
              <a:rPr lang="en-US" sz="2400"/>
            </a:br>
            <a:endParaRPr sz="2020">
              <a:solidFill>
                <a:schemeClr val="lt1"/>
              </a:solidFill>
              <a:latin typeface="PT Serif"/>
              <a:ea typeface="PT Serif"/>
              <a:cs typeface="PT Serif"/>
              <a:sym typeface="PT Serif"/>
            </a:endParaRPr>
          </a:p>
        </p:txBody>
      </p:sp>
      <p:sp>
        <p:nvSpPr>
          <p:cNvPr id="107" name="Google Shape;107;p18">
            <a:extLst>
              <a:ext uri="{FF2B5EF4-FFF2-40B4-BE49-F238E27FC236}">
                <a16:creationId xmlns:a16="http://schemas.microsoft.com/office/drawing/2014/main" id="{16BF2E3F-435C-D577-173D-5BC08E325D10}"/>
              </a:ext>
            </a:extLst>
          </p:cNvPr>
          <p:cNvSpPr txBox="1">
            <a:spLocks noGrp="1"/>
          </p:cNvSpPr>
          <p:nvPr>
            <p:ph type="body" idx="1"/>
          </p:nvPr>
        </p:nvSpPr>
        <p:spPr>
          <a:xfrm>
            <a:off x="849164" y="736958"/>
            <a:ext cx="7445669" cy="818912"/>
          </a:xfrm>
          <a:prstGeom prst="rect">
            <a:avLst/>
          </a:prstGeom>
        </p:spPr>
        <p:txBody>
          <a:bodyPr spcFirstLastPara="1" wrap="square" lIns="91425" tIns="91425" rIns="91425" bIns="91425" anchor="t" anchorCtr="0">
            <a:noAutofit/>
          </a:bodyPr>
          <a:lstStyle/>
          <a:p>
            <a:pPr marL="114300" marR="0" lvl="0" indent="0" algn="l" defTabSz="914400" rtl="0" eaLnBrk="1" fontAlgn="auto" latinLnBrk="0" hangingPunct="1">
              <a:lnSpc>
                <a:spcPct val="115000"/>
              </a:lnSpc>
              <a:spcBef>
                <a:spcPts val="0"/>
              </a:spcBef>
              <a:spcAft>
                <a:spcPts val="0"/>
              </a:spcAft>
              <a:buClr>
                <a:srgbClr val="595959"/>
              </a:buClr>
              <a:buSzPts val="1800"/>
              <a:buNone/>
              <a:tabLst/>
              <a:defRPr/>
            </a:pPr>
            <a:r>
              <a:rPr kumimoji="0" lang="en-US" sz="1600" b="0" i="0" u="none" strike="noStrike" kern="0" cap="none" spc="0" normalizeH="0" baseline="0" noProof="0" dirty="0">
                <a:ln>
                  <a:noFill/>
                </a:ln>
                <a:solidFill>
                  <a:srgbClr val="FFFFFF"/>
                </a:solidFill>
                <a:effectLst/>
                <a:uLnTx/>
                <a:uFillTx/>
                <a:latin typeface="Arial"/>
                <a:cs typeface="Arial"/>
                <a:sym typeface="Arial"/>
              </a:rPr>
              <a:t>Initiate the query (</a:t>
            </a:r>
            <a:r>
              <a:rPr kumimoji="0" lang="en-US" sz="1600" b="0" i="0" u="none" strike="noStrike" kern="0" cap="none" spc="0" normalizeH="0" baseline="0" noProof="0" dirty="0">
                <a:ln>
                  <a:noFill/>
                </a:ln>
                <a:solidFill>
                  <a:schemeClr val="accent4"/>
                </a:solidFill>
                <a:effectLst/>
                <a:uLnTx/>
                <a:uFillTx/>
                <a:latin typeface="Arial"/>
                <a:cs typeface="Arial"/>
                <a:sym typeface="Arial"/>
              </a:rPr>
              <a:t>HRT_TL_PAYABLE_TIME_DETAILS</a:t>
            </a:r>
            <a:r>
              <a:rPr kumimoji="0" lang="en-US" sz="1600" b="0" i="0" u="none" strike="noStrike" kern="0" cap="none" spc="0" normalizeH="0" baseline="0" noProof="0" dirty="0">
                <a:ln>
                  <a:noFill/>
                </a:ln>
                <a:solidFill>
                  <a:srgbClr val="FFFFFF"/>
                </a:solidFill>
                <a:effectLst/>
                <a:uLnTx/>
                <a:uFillTx/>
                <a:latin typeface="Arial"/>
                <a:cs typeface="Arial"/>
                <a:sym typeface="Arial"/>
              </a:rPr>
              <a:t>) based on appropriate pay-period dates. For wages calculations, filters can be added to display only paid time reporting codes. </a:t>
            </a:r>
          </a:p>
          <a:p>
            <a:pPr marL="0" lvl="0" indent="0">
              <a:spcAft>
                <a:spcPts val="1200"/>
              </a:spcAft>
              <a:buSzPts val="852"/>
              <a:buNone/>
            </a:pPr>
            <a:r>
              <a:rPr lang="en-US" dirty="0">
                <a:solidFill>
                  <a:srgbClr val="DE8B26"/>
                </a:solidFill>
                <a:latin typeface="Source Sans Pro"/>
                <a:ea typeface="Source Sans Pro"/>
                <a:cs typeface="Source Sans Pro"/>
                <a:sym typeface="Source Sans Pro"/>
              </a:rPr>
              <a:t> </a:t>
            </a:r>
          </a:p>
        </p:txBody>
      </p:sp>
      <p:cxnSp>
        <p:nvCxnSpPr>
          <p:cNvPr id="109" name="Google Shape;109;p18">
            <a:extLst>
              <a:ext uri="{FF2B5EF4-FFF2-40B4-BE49-F238E27FC236}">
                <a16:creationId xmlns:a16="http://schemas.microsoft.com/office/drawing/2014/main" id="{D75BBFFD-147B-E4A7-415B-490B90E61ED3}"/>
              </a:ext>
            </a:extLst>
          </p:cNvPr>
          <p:cNvCxnSpPr/>
          <p:nvPr/>
        </p:nvCxnSpPr>
        <p:spPr>
          <a:xfrm>
            <a:off x="311700" y="4829900"/>
            <a:ext cx="6386700" cy="0"/>
          </a:xfrm>
          <a:prstGeom prst="straightConnector1">
            <a:avLst/>
          </a:prstGeom>
          <a:noFill/>
          <a:ln w="38100" cap="flat" cmpd="sng">
            <a:solidFill>
              <a:srgbClr val="004D4C"/>
            </a:solidFill>
            <a:prstDash val="solid"/>
            <a:round/>
            <a:headEnd type="none" w="med" len="med"/>
            <a:tailEnd type="none" w="med" len="med"/>
          </a:ln>
        </p:spPr>
      </p:cxnSp>
      <p:pic>
        <p:nvPicPr>
          <p:cNvPr id="113" name="Google Shape;113;p18">
            <a:extLst>
              <a:ext uri="{FF2B5EF4-FFF2-40B4-BE49-F238E27FC236}">
                <a16:creationId xmlns:a16="http://schemas.microsoft.com/office/drawing/2014/main" id="{4BBFA083-1FA0-79A8-2C9B-1EBFCA7C0FFC}"/>
              </a:ext>
            </a:extLst>
          </p:cNvPr>
          <p:cNvPicPr preferRelativeResize="0"/>
          <p:nvPr/>
        </p:nvPicPr>
        <p:blipFill>
          <a:blip r:embed="rId4">
            <a:alphaModFix/>
          </a:blip>
          <a:stretch>
            <a:fillRect/>
          </a:stretch>
        </p:blipFill>
        <p:spPr>
          <a:xfrm>
            <a:off x="50404" y="4673891"/>
            <a:ext cx="1877842" cy="572700"/>
          </a:xfrm>
          <a:prstGeom prst="rect">
            <a:avLst/>
          </a:prstGeom>
          <a:noFill/>
          <a:ln>
            <a:noFill/>
          </a:ln>
        </p:spPr>
      </p:pic>
      <p:pic>
        <p:nvPicPr>
          <p:cNvPr id="5" name="Picture 4">
            <a:extLst>
              <a:ext uri="{FF2B5EF4-FFF2-40B4-BE49-F238E27FC236}">
                <a16:creationId xmlns:a16="http://schemas.microsoft.com/office/drawing/2014/main" id="{E850E8C2-E736-E4E8-26B6-92964F5C3AFA}"/>
              </a:ext>
            </a:extLst>
          </p:cNvPr>
          <p:cNvPicPr>
            <a:picLocks noChangeAspect="1"/>
          </p:cNvPicPr>
          <p:nvPr/>
        </p:nvPicPr>
        <p:blipFill>
          <a:blip r:embed="rId5"/>
          <a:stretch>
            <a:fillRect/>
          </a:stretch>
        </p:blipFill>
        <p:spPr>
          <a:xfrm>
            <a:off x="418328" y="1884709"/>
            <a:ext cx="1465738" cy="2578774"/>
          </a:xfrm>
          <a:prstGeom prst="rect">
            <a:avLst/>
          </a:prstGeom>
          <a:ln w="228600" cap="sq" cmpd="thickThin">
            <a:solidFill>
              <a:srgbClr val="000000"/>
            </a:solidFill>
            <a:prstDash val="solid"/>
            <a:miter lim="800000"/>
          </a:ln>
          <a:effectLst>
            <a:innerShdw blurRad="76200">
              <a:srgbClr val="000000"/>
            </a:innerShdw>
          </a:effectLst>
        </p:spPr>
      </p:pic>
      <p:pic>
        <p:nvPicPr>
          <p:cNvPr id="7" name="Picture 6">
            <a:extLst>
              <a:ext uri="{FF2B5EF4-FFF2-40B4-BE49-F238E27FC236}">
                <a16:creationId xmlns:a16="http://schemas.microsoft.com/office/drawing/2014/main" id="{8B4EF107-F592-EE51-2552-1CD402EC9284}"/>
              </a:ext>
            </a:extLst>
          </p:cNvPr>
          <p:cNvPicPr>
            <a:picLocks noChangeAspect="1"/>
          </p:cNvPicPr>
          <p:nvPr/>
        </p:nvPicPr>
        <p:blipFill>
          <a:blip r:embed="rId6"/>
          <a:stretch>
            <a:fillRect/>
          </a:stretch>
        </p:blipFill>
        <p:spPr>
          <a:xfrm>
            <a:off x="2452682" y="1884709"/>
            <a:ext cx="6217724" cy="2578772"/>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1042710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B3B792E6-A68C-2588-45D4-20D83CFD36C1}"/>
            </a:ext>
          </a:extLst>
        </p:cNvPr>
        <p:cNvGrpSpPr/>
        <p:nvPr/>
      </p:nvGrpSpPr>
      <p:grpSpPr>
        <a:xfrm>
          <a:off x="0" y="0"/>
          <a:ext cx="0" cy="0"/>
          <a:chOff x="0" y="0"/>
          <a:chExt cx="0" cy="0"/>
        </a:xfrm>
      </p:grpSpPr>
      <p:sp>
        <p:nvSpPr>
          <p:cNvPr id="104" name="Google Shape;104;p18">
            <a:extLst>
              <a:ext uri="{FF2B5EF4-FFF2-40B4-BE49-F238E27FC236}">
                <a16:creationId xmlns:a16="http://schemas.microsoft.com/office/drawing/2014/main" id="{8943CB20-C1C1-EBE1-0BB4-6A4B232E2EE3}"/>
              </a:ext>
            </a:extLst>
          </p:cNvPr>
          <p:cNvSpPr/>
          <p:nvPr/>
        </p:nvSpPr>
        <p:spPr>
          <a:xfrm>
            <a:off x="-1" y="1023401"/>
            <a:ext cx="9144000" cy="4167924"/>
          </a:xfrm>
          <a:prstGeom prst="rect">
            <a:avLst/>
          </a:prstGeom>
          <a:solidFill>
            <a:srgbClr val="004D4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US"/>
          </a:p>
        </p:txBody>
      </p:sp>
      <p:pic>
        <p:nvPicPr>
          <p:cNvPr id="105" name="Google Shape;105;p18">
            <a:extLst>
              <a:ext uri="{FF2B5EF4-FFF2-40B4-BE49-F238E27FC236}">
                <a16:creationId xmlns:a16="http://schemas.microsoft.com/office/drawing/2014/main" id="{36251FB7-63BC-1176-A221-53BAFA5A54C1}"/>
              </a:ext>
            </a:extLst>
          </p:cNvPr>
          <p:cNvPicPr preferRelativeResize="0"/>
          <p:nvPr/>
        </p:nvPicPr>
        <p:blipFill rotWithShape="1">
          <a:blip r:embed="rId3">
            <a:alphaModFix/>
          </a:blip>
          <a:srcRect/>
          <a:stretch/>
        </p:blipFill>
        <p:spPr>
          <a:xfrm>
            <a:off x="0" y="0"/>
            <a:ext cx="4833257" cy="1023401"/>
          </a:xfrm>
          <a:prstGeom prst="rect">
            <a:avLst/>
          </a:prstGeom>
          <a:noFill/>
          <a:ln>
            <a:noFill/>
          </a:ln>
        </p:spPr>
      </p:pic>
      <p:sp>
        <p:nvSpPr>
          <p:cNvPr id="106" name="Google Shape;106;p18">
            <a:extLst>
              <a:ext uri="{FF2B5EF4-FFF2-40B4-BE49-F238E27FC236}">
                <a16:creationId xmlns:a16="http://schemas.microsoft.com/office/drawing/2014/main" id="{CF4329FD-F3D1-9F68-0C42-7BCAA64A6B1C}"/>
              </a:ext>
            </a:extLst>
          </p:cNvPr>
          <p:cNvSpPr txBox="1">
            <a:spLocks noGrp="1"/>
          </p:cNvSpPr>
          <p:nvPr>
            <p:ph type="title"/>
          </p:nvPr>
        </p:nvSpPr>
        <p:spPr>
          <a:xfrm>
            <a:off x="-2" y="46249"/>
            <a:ext cx="4265526" cy="534700"/>
          </a:xfrm>
          <a:prstGeom prst="rect">
            <a:avLst/>
          </a:prstGeom>
        </p:spPr>
        <p:txBody>
          <a:bodyPr spcFirstLastPara="1" wrap="square" lIns="91425" tIns="91425" rIns="91425" bIns="91425" anchor="t" anchorCtr="0">
            <a:normAutofit fontScale="90000"/>
          </a:bodyPr>
          <a:lstStyle/>
          <a:p>
            <a:pPr marL="0" marR="0" lvl="0" indent="0" algn="l" defTabSz="914400" rtl="0" eaLnBrk="1" fontAlgn="auto" latinLnBrk="0" hangingPunct="1">
              <a:lnSpc>
                <a:spcPct val="115000"/>
              </a:lnSpc>
              <a:spcBef>
                <a:spcPts val="0"/>
              </a:spcBef>
              <a:spcAft>
                <a:spcPts val="1200"/>
              </a:spcAft>
              <a:buClr>
                <a:srgbClr val="595959"/>
              </a:buClr>
              <a:buSzPts val="852"/>
              <a:buFont typeface="Arial"/>
              <a:buNone/>
              <a:tabLst/>
              <a:defRPr/>
            </a:pPr>
            <a:r>
              <a:rPr kumimoji="0" lang="en-US" sz="2500" b="0" i="0" u="none" strike="noStrike" kern="0" cap="none" spc="0" normalizeH="0" baseline="0" noProof="0" dirty="0">
                <a:ln>
                  <a:noFill/>
                </a:ln>
                <a:solidFill>
                  <a:schemeClr val="accent4"/>
                </a:solidFill>
                <a:effectLst/>
                <a:uLnTx/>
                <a:uFillTx/>
                <a:latin typeface="Arial"/>
                <a:cs typeface="Arial"/>
                <a:sym typeface="Arial"/>
              </a:rPr>
              <a:t>Delivery of Warrants – Best Practices</a:t>
            </a:r>
            <a:br>
              <a:rPr kumimoji="0" lang="en-US" sz="2500" b="0" i="0" u="none" strike="noStrike" kern="0" cap="none" spc="0" normalizeH="0" baseline="0" noProof="0" dirty="0">
                <a:ln>
                  <a:noFill/>
                </a:ln>
                <a:solidFill>
                  <a:schemeClr val="accent4"/>
                </a:solidFill>
                <a:effectLst/>
                <a:uLnTx/>
                <a:uFillTx/>
                <a:latin typeface="Arial"/>
                <a:cs typeface="Arial"/>
                <a:sym typeface="Arial"/>
              </a:rPr>
            </a:br>
            <a:br>
              <a:rPr kumimoji="0" lang="en-US" sz="3500" b="0" i="0" u="none" strike="noStrike" kern="0" cap="none" spc="0" normalizeH="0" baseline="0" noProof="0" dirty="0">
                <a:ln>
                  <a:noFill/>
                </a:ln>
                <a:solidFill>
                  <a:srgbClr val="FFFFFF"/>
                </a:solidFill>
                <a:effectLst/>
                <a:uLnTx/>
                <a:uFillTx/>
                <a:latin typeface="Source Sans Pro"/>
                <a:ea typeface="Source Sans Pro"/>
                <a:cs typeface="Source Sans Pro"/>
                <a:sym typeface="Source Sans Pro"/>
              </a:rPr>
            </a:br>
            <a:br>
              <a:rPr lang="en-US" sz="2400" dirty="0"/>
            </a:br>
            <a:endParaRPr sz="2020" dirty="0">
              <a:solidFill>
                <a:schemeClr val="lt1"/>
              </a:solidFill>
              <a:latin typeface="PT Serif"/>
              <a:ea typeface="PT Serif"/>
              <a:cs typeface="PT Serif"/>
              <a:sym typeface="PT Serif"/>
            </a:endParaRPr>
          </a:p>
        </p:txBody>
      </p:sp>
      <p:sp>
        <p:nvSpPr>
          <p:cNvPr id="107" name="Google Shape;107;p18">
            <a:extLst>
              <a:ext uri="{FF2B5EF4-FFF2-40B4-BE49-F238E27FC236}">
                <a16:creationId xmlns:a16="http://schemas.microsoft.com/office/drawing/2014/main" id="{A13D7B92-25FD-950A-B903-8A4833AA827E}"/>
              </a:ext>
            </a:extLst>
          </p:cNvPr>
          <p:cNvSpPr txBox="1">
            <a:spLocks noGrp="1"/>
          </p:cNvSpPr>
          <p:nvPr>
            <p:ph type="body" idx="1"/>
          </p:nvPr>
        </p:nvSpPr>
        <p:spPr>
          <a:xfrm>
            <a:off x="849164" y="1227890"/>
            <a:ext cx="7445669" cy="818912"/>
          </a:xfrm>
          <a:prstGeom prst="rect">
            <a:avLst/>
          </a:prstGeom>
        </p:spPr>
        <p:txBody>
          <a:bodyPr spcFirstLastPara="1" wrap="square" lIns="91425" tIns="91425" rIns="91425" bIns="91425" anchor="t" anchorCtr="0">
            <a:noAutofit/>
          </a:bodyPr>
          <a:lstStyle/>
          <a:p>
            <a:pPr marL="114300" marR="0" lvl="0" indent="0" algn="l" defTabSz="914400" rtl="0" eaLnBrk="1" fontAlgn="auto" latinLnBrk="0" hangingPunct="1">
              <a:lnSpc>
                <a:spcPct val="115000"/>
              </a:lnSpc>
              <a:spcBef>
                <a:spcPts val="0"/>
              </a:spcBef>
              <a:spcAft>
                <a:spcPts val="0"/>
              </a:spcAft>
              <a:buClr>
                <a:srgbClr val="595959"/>
              </a:buClr>
              <a:buSzPts val="1800"/>
              <a:buNone/>
              <a:tabLst/>
              <a:defRPr/>
            </a:pPr>
            <a:r>
              <a:rPr kumimoji="0" lang="en-US" sz="1600" b="0" i="0" u="none" strike="noStrike" kern="0" cap="none" spc="0" normalizeH="0" baseline="0" noProof="0" dirty="0">
                <a:ln>
                  <a:noFill/>
                </a:ln>
                <a:solidFill>
                  <a:srgbClr val="FFFFFF"/>
                </a:solidFill>
                <a:effectLst/>
                <a:uLnTx/>
                <a:uFillTx/>
                <a:latin typeface="Arial"/>
                <a:cs typeface="Arial"/>
                <a:sym typeface="Arial"/>
              </a:rPr>
              <a:t>Warrants (paper checks) should be hand-delivered to employees whenever possible. If the warrant is for a TLV and cannot be hand-delivered, it should be sent via certified mail. </a:t>
            </a:r>
          </a:p>
          <a:p>
            <a:pPr marL="0" lvl="0" indent="0">
              <a:spcAft>
                <a:spcPts val="1200"/>
              </a:spcAft>
              <a:buSzPts val="852"/>
              <a:buNone/>
            </a:pPr>
            <a:r>
              <a:rPr lang="en-US" dirty="0">
                <a:solidFill>
                  <a:srgbClr val="DE8B26"/>
                </a:solidFill>
                <a:latin typeface="Source Sans Pro"/>
                <a:ea typeface="Source Sans Pro"/>
                <a:cs typeface="Source Sans Pro"/>
                <a:sym typeface="Source Sans Pro"/>
              </a:rPr>
              <a:t> </a:t>
            </a:r>
          </a:p>
        </p:txBody>
      </p:sp>
      <p:cxnSp>
        <p:nvCxnSpPr>
          <p:cNvPr id="109" name="Google Shape;109;p18">
            <a:extLst>
              <a:ext uri="{FF2B5EF4-FFF2-40B4-BE49-F238E27FC236}">
                <a16:creationId xmlns:a16="http://schemas.microsoft.com/office/drawing/2014/main" id="{5AADD0EE-7F64-EA55-FC00-8797A119EF21}"/>
              </a:ext>
            </a:extLst>
          </p:cNvPr>
          <p:cNvCxnSpPr/>
          <p:nvPr/>
        </p:nvCxnSpPr>
        <p:spPr>
          <a:xfrm>
            <a:off x="311700" y="4829900"/>
            <a:ext cx="6386700" cy="0"/>
          </a:xfrm>
          <a:prstGeom prst="straightConnector1">
            <a:avLst/>
          </a:prstGeom>
          <a:noFill/>
          <a:ln w="38100" cap="flat" cmpd="sng">
            <a:solidFill>
              <a:srgbClr val="004D4C"/>
            </a:solidFill>
            <a:prstDash val="solid"/>
            <a:round/>
            <a:headEnd type="none" w="med" len="med"/>
            <a:tailEnd type="none" w="med" len="med"/>
          </a:ln>
        </p:spPr>
      </p:cxnSp>
      <p:pic>
        <p:nvPicPr>
          <p:cNvPr id="113" name="Google Shape;113;p18">
            <a:extLst>
              <a:ext uri="{FF2B5EF4-FFF2-40B4-BE49-F238E27FC236}">
                <a16:creationId xmlns:a16="http://schemas.microsoft.com/office/drawing/2014/main" id="{1F9125E5-C7DB-E035-49C4-C2A1B9BA7D12}"/>
              </a:ext>
            </a:extLst>
          </p:cNvPr>
          <p:cNvPicPr preferRelativeResize="0"/>
          <p:nvPr/>
        </p:nvPicPr>
        <p:blipFill>
          <a:blip r:embed="rId4">
            <a:alphaModFix/>
          </a:blip>
          <a:stretch>
            <a:fillRect/>
          </a:stretch>
        </p:blipFill>
        <p:spPr>
          <a:xfrm>
            <a:off x="50404" y="4673891"/>
            <a:ext cx="1877842" cy="572700"/>
          </a:xfrm>
          <a:prstGeom prst="rect">
            <a:avLst/>
          </a:prstGeom>
          <a:noFill/>
          <a:ln>
            <a:noFill/>
          </a:ln>
        </p:spPr>
      </p:pic>
    </p:spTree>
    <p:extLst>
      <p:ext uri="{BB962C8B-B14F-4D97-AF65-F5344CB8AC3E}">
        <p14:creationId xmlns:p14="http://schemas.microsoft.com/office/powerpoint/2010/main" val="19879375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6B9108DE-0821-0374-E2FD-F85F904857C7}"/>
            </a:ext>
          </a:extLst>
        </p:cNvPr>
        <p:cNvGrpSpPr/>
        <p:nvPr/>
      </p:nvGrpSpPr>
      <p:grpSpPr>
        <a:xfrm>
          <a:off x="0" y="0"/>
          <a:ext cx="0" cy="0"/>
          <a:chOff x="0" y="0"/>
          <a:chExt cx="0" cy="0"/>
        </a:xfrm>
      </p:grpSpPr>
      <p:sp>
        <p:nvSpPr>
          <p:cNvPr id="104" name="Google Shape;104;p18">
            <a:extLst>
              <a:ext uri="{FF2B5EF4-FFF2-40B4-BE49-F238E27FC236}">
                <a16:creationId xmlns:a16="http://schemas.microsoft.com/office/drawing/2014/main" id="{13FC4F12-F6EE-6B4D-5E12-B596CB72B549}"/>
              </a:ext>
            </a:extLst>
          </p:cNvPr>
          <p:cNvSpPr/>
          <p:nvPr/>
        </p:nvSpPr>
        <p:spPr>
          <a:xfrm>
            <a:off x="0" y="580949"/>
            <a:ext cx="9144000" cy="4610376"/>
          </a:xfrm>
          <a:prstGeom prst="rect">
            <a:avLst/>
          </a:prstGeom>
          <a:solidFill>
            <a:srgbClr val="004D4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US"/>
          </a:p>
        </p:txBody>
      </p:sp>
      <p:pic>
        <p:nvPicPr>
          <p:cNvPr id="105" name="Google Shape;105;p18">
            <a:extLst>
              <a:ext uri="{FF2B5EF4-FFF2-40B4-BE49-F238E27FC236}">
                <a16:creationId xmlns:a16="http://schemas.microsoft.com/office/drawing/2014/main" id="{EE702771-5661-45E4-AD38-F2CD9EAD2412}"/>
              </a:ext>
            </a:extLst>
          </p:cNvPr>
          <p:cNvPicPr preferRelativeResize="0"/>
          <p:nvPr/>
        </p:nvPicPr>
        <p:blipFill rotWithShape="1">
          <a:blip r:embed="rId3">
            <a:alphaModFix/>
          </a:blip>
          <a:srcRect/>
          <a:stretch/>
        </p:blipFill>
        <p:spPr>
          <a:xfrm>
            <a:off x="0" y="0"/>
            <a:ext cx="7199805" cy="580949"/>
          </a:xfrm>
          <a:prstGeom prst="rect">
            <a:avLst/>
          </a:prstGeom>
          <a:noFill/>
          <a:ln>
            <a:noFill/>
          </a:ln>
        </p:spPr>
      </p:pic>
      <p:sp>
        <p:nvSpPr>
          <p:cNvPr id="106" name="Google Shape;106;p18">
            <a:extLst>
              <a:ext uri="{FF2B5EF4-FFF2-40B4-BE49-F238E27FC236}">
                <a16:creationId xmlns:a16="http://schemas.microsoft.com/office/drawing/2014/main" id="{AE9E19CF-23F0-D5E0-41A3-CF47CD948392}"/>
              </a:ext>
            </a:extLst>
          </p:cNvPr>
          <p:cNvSpPr txBox="1">
            <a:spLocks noGrp="1"/>
          </p:cNvSpPr>
          <p:nvPr>
            <p:ph type="title"/>
          </p:nvPr>
        </p:nvSpPr>
        <p:spPr>
          <a:xfrm>
            <a:off x="-2" y="46249"/>
            <a:ext cx="6275198" cy="534700"/>
          </a:xfrm>
          <a:prstGeom prst="rect">
            <a:avLst/>
          </a:prstGeom>
        </p:spPr>
        <p:txBody>
          <a:bodyPr spcFirstLastPara="1" wrap="square" lIns="91425" tIns="91425" rIns="91425" bIns="91425" anchor="t" anchorCtr="0">
            <a:normAutofit fontScale="90000"/>
          </a:bodyPr>
          <a:lstStyle/>
          <a:p>
            <a:pPr marL="0" marR="0" lvl="0" indent="0" algn="l" defTabSz="914400" rtl="0" eaLnBrk="1" fontAlgn="auto" latinLnBrk="0" hangingPunct="1">
              <a:lnSpc>
                <a:spcPct val="115000"/>
              </a:lnSpc>
              <a:spcBef>
                <a:spcPts val="0"/>
              </a:spcBef>
              <a:spcAft>
                <a:spcPts val="1200"/>
              </a:spcAft>
              <a:buClr>
                <a:srgbClr val="595959"/>
              </a:buClr>
              <a:buSzPts val="852"/>
              <a:buFont typeface="Arial"/>
              <a:buNone/>
              <a:tabLst/>
              <a:defRPr/>
            </a:pPr>
            <a:r>
              <a:rPr kumimoji="0" lang="en-US" sz="2400" b="0" i="0" u="none" strike="noStrike" kern="0" cap="none" spc="0" normalizeH="0" baseline="0" noProof="0">
                <a:ln>
                  <a:noFill/>
                </a:ln>
                <a:solidFill>
                  <a:schemeClr val="accent4"/>
                </a:solidFill>
                <a:effectLst/>
                <a:uLnTx/>
                <a:uFillTx/>
                <a:latin typeface="Arial"/>
                <a:cs typeface="Arial"/>
                <a:sym typeface="Arial"/>
              </a:rPr>
              <a:t>Direct Deposits – Acceptable Proof of Ownership</a:t>
            </a:r>
            <a:br>
              <a:rPr kumimoji="0" lang="en-US" sz="3500" b="0" i="0" u="none" strike="noStrike" kern="0" cap="none" spc="0" normalizeH="0" baseline="0" noProof="0">
                <a:ln>
                  <a:noFill/>
                </a:ln>
                <a:solidFill>
                  <a:srgbClr val="FFFFFF"/>
                </a:solidFill>
                <a:effectLst/>
                <a:uLnTx/>
                <a:uFillTx/>
                <a:latin typeface="Source Sans Pro"/>
                <a:ea typeface="Source Sans Pro"/>
                <a:cs typeface="Source Sans Pro"/>
                <a:sym typeface="Source Sans Pro"/>
              </a:rPr>
            </a:br>
            <a:br>
              <a:rPr lang="en-US" sz="2400"/>
            </a:br>
            <a:endParaRPr sz="2020">
              <a:solidFill>
                <a:schemeClr val="lt1"/>
              </a:solidFill>
              <a:latin typeface="PT Serif"/>
              <a:ea typeface="PT Serif"/>
              <a:cs typeface="PT Serif"/>
              <a:sym typeface="PT Serif"/>
            </a:endParaRPr>
          </a:p>
        </p:txBody>
      </p:sp>
      <p:sp>
        <p:nvSpPr>
          <p:cNvPr id="107" name="Google Shape;107;p18">
            <a:extLst>
              <a:ext uri="{FF2B5EF4-FFF2-40B4-BE49-F238E27FC236}">
                <a16:creationId xmlns:a16="http://schemas.microsoft.com/office/drawing/2014/main" id="{F9660762-8C26-0E94-83BC-F2F68C878F37}"/>
              </a:ext>
            </a:extLst>
          </p:cNvPr>
          <p:cNvSpPr txBox="1">
            <a:spLocks noGrp="1"/>
          </p:cNvSpPr>
          <p:nvPr>
            <p:ph type="body" idx="1"/>
          </p:nvPr>
        </p:nvSpPr>
        <p:spPr>
          <a:xfrm>
            <a:off x="918614" y="1063943"/>
            <a:ext cx="6210691" cy="1618967"/>
          </a:xfrm>
          <a:prstGeom prst="rect">
            <a:avLst/>
          </a:prstGeom>
        </p:spPr>
        <p:txBody>
          <a:bodyPr spcFirstLastPara="1" wrap="square" lIns="91425" tIns="91425" rIns="91425" bIns="91425" anchor="t" anchorCtr="0">
            <a:noAutofit/>
          </a:bodyPr>
          <a:lstStyle/>
          <a:p>
            <a:pPr marL="0" marR="0" lvl="0" indent="0" algn="just" defTabSz="914400" rtl="0" eaLnBrk="1" fontAlgn="auto" latinLnBrk="0" hangingPunct="1">
              <a:lnSpc>
                <a:spcPct val="115000"/>
              </a:lnSpc>
              <a:spcBef>
                <a:spcPts val="0"/>
              </a:spcBef>
              <a:spcAft>
                <a:spcPts val="1200"/>
              </a:spcAft>
              <a:buClr>
                <a:srgbClr val="595959"/>
              </a:buClr>
              <a:buSzPts val="852"/>
              <a:buFont typeface="Arial"/>
              <a:buNone/>
              <a:tabLst/>
              <a:defRPr/>
            </a:pPr>
            <a:r>
              <a:rPr kumimoji="0" lang="en-US" sz="1400" b="1" i="0" u="none" strike="noStrike" kern="0" cap="none" spc="0" normalizeH="0" baseline="0" noProof="0" dirty="0">
                <a:ln>
                  <a:noFill/>
                </a:ln>
                <a:solidFill>
                  <a:schemeClr val="bg1"/>
                </a:solidFill>
                <a:effectLst/>
                <a:uLnTx/>
                <a:uFillTx/>
                <a:latin typeface="Arial"/>
                <a:cs typeface="Arial"/>
                <a:sym typeface="Arial"/>
              </a:rPr>
              <a:t>Acceptable Proof of Documents</a:t>
            </a:r>
            <a:r>
              <a:rPr kumimoji="0" lang="en-US" sz="1400" b="0" i="0" u="none" strike="noStrike" kern="0" cap="none" spc="0" normalizeH="0" baseline="0" noProof="0" dirty="0">
                <a:ln>
                  <a:noFill/>
                </a:ln>
                <a:solidFill>
                  <a:schemeClr val="bg1"/>
                </a:solidFill>
                <a:effectLst/>
                <a:uLnTx/>
                <a:uFillTx/>
                <a:latin typeface="Arial"/>
                <a:cs typeface="Arial"/>
                <a:sym typeface="Arial"/>
              </a:rPr>
              <a:t>: A voided, preprinted check listing employee as an account owner; first page of the most recent bank statement for the account showing employee’s name on the account and the account number, with all financial information (e.g., balances and transactions) redacted; or letter from the bank on their letterhead with their address, listing the employee as the account owner, account number, and routing number. </a:t>
            </a:r>
          </a:p>
          <a:p>
            <a:pPr marL="0" lvl="0" indent="0">
              <a:spcAft>
                <a:spcPts val="1200"/>
              </a:spcAft>
              <a:buSzPts val="852"/>
              <a:buNone/>
            </a:pPr>
            <a:endParaRPr lang="en-US" dirty="0">
              <a:solidFill>
                <a:srgbClr val="DE8B26"/>
              </a:solidFill>
              <a:latin typeface="Source Sans Pro"/>
              <a:ea typeface="Source Sans Pro"/>
              <a:cs typeface="Source Sans Pro"/>
              <a:sym typeface="Source Sans Pro"/>
            </a:endParaRPr>
          </a:p>
        </p:txBody>
      </p:sp>
      <p:cxnSp>
        <p:nvCxnSpPr>
          <p:cNvPr id="109" name="Google Shape;109;p18">
            <a:extLst>
              <a:ext uri="{FF2B5EF4-FFF2-40B4-BE49-F238E27FC236}">
                <a16:creationId xmlns:a16="http://schemas.microsoft.com/office/drawing/2014/main" id="{4C890A55-B758-8E3C-A0D1-595900D0A6CA}"/>
              </a:ext>
            </a:extLst>
          </p:cNvPr>
          <p:cNvCxnSpPr/>
          <p:nvPr/>
        </p:nvCxnSpPr>
        <p:spPr>
          <a:xfrm>
            <a:off x="311700" y="4829900"/>
            <a:ext cx="6386700" cy="0"/>
          </a:xfrm>
          <a:prstGeom prst="straightConnector1">
            <a:avLst/>
          </a:prstGeom>
          <a:noFill/>
          <a:ln w="38100" cap="flat" cmpd="sng">
            <a:solidFill>
              <a:srgbClr val="004D4C"/>
            </a:solidFill>
            <a:prstDash val="solid"/>
            <a:round/>
            <a:headEnd type="none" w="med" len="med"/>
            <a:tailEnd type="none" w="med" len="med"/>
          </a:ln>
        </p:spPr>
      </p:cxnSp>
      <p:pic>
        <p:nvPicPr>
          <p:cNvPr id="113" name="Google Shape;113;p18">
            <a:extLst>
              <a:ext uri="{FF2B5EF4-FFF2-40B4-BE49-F238E27FC236}">
                <a16:creationId xmlns:a16="http://schemas.microsoft.com/office/drawing/2014/main" id="{0F6A08F4-5607-FC89-9C0E-FDE3355C9797}"/>
              </a:ext>
            </a:extLst>
          </p:cNvPr>
          <p:cNvPicPr preferRelativeResize="0"/>
          <p:nvPr/>
        </p:nvPicPr>
        <p:blipFill>
          <a:blip r:embed="rId4">
            <a:alphaModFix/>
          </a:blip>
          <a:stretch>
            <a:fillRect/>
          </a:stretch>
        </p:blipFill>
        <p:spPr>
          <a:xfrm>
            <a:off x="7199805" y="4618625"/>
            <a:ext cx="1877842" cy="572700"/>
          </a:xfrm>
          <a:prstGeom prst="rect">
            <a:avLst/>
          </a:prstGeom>
          <a:noFill/>
          <a:ln>
            <a:noFill/>
          </a:ln>
        </p:spPr>
      </p:pic>
      <p:sp>
        <p:nvSpPr>
          <p:cNvPr id="2" name="TextBox 1">
            <a:extLst>
              <a:ext uri="{FF2B5EF4-FFF2-40B4-BE49-F238E27FC236}">
                <a16:creationId xmlns:a16="http://schemas.microsoft.com/office/drawing/2014/main" id="{687002AE-33F7-6A84-DC4A-2384FC18812A}"/>
              </a:ext>
            </a:extLst>
          </p:cNvPr>
          <p:cNvSpPr txBox="1"/>
          <p:nvPr/>
        </p:nvSpPr>
        <p:spPr>
          <a:xfrm>
            <a:off x="813104" y="2969101"/>
            <a:ext cx="6210691" cy="814518"/>
          </a:xfrm>
          <a:prstGeom prst="rect">
            <a:avLst/>
          </a:prstGeom>
          <a:noFill/>
        </p:spPr>
        <p:txBody>
          <a:bodyPr wrap="square" rtlCol="0">
            <a:spAutoFit/>
          </a:bodyPr>
          <a:lstStyle/>
          <a:p>
            <a:pPr marL="114300" marR="0" lvl="0" indent="0" algn="just" defTabSz="914400" rtl="0" eaLnBrk="1" fontAlgn="auto" latinLnBrk="0" hangingPunct="1">
              <a:lnSpc>
                <a:spcPct val="115000"/>
              </a:lnSpc>
              <a:spcBef>
                <a:spcPts val="0"/>
              </a:spcBef>
              <a:spcAft>
                <a:spcPts val="0"/>
              </a:spcAft>
              <a:buClr>
                <a:srgbClr val="595959"/>
              </a:buClr>
              <a:buSzPts val="1800"/>
              <a:buFont typeface="Arial"/>
              <a:buNone/>
              <a:tabLst/>
              <a:defRPr/>
            </a:pPr>
            <a:r>
              <a:rPr kumimoji="0" lang="en-US" sz="1400" b="1" i="0" u="none" strike="noStrike" kern="0" cap="none" spc="0" normalizeH="0" baseline="0" noProof="0" dirty="0">
                <a:ln>
                  <a:noFill/>
                </a:ln>
                <a:solidFill>
                  <a:schemeClr val="bg1"/>
                </a:solidFill>
                <a:effectLst/>
                <a:uLnTx/>
                <a:uFillTx/>
                <a:latin typeface="Arial"/>
                <a:cs typeface="Arial"/>
                <a:sym typeface="Arial"/>
              </a:rPr>
              <a:t>Unacceptable Documents</a:t>
            </a:r>
            <a:r>
              <a:rPr kumimoji="0" lang="en-US" sz="1400" b="0" i="0" u="none" strike="noStrike" kern="0" cap="none" spc="0" normalizeH="0" baseline="0" noProof="0" dirty="0">
                <a:ln>
                  <a:noFill/>
                </a:ln>
                <a:solidFill>
                  <a:schemeClr val="bg1"/>
                </a:solidFill>
                <a:effectLst/>
                <a:uLnTx/>
                <a:uFillTx/>
                <a:latin typeface="Arial"/>
                <a:cs typeface="Arial"/>
                <a:sym typeface="Arial"/>
              </a:rPr>
              <a:t>: Bank’s Authorization of Direct Deposit Form, electronic checks, fillable checks, temporary checks, and hand-written information. </a:t>
            </a:r>
          </a:p>
        </p:txBody>
      </p:sp>
      <p:pic>
        <p:nvPicPr>
          <p:cNvPr id="4" name="Picture 3">
            <a:extLst>
              <a:ext uri="{FF2B5EF4-FFF2-40B4-BE49-F238E27FC236}">
                <a16:creationId xmlns:a16="http://schemas.microsoft.com/office/drawing/2014/main" id="{BAE439E2-2710-0BAB-7EA8-7BDB642BDDA3}"/>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contrast="20000"/>
                    </a14:imgEffect>
                  </a14:imgLayer>
                </a14:imgProps>
              </a:ext>
            </a:extLst>
          </a:blip>
          <a:stretch>
            <a:fillRect/>
          </a:stretch>
        </p:blipFill>
        <p:spPr>
          <a:xfrm>
            <a:off x="544858" y="1171318"/>
            <a:ext cx="268247" cy="262151"/>
          </a:xfrm>
          <a:prstGeom prst="rect">
            <a:avLst/>
          </a:prstGeom>
          <a:pattFill prst="pct90">
            <a:fgClr>
              <a:srgbClr val="004D4C"/>
            </a:fgClr>
            <a:bgClr>
              <a:schemeClr val="bg1"/>
            </a:bgClr>
          </a:pattFill>
        </p:spPr>
      </p:pic>
      <p:pic>
        <p:nvPicPr>
          <p:cNvPr id="8" name="Picture 7">
            <a:extLst>
              <a:ext uri="{FF2B5EF4-FFF2-40B4-BE49-F238E27FC236}">
                <a16:creationId xmlns:a16="http://schemas.microsoft.com/office/drawing/2014/main" id="{914FBEE1-429F-E372-512E-0CD0904772F4}"/>
              </a:ext>
            </a:extLst>
          </p:cNvPr>
          <p:cNvPicPr>
            <a:picLocks noChangeAspect="1"/>
          </p:cNvPicPr>
          <p:nvPr/>
        </p:nvPicPr>
        <p:blipFill>
          <a:blip r:embed="rId7"/>
          <a:stretch>
            <a:fillRect/>
          </a:stretch>
        </p:blipFill>
        <p:spPr>
          <a:xfrm>
            <a:off x="544857" y="3000609"/>
            <a:ext cx="268247" cy="262151"/>
          </a:xfrm>
          <a:prstGeom prst="rect">
            <a:avLst/>
          </a:prstGeom>
          <a:pattFill prst="pct90">
            <a:fgClr>
              <a:srgbClr val="004D4C"/>
            </a:fgClr>
            <a:bgClr>
              <a:schemeClr val="bg1"/>
            </a:bgClr>
          </a:pattFill>
        </p:spPr>
      </p:pic>
    </p:spTree>
    <p:extLst>
      <p:ext uri="{BB962C8B-B14F-4D97-AF65-F5344CB8AC3E}">
        <p14:creationId xmlns:p14="http://schemas.microsoft.com/office/powerpoint/2010/main" val="2608158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11D4FDFD-4B39-0BD5-C60C-05381CD82D0B}"/>
            </a:ext>
          </a:extLst>
        </p:cNvPr>
        <p:cNvGrpSpPr/>
        <p:nvPr/>
      </p:nvGrpSpPr>
      <p:grpSpPr>
        <a:xfrm>
          <a:off x="0" y="0"/>
          <a:ext cx="0" cy="0"/>
          <a:chOff x="0" y="0"/>
          <a:chExt cx="0" cy="0"/>
        </a:xfrm>
      </p:grpSpPr>
      <p:sp>
        <p:nvSpPr>
          <p:cNvPr id="104" name="Google Shape;104;p18">
            <a:extLst>
              <a:ext uri="{FF2B5EF4-FFF2-40B4-BE49-F238E27FC236}">
                <a16:creationId xmlns:a16="http://schemas.microsoft.com/office/drawing/2014/main" id="{902BF757-F212-B777-D209-4AD6C1909EBB}"/>
              </a:ext>
            </a:extLst>
          </p:cNvPr>
          <p:cNvSpPr/>
          <p:nvPr/>
        </p:nvSpPr>
        <p:spPr>
          <a:xfrm>
            <a:off x="0" y="580949"/>
            <a:ext cx="9144000" cy="4610376"/>
          </a:xfrm>
          <a:prstGeom prst="rect">
            <a:avLst/>
          </a:prstGeom>
          <a:solidFill>
            <a:srgbClr val="004D4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US"/>
          </a:p>
        </p:txBody>
      </p:sp>
      <p:pic>
        <p:nvPicPr>
          <p:cNvPr id="105" name="Google Shape;105;p18">
            <a:extLst>
              <a:ext uri="{FF2B5EF4-FFF2-40B4-BE49-F238E27FC236}">
                <a16:creationId xmlns:a16="http://schemas.microsoft.com/office/drawing/2014/main" id="{AA18B203-657F-6D37-84B0-34E045B04A5F}"/>
              </a:ext>
            </a:extLst>
          </p:cNvPr>
          <p:cNvPicPr preferRelativeResize="0"/>
          <p:nvPr/>
        </p:nvPicPr>
        <p:blipFill rotWithShape="1">
          <a:blip r:embed="rId3">
            <a:alphaModFix/>
          </a:blip>
          <a:srcRect/>
          <a:stretch/>
        </p:blipFill>
        <p:spPr>
          <a:xfrm>
            <a:off x="1" y="0"/>
            <a:ext cx="6154614" cy="580949"/>
          </a:xfrm>
          <a:prstGeom prst="rect">
            <a:avLst/>
          </a:prstGeom>
          <a:noFill/>
          <a:ln>
            <a:noFill/>
          </a:ln>
        </p:spPr>
      </p:pic>
      <p:sp>
        <p:nvSpPr>
          <p:cNvPr id="106" name="Google Shape;106;p18">
            <a:extLst>
              <a:ext uri="{FF2B5EF4-FFF2-40B4-BE49-F238E27FC236}">
                <a16:creationId xmlns:a16="http://schemas.microsoft.com/office/drawing/2014/main" id="{19EF5947-E4F0-937A-C503-001E93790043}"/>
              </a:ext>
            </a:extLst>
          </p:cNvPr>
          <p:cNvSpPr txBox="1">
            <a:spLocks noGrp="1"/>
          </p:cNvSpPr>
          <p:nvPr>
            <p:ph type="title"/>
          </p:nvPr>
        </p:nvSpPr>
        <p:spPr>
          <a:xfrm>
            <a:off x="-2" y="46249"/>
            <a:ext cx="6275198" cy="534700"/>
          </a:xfrm>
          <a:prstGeom prst="rect">
            <a:avLst/>
          </a:prstGeom>
        </p:spPr>
        <p:txBody>
          <a:bodyPr spcFirstLastPara="1" wrap="square" lIns="91425" tIns="91425" rIns="91425" bIns="91425" anchor="t" anchorCtr="0">
            <a:normAutofit fontScale="90000"/>
          </a:bodyPr>
          <a:lstStyle/>
          <a:p>
            <a:pPr marL="0" marR="0" lvl="0" indent="0" algn="l" defTabSz="914400" rtl="0" eaLnBrk="1" fontAlgn="auto" latinLnBrk="0" hangingPunct="1">
              <a:lnSpc>
                <a:spcPct val="115000"/>
              </a:lnSpc>
              <a:spcBef>
                <a:spcPts val="0"/>
              </a:spcBef>
              <a:spcAft>
                <a:spcPts val="1200"/>
              </a:spcAft>
              <a:buClr>
                <a:srgbClr val="595959"/>
              </a:buClr>
              <a:buSzPts val="852"/>
              <a:buFont typeface="Arial"/>
              <a:buNone/>
              <a:tabLst/>
              <a:defRPr/>
            </a:pPr>
            <a:r>
              <a:rPr kumimoji="0" lang="en-US" sz="2600" b="0" i="0" u="none" strike="noStrike" kern="0" cap="none" spc="0" normalizeH="0" baseline="0" noProof="0">
                <a:ln>
                  <a:noFill/>
                </a:ln>
                <a:solidFill>
                  <a:schemeClr val="accent4"/>
                </a:solidFill>
                <a:effectLst/>
                <a:uLnTx/>
                <a:uFillTx/>
                <a:latin typeface="Arial"/>
                <a:cs typeface="Arial"/>
                <a:sym typeface="Arial"/>
              </a:rPr>
              <a:t>Examples of Unacceptable Documents</a:t>
            </a:r>
            <a:br>
              <a:rPr kumimoji="0" lang="en-US" sz="3500" b="0" i="0" u="none" strike="noStrike" kern="0" cap="none" spc="0" normalizeH="0" baseline="0" noProof="0">
                <a:ln>
                  <a:noFill/>
                </a:ln>
                <a:solidFill>
                  <a:srgbClr val="FFFFFF"/>
                </a:solidFill>
                <a:effectLst/>
                <a:uLnTx/>
                <a:uFillTx/>
                <a:latin typeface="Source Sans Pro"/>
                <a:ea typeface="Source Sans Pro"/>
                <a:cs typeface="Source Sans Pro"/>
                <a:sym typeface="Source Sans Pro"/>
              </a:rPr>
            </a:br>
            <a:br>
              <a:rPr lang="en-US" sz="2400"/>
            </a:br>
            <a:endParaRPr sz="2020">
              <a:solidFill>
                <a:schemeClr val="lt1"/>
              </a:solidFill>
              <a:latin typeface="PT Serif"/>
              <a:ea typeface="PT Serif"/>
              <a:cs typeface="PT Serif"/>
              <a:sym typeface="PT Serif"/>
            </a:endParaRPr>
          </a:p>
        </p:txBody>
      </p:sp>
      <p:cxnSp>
        <p:nvCxnSpPr>
          <p:cNvPr id="109" name="Google Shape;109;p18">
            <a:extLst>
              <a:ext uri="{FF2B5EF4-FFF2-40B4-BE49-F238E27FC236}">
                <a16:creationId xmlns:a16="http://schemas.microsoft.com/office/drawing/2014/main" id="{B6510D32-FAE7-5F49-6DBA-B75B3D658122}"/>
              </a:ext>
            </a:extLst>
          </p:cNvPr>
          <p:cNvCxnSpPr/>
          <p:nvPr/>
        </p:nvCxnSpPr>
        <p:spPr>
          <a:xfrm>
            <a:off x="311700" y="4829900"/>
            <a:ext cx="6386700" cy="0"/>
          </a:xfrm>
          <a:prstGeom prst="straightConnector1">
            <a:avLst/>
          </a:prstGeom>
          <a:noFill/>
          <a:ln w="38100" cap="flat" cmpd="sng">
            <a:solidFill>
              <a:srgbClr val="004D4C"/>
            </a:solidFill>
            <a:prstDash val="solid"/>
            <a:round/>
            <a:headEnd type="none" w="med" len="med"/>
            <a:tailEnd type="none" w="med" len="med"/>
          </a:ln>
        </p:spPr>
      </p:cxnSp>
      <p:pic>
        <p:nvPicPr>
          <p:cNvPr id="7" name="Picture 6">
            <a:extLst>
              <a:ext uri="{FF2B5EF4-FFF2-40B4-BE49-F238E27FC236}">
                <a16:creationId xmlns:a16="http://schemas.microsoft.com/office/drawing/2014/main" id="{571D64F9-32CB-7C50-B012-F0A530534857}"/>
              </a:ext>
            </a:extLst>
          </p:cNvPr>
          <p:cNvPicPr>
            <a:picLocks noChangeAspect="1"/>
          </p:cNvPicPr>
          <p:nvPr/>
        </p:nvPicPr>
        <p:blipFill>
          <a:blip r:embed="rId4"/>
          <a:stretch>
            <a:fillRect/>
          </a:stretch>
        </p:blipFill>
        <p:spPr>
          <a:xfrm>
            <a:off x="179922" y="1115649"/>
            <a:ext cx="2775542" cy="3582158"/>
          </a:xfrm>
          <a:prstGeom prst="rect">
            <a:avLst/>
          </a:prstGeom>
          <a:ln w="88900" cap="sq" cmpd="thickThin">
            <a:solidFill>
              <a:srgbClr val="000000"/>
            </a:solidFill>
            <a:prstDash val="solid"/>
            <a:miter lim="800000"/>
          </a:ln>
          <a:effectLst>
            <a:innerShdw blurRad="76200">
              <a:srgbClr val="000000"/>
            </a:innerShdw>
          </a:effectLst>
        </p:spPr>
      </p:pic>
      <p:pic>
        <p:nvPicPr>
          <p:cNvPr id="10" name="Picture 9">
            <a:extLst>
              <a:ext uri="{FF2B5EF4-FFF2-40B4-BE49-F238E27FC236}">
                <a16:creationId xmlns:a16="http://schemas.microsoft.com/office/drawing/2014/main" id="{E729AC29-2D34-2AF5-AE15-08D85AC1E8FC}"/>
              </a:ext>
            </a:extLst>
          </p:cNvPr>
          <p:cNvPicPr>
            <a:picLocks noChangeAspect="1"/>
          </p:cNvPicPr>
          <p:nvPr/>
        </p:nvPicPr>
        <p:blipFill>
          <a:blip r:embed="rId5"/>
          <a:stretch>
            <a:fillRect/>
          </a:stretch>
        </p:blipFill>
        <p:spPr>
          <a:xfrm>
            <a:off x="6552191" y="1292446"/>
            <a:ext cx="2439046" cy="3405361"/>
          </a:xfrm>
          <a:prstGeom prst="rect">
            <a:avLst/>
          </a:prstGeom>
          <a:ln w="88900" cap="sq" cmpd="thickThin">
            <a:solidFill>
              <a:srgbClr val="000000"/>
            </a:solidFill>
            <a:prstDash val="solid"/>
            <a:miter lim="800000"/>
          </a:ln>
          <a:effectLst>
            <a:innerShdw blurRad="76200">
              <a:srgbClr val="000000"/>
            </a:innerShdw>
          </a:effectLst>
        </p:spPr>
      </p:pic>
      <p:pic>
        <p:nvPicPr>
          <p:cNvPr id="12" name="Picture 11">
            <a:extLst>
              <a:ext uri="{FF2B5EF4-FFF2-40B4-BE49-F238E27FC236}">
                <a16:creationId xmlns:a16="http://schemas.microsoft.com/office/drawing/2014/main" id="{532FC8A2-60DB-0F33-B623-CAD3D0A1C1FF}"/>
              </a:ext>
            </a:extLst>
          </p:cNvPr>
          <p:cNvPicPr>
            <a:picLocks noChangeAspect="1"/>
          </p:cNvPicPr>
          <p:nvPr/>
        </p:nvPicPr>
        <p:blipFill>
          <a:blip r:embed="rId6"/>
          <a:stretch>
            <a:fillRect/>
          </a:stretch>
        </p:blipFill>
        <p:spPr>
          <a:xfrm>
            <a:off x="3235966" y="1962023"/>
            <a:ext cx="3022596" cy="2149447"/>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6348983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22F52E50-D9BA-48A6-C7CE-1248CEA6150D}"/>
            </a:ext>
          </a:extLst>
        </p:cNvPr>
        <p:cNvGrpSpPr/>
        <p:nvPr/>
      </p:nvGrpSpPr>
      <p:grpSpPr>
        <a:xfrm>
          <a:off x="0" y="0"/>
          <a:ext cx="0" cy="0"/>
          <a:chOff x="0" y="0"/>
          <a:chExt cx="0" cy="0"/>
        </a:xfrm>
      </p:grpSpPr>
      <p:sp>
        <p:nvSpPr>
          <p:cNvPr id="104" name="Google Shape;104;p18">
            <a:extLst>
              <a:ext uri="{FF2B5EF4-FFF2-40B4-BE49-F238E27FC236}">
                <a16:creationId xmlns:a16="http://schemas.microsoft.com/office/drawing/2014/main" id="{D1353EFE-08FC-84B2-44FD-876AC2765CFF}"/>
              </a:ext>
            </a:extLst>
          </p:cNvPr>
          <p:cNvSpPr/>
          <p:nvPr/>
        </p:nvSpPr>
        <p:spPr>
          <a:xfrm>
            <a:off x="0" y="580949"/>
            <a:ext cx="9144000" cy="4610376"/>
          </a:xfrm>
          <a:prstGeom prst="rect">
            <a:avLst/>
          </a:prstGeom>
          <a:solidFill>
            <a:srgbClr val="004D4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US"/>
          </a:p>
        </p:txBody>
      </p:sp>
      <p:pic>
        <p:nvPicPr>
          <p:cNvPr id="105" name="Google Shape;105;p18">
            <a:extLst>
              <a:ext uri="{FF2B5EF4-FFF2-40B4-BE49-F238E27FC236}">
                <a16:creationId xmlns:a16="http://schemas.microsoft.com/office/drawing/2014/main" id="{A4D86EDE-B8EE-1634-D059-E96B739F175B}"/>
              </a:ext>
            </a:extLst>
          </p:cNvPr>
          <p:cNvPicPr preferRelativeResize="0"/>
          <p:nvPr/>
        </p:nvPicPr>
        <p:blipFill rotWithShape="1">
          <a:blip r:embed="rId3">
            <a:alphaModFix/>
          </a:blip>
          <a:srcRect/>
          <a:stretch/>
        </p:blipFill>
        <p:spPr>
          <a:xfrm>
            <a:off x="1" y="0"/>
            <a:ext cx="3801437" cy="580949"/>
          </a:xfrm>
          <a:prstGeom prst="rect">
            <a:avLst/>
          </a:prstGeom>
          <a:noFill/>
          <a:ln>
            <a:noFill/>
          </a:ln>
        </p:spPr>
      </p:pic>
      <p:sp>
        <p:nvSpPr>
          <p:cNvPr id="106" name="Google Shape;106;p18">
            <a:extLst>
              <a:ext uri="{FF2B5EF4-FFF2-40B4-BE49-F238E27FC236}">
                <a16:creationId xmlns:a16="http://schemas.microsoft.com/office/drawing/2014/main" id="{A9A978FE-BE78-1FD2-9447-1BD275355105}"/>
              </a:ext>
            </a:extLst>
          </p:cNvPr>
          <p:cNvSpPr txBox="1">
            <a:spLocks noGrp="1"/>
          </p:cNvSpPr>
          <p:nvPr>
            <p:ph type="title"/>
          </p:nvPr>
        </p:nvSpPr>
        <p:spPr>
          <a:xfrm>
            <a:off x="-2" y="46249"/>
            <a:ext cx="5147355" cy="534700"/>
          </a:xfrm>
          <a:prstGeom prst="rect">
            <a:avLst/>
          </a:prstGeom>
        </p:spPr>
        <p:txBody>
          <a:bodyPr spcFirstLastPara="1" wrap="square" lIns="91425" tIns="91425" rIns="91425" bIns="91425" anchor="t" anchorCtr="0">
            <a:normAutofit fontScale="90000"/>
          </a:bodyPr>
          <a:lstStyle/>
          <a:p>
            <a:pPr marL="0" marR="0" lvl="0" indent="0" algn="l" defTabSz="914400" rtl="0" eaLnBrk="1" fontAlgn="auto" latinLnBrk="0" hangingPunct="1">
              <a:lnSpc>
                <a:spcPct val="115000"/>
              </a:lnSpc>
              <a:spcBef>
                <a:spcPts val="0"/>
              </a:spcBef>
              <a:spcAft>
                <a:spcPts val="1200"/>
              </a:spcAft>
              <a:buClr>
                <a:srgbClr val="595959"/>
              </a:buClr>
              <a:buSzPts val="852"/>
              <a:buFont typeface="Arial"/>
              <a:buNone/>
              <a:tabLst/>
              <a:defRPr/>
            </a:pPr>
            <a:br>
              <a:rPr kumimoji="0" lang="en-US" sz="3500" b="0" i="0" u="none" strike="noStrike" kern="0" cap="none" spc="0" normalizeH="0" baseline="0" noProof="0">
                <a:ln>
                  <a:noFill/>
                </a:ln>
                <a:solidFill>
                  <a:srgbClr val="FFFFFF"/>
                </a:solidFill>
                <a:effectLst/>
                <a:uLnTx/>
                <a:uFillTx/>
                <a:latin typeface="Source Sans Pro"/>
                <a:ea typeface="Source Sans Pro"/>
                <a:cs typeface="Source Sans Pro"/>
                <a:sym typeface="Source Sans Pro"/>
              </a:rPr>
            </a:br>
            <a:br>
              <a:rPr lang="en-US" sz="2400"/>
            </a:br>
            <a:endParaRPr sz="2020">
              <a:solidFill>
                <a:schemeClr val="lt1"/>
              </a:solidFill>
              <a:latin typeface="PT Serif"/>
              <a:ea typeface="PT Serif"/>
              <a:cs typeface="PT Serif"/>
              <a:sym typeface="PT Serif"/>
            </a:endParaRPr>
          </a:p>
        </p:txBody>
      </p:sp>
      <p:cxnSp>
        <p:nvCxnSpPr>
          <p:cNvPr id="109" name="Google Shape;109;p18">
            <a:extLst>
              <a:ext uri="{FF2B5EF4-FFF2-40B4-BE49-F238E27FC236}">
                <a16:creationId xmlns:a16="http://schemas.microsoft.com/office/drawing/2014/main" id="{A898CFFC-5BA1-00B9-82F8-A1EBE56E792E}"/>
              </a:ext>
            </a:extLst>
          </p:cNvPr>
          <p:cNvCxnSpPr/>
          <p:nvPr/>
        </p:nvCxnSpPr>
        <p:spPr>
          <a:xfrm>
            <a:off x="311700" y="4829900"/>
            <a:ext cx="6386700" cy="0"/>
          </a:xfrm>
          <a:prstGeom prst="straightConnector1">
            <a:avLst/>
          </a:prstGeom>
          <a:noFill/>
          <a:ln w="38100" cap="flat" cmpd="sng">
            <a:solidFill>
              <a:srgbClr val="004D4C"/>
            </a:solidFill>
            <a:prstDash val="solid"/>
            <a:round/>
            <a:headEnd type="none" w="med" len="med"/>
            <a:tailEnd type="none" w="med" len="med"/>
          </a:ln>
        </p:spPr>
      </p:cxnSp>
      <p:pic>
        <p:nvPicPr>
          <p:cNvPr id="113" name="Google Shape;113;p18">
            <a:extLst>
              <a:ext uri="{FF2B5EF4-FFF2-40B4-BE49-F238E27FC236}">
                <a16:creationId xmlns:a16="http://schemas.microsoft.com/office/drawing/2014/main" id="{09BBDF3F-F725-921A-0870-80036F8D2B39}"/>
              </a:ext>
            </a:extLst>
          </p:cNvPr>
          <p:cNvPicPr preferRelativeResize="0"/>
          <p:nvPr/>
        </p:nvPicPr>
        <p:blipFill>
          <a:blip r:embed="rId4">
            <a:alphaModFix/>
          </a:blip>
          <a:stretch>
            <a:fillRect/>
          </a:stretch>
        </p:blipFill>
        <p:spPr>
          <a:xfrm>
            <a:off x="7199805" y="4618625"/>
            <a:ext cx="1877842" cy="572700"/>
          </a:xfrm>
          <a:prstGeom prst="rect">
            <a:avLst/>
          </a:prstGeom>
          <a:noFill/>
          <a:ln>
            <a:noFill/>
          </a:ln>
        </p:spPr>
      </p:pic>
      <p:sp>
        <p:nvSpPr>
          <p:cNvPr id="6" name="Google Shape;91;p17">
            <a:extLst>
              <a:ext uri="{FF2B5EF4-FFF2-40B4-BE49-F238E27FC236}">
                <a16:creationId xmlns:a16="http://schemas.microsoft.com/office/drawing/2014/main" id="{FCC74C08-D9D6-0A0B-95E9-5822C13652DD}"/>
              </a:ext>
            </a:extLst>
          </p:cNvPr>
          <p:cNvSpPr txBox="1">
            <a:spLocks noGrp="1"/>
          </p:cNvSpPr>
          <p:nvPr>
            <p:ph type="body" idx="1"/>
          </p:nvPr>
        </p:nvSpPr>
        <p:spPr>
          <a:xfrm>
            <a:off x="198075" y="75101"/>
            <a:ext cx="3408154" cy="552095"/>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SzPts val="852"/>
              <a:buNone/>
            </a:pPr>
            <a:r>
              <a:rPr lang="en-US" sz="2800" b="1">
                <a:solidFill>
                  <a:schemeClr val="accent4"/>
                </a:solidFill>
                <a:latin typeface="Source Sans Pro"/>
                <a:ea typeface="Source Sans Pro"/>
                <a:cs typeface="Source Sans Pro"/>
                <a:sym typeface="Source Sans Pro"/>
              </a:rPr>
              <a:t>OVERPAYMENTS</a:t>
            </a:r>
          </a:p>
        </p:txBody>
      </p:sp>
      <p:sp>
        <p:nvSpPr>
          <p:cNvPr id="8" name="TextBox 7">
            <a:extLst>
              <a:ext uri="{FF2B5EF4-FFF2-40B4-BE49-F238E27FC236}">
                <a16:creationId xmlns:a16="http://schemas.microsoft.com/office/drawing/2014/main" id="{BC7A373D-19EB-01AB-5A7A-3F6DFEF375A4}"/>
              </a:ext>
            </a:extLst>
          </p:cNvPr>
          <p:cNvSpPr txBox="1"/>
          <p:nvPr/>
        </p:nvSpPr>
        <p:spPr>
          <a:xfrm>
            <a:off x="615943" y="1207212"/>
            <a:ext cx="7012619" cy="1490793"/>
          </a:xfrm>
          <a:prstGeom prst="rect">
            <a:avLst/>
          </a:prstGeom>
          <a:noFill/>
          <a:ln w="19050" cap="flat" cmpd="sng" algn="ctr">
            <a:solidFill>
              <a:schemeClr val="accent4"/>
            </a:solidFill>
            <a:prstDash val="solid"/>
            <a:round/>
            <a:headEnd type="none" w="med" len="med"/>
            <a:tailEnd type="none" w="med" len="med"/>
            <a:extLst>
              <a:ext uri="{C807C97D-BFC1-408E-A445-0C87EB9F89A2}">
                <ask:lineSketchStyleProps xmlns:ask="http://schemas.microsoft.com/office/drawing/2018/sketchyshapes" sd="2289453039">
                  <a:custGeom>
                    <a:avLst/>
                    <a:gdLst>
                      <a:gd name="csX0" fmla="*/ 0 w 3724945"/>
                      <a:gd name="csY0" fmla="*/ 0 h 2906565"/>
                      <a:gd name="csX1" fmla="*/ 3724945 w 3724945"/>
                      <a:gd name="csY1" fmla="*/ 0 h 2906565"/>
                      <a:gd name="csX2" fmla="*/ 3724945 w 3724945"/>
                      <a:gd name="csY2" fmla="*/ 2906565 h 2906565"/>
                      <a:gd name="csX3" fmla="*/ 0 w 3724945"/>
                      <a:gd name="csY3" fmla="*/ 2906565 h 2906565"/>
                      <a:gd name="csX4" fmla="*/ 0 w 3724945"/>
                      <a:gd name="csY4" fmla="*/ 0 h 2906565"/>
                    </a:gdLst>
                    <a:ahLst/>
                    <a:cxnLst>
                      <a:cxn ang="0">
                        <a:pos x="csX0" y="csY0"/>
                      </a:cxn>
                      <a:cxn ang="0">
                        <a:pos x="csX1" y="csY1"/>
                      </a:cxn>
                      <a:cxn ang="0">
                        <a:pos x="csX2" y="csY2"/>
                      </a:cxn>
                      <a:cxn ang="0">
                        <a:pos x="csX3" y="csY3"/>
                      </a:cxn>
                      <a:cxn ang="0">
                        <a:pos x="csX4" y="csY4"/>
                      </a:cxn>
                    </a:cxnLst>
                    <a:rect l="l" t="t" r="r" b="b"/>
                    <a:pathLst>
                      <a:path w="3724945" h="2906565" extrusionOk="0">
                        <a:moveTo>
                          <a:pt x="0" y="0"/>
                        </a:moveTo>
                        <a:cubicBezTo>
                          <a:pt x="945275" y="2798"/>
                          <a:pt x="2948728" y="-155079"/>
                          <a:pt x="3724945" y="0"/>
                        </a:cubicBezTo>
                        <a:cubicBezTo>
                          <a:pt x="3886810" y="459309"/>
                          <a:pt x="3643315" y="2400107"/>
                          <a:pt x="3724945" y="2906565"/>
                        </a:cubicBezTo>
                        <a:cubicBezTo>
                          <a:pt x="1901124" y="2831546"/>
                          <a:pt x="1032112" y="2779679"/>
                          <a:pt x="0" y="2906565"/>
                        </a:cubicBezTo>
                        <a:cubicBezTo>
                          <a:pt x="-108394" y="2425030"/>
                          <a:pt x="138467" y="720896"/>
                          <a:pt x="0" y="0"/>
                        </a:cubicBezTo>
                        <a:close/>
                      </a:path>
                    </a:pathLst>
                  </a:custGeom>
                  <ask:type>
                    <ask:lineSketchNone/>
                  </ask:type>
                </ask:lineSketchStyleProps>
              </a:ext>
            </a:extLst>
          </a:ln>
        </p:spPr>
        <p:style>
          <a:lnRef idx="0">
            <a:scrgbClr r="0" g="0" b="0"/>
          </a:lnRef>
          <a:fillRef idx="0">
            <a:scrgbClr r="0" g="0" b="0"/>
          </a:fillRef>
          <a:effectRef idx="0">
            <a:scrgbClr r="0" g="0" b="0"/>
          </a:effectRef>
          <a:fontRef idx="minor">
            <a:schemeClr val="accent4"/>
          </a:fontRef>
        </p:style>
        <p:txBody>
          <a:bodyPr wrap="square" rtlCol="0">
            <a:spAutoFit/>
          </a:bodyPr>
          <a:lstStyle/>
          <a:p>
            <a:pPr marL="0" marR="0" lvl="0" indent="0" algn="just" defTabSz="914400" rtl="0" eaLnBrk="1" fontAlgn="auto" latinLnBrk="0" hangingPunct="1">
              <a:lnSpc>
                <a:spcPct val="115000"/>
              </a:lnSpc>
              <a:spcBef>
                <a:spcPts val="1900"/>
              </a:spcBef>
              <a:spcAft>
                <a:spcPts val="1200"/>
              </a:spcAft>
              <a:buClr>
                <a:srgbClr val="595959"/>
              </a:buClr>
              <a:buSzPts val="852"/>
              <a:buFont typeface="Arial"/>
              <a:buNone/>
              <a:tabLst/>
              <a:defRPr/>
            </a:pPr>
            <a:r>
              <a:rPr kumimoji="0" lang="en-US" sz="1600" b="0" i="0" u="none" strike="noStrike" kern="0" cap="none" spc="0" normalizeH="0" baseline="0" noProof="0">
                <a:ln>
                  <a:noFill/>
                </a:ln>
                <a:solidFill>
                  <a:schemeClr val="bg1"/>
                </a:solidFill>
                <a:effectLst/>
                <a:uLnTx/>
                <a:uFillTx/>
                <a:latin typeface="Source Sans Pro"/>
                <a:ea typeface="Source Sans Pro"/>
                <a:cs typeface="Source Sans Pro"/>
                <a:sym typeface="Source Sans Pro"/>
              </a:rPr>
              <a:t>Overpayments occur when an employee is not updated in Job Data timely. Depending on the employees' type of timesheet, certain hours could auto populate (i.e. holidays), or exception only reporting, which can easily cause an overpayment. The best practice is to update the employee’s Time Reporter Data’s workgroup to INACTIVE as soon as a termination is known.</a:t>
            </a:r>
          </a:p>
        </p:txBody>
      </p:sp>
      <p:sp>
        <p:nvSpPr>
          <p:cNvPr id="9" name="TextBox 8">
            <a:extLst>
              <a:ext uri="{FF2B5EF4-FFF2-40B4-BE49-F238E27FC236}">
                <a16:creationId xmlns:a16="http://schemas.microsoft.com/office/drawing/2014/main" id="{00AB89C5-C6AC-D5B8-16D1-FF1DB4B39062}"/>
              </a:ext>
            </a:extLst>
          </p:cNvPr>
          <p:cNvSpPr txBox="1"/>
          <p:nvPr/>
        </p:nvSpPr>
        <p:spPr>
          <a:xfrm>
            <a:off x="1361325" y="3085347"/>
            <a:ext cx="5693477" cy="1028487"/>
          </a:xfrm>
          <a:prstGeom prst="rect">
            <a:avLst/>
          </a:prstGeom>
          <a:noFill/>
          <a:ln w="19050" cap="flat" cmpd="sng" algn="ctr">
            <a:solidFill>
              <a:schemeClr val="accent4"/>
            </a:solidFill>
            <a:prstDash val="solid"/>
            <a:round/>
            <a:headEnd type="none" w="med" len="med"/>
            <a:tailEnd type="none" w="med" len="med"/>
            <a:extLst>
              <a:ext uri="{C807C97D-BFC1-408E-A445-0C87EB9F89A2}">
                <ask:lineSketchStyleProps xmlns:ask="http://schemas.microsoft.com/office/drawing/2018/sketchyshapes" sd="3023485116">
                  <a:custGeom>
                    <a:avLst/>
                    <a:gdLst>
                      <a:gd name="csX0" fmla="*/ 0 w 3285241"/>
                      <a:gd name="csY0" fmla="*/ 0 h 1347035"/>
                      <a:gd name="csX1" fmla="*/ 3285241 w 3285241"/>
                      <a:gd name="csY1" fmla="*/ 0 h 1347035"/>
                      <a:gd name="csX2" fmla="*/ 3285241 w 3285241"/>
                      <a:gd name="csY2" fmla="*/ 1347035 h 1347035"/>
                      <a:gd name="csX3" fmla="*/ 0 w 3285241"/>
                      <a:gd name="csY3" fmla="*/ 1347035 h 1347035"/>
                      <a:gd name="csX4" fmla="*/ 0 w 3285241"/>
                      <a:gd name="csY4" fmla="*/ 0 h 1347035"/>
                    </a:gdLst>
                    <a:ahLst/>
                    <a:cxnLst>
                      <a:cxn ang="0">
                        <a:pos x="csX0" y="csY0"/>
                      </a:cxn>
                      <a:cxn ang="0">
                        <a:pos x="csX1" y="csY1"/>
                      </a:cxn>
                      <a:cxn ang="0">
                        <a:pos x="csX2" y="csY2"/>
                      </a:cxn>
                      <a:cxn ang="0">
                        <a:pos x="csX3" y="csY3"/>
                      </a:cxn>
                      <a:cxn ang="0">
                        <a:pos x="csX4" y="csY4"/>
                      </a:cxn>
                    </a:cxnLst>
                    <a:rect l="l" t="t" r="r" b="b"/>
                    <a:pathLst>
                      <a:path w="3285241" h="1347035" extrusionOk="0">
                        <a:moveTo>
                          <a:pt x="0" y="0"/>
                        </a:moveTo>
                        <a:cubicBezTo>
                          <a:pt x="341373" y="-12499"/>
                          <a:pt x="2305145" y="-17896"/>
                          <a:pt x="3285241" y="0"/>
                        </a:cubicBezTo>
                        <a:cubicBezTo>
                          <a:pt x="3299183" y="209293"/>
                          <a:pt x="3388458" y="741647"/>
                          <a:pt x="3285241" y="1347035"/>
                        </a:cubicBezTo>
                        <a:cubicBezTo>
                          <a:pt x="1731960" y="1292241"/>
                          <a:pt x="908047" y="1181321"/>
                          <a:pt x="0" y="1347035"/>
                        </a:cubicBezTo>
                        <a:cubicBezTo>
                          <a:pt x="-31871" y="711520"/>
                          <a:pt x="-18988" y="207947"/>
                          <a:pt x="0" y="0"/>
                        </a:cubicBezTo>
                        <a:close/>
                      </a:path>
                    </a:pathLst>
                  </a:custGeom>
                  <ask:type>
                    <ask:lineSketchNone/>
                  </ask:type>
                </ask:lineSketchStyleProps>
              </a:ext>
            </a:extLst>
          </a:ln>
        </p:spPr>
        <p:style>
          <a:lnRef idx="0">
            <a:scrgbClr r="0" g="0" b="0"/>
          </a:lnRef>
          <a:fillRef idx="0">
            <a:scrgbClr r="0" g="0" b="0"/>
          </a:fillRef>
          <a:effectRef idx="0">
            <a:scrgbClr r="0" g="0" b="0"/>
          </a:effectRef>
          <a:fontRef idx="minor">
            <a:schemeClr val="accent4"/>
          </a:fontRef>
        </p:style>
        <p:txBody>
          <a:bodyPr wrap="square" rtlCol="0">
            <a:spAutoFit/>
          </a:bodyPr>
          <a:lstStyle/>
          <a:p>
            <a:pPr marL="0" marR="279400" lvl="0" indent="0" algn="just" defTabSz="914400" rtl="0" eaLnBrk="1" fontAlgn="auto" latinLnBrk="0" hangingPunct="1">
              <a:lnSpc>
                <a:spcPct val="115000"/>
              </a:lnSpc>
              <a:spcBef>
                <a:spcPts val="800"/>
              </a:spcBef>
              <a:spcAft>
                <a:spcPts val="0"/>
              </a:spcAft>
              <a:buClr>
                <a:srgbClr val="595959"/>
              </a:buClr>
              <a:buSzPts val="1100"/>
              <a:buFont typeface="Arial"/>
              <a:buNone/>
              <a:tabLst/>
              <a:defRPr/>
            </a:pPr>
            <a:r>
              <a:rPr kumimoji="0" lang="en-US" sz="1800" b="0" i="0" u="none" strike="noStrike" kern="0" cap="none" spc="0" normalizeH="0" baseline="0" noProof="0">
                <a:ln>
                  <a:noFill/>
                </a:ln>
                <a:solidFill>
                  <a:schemeClr val="bg1">
                    <a:lumMod val="95000"/>
                  </a:schemeClr>
                </a:solidFill>
                <a:effectLst/>
                <a:uLnTx/>
                <a:uFillTx/>
                <a:latin typeface="Source Sans Pro"/>
                <a:ea typeface="Source Sans Pro"/>
                <a:cs typeface="Source Sans Pro"/>
                <a:sym typeface="Source Sans Pro"/>
              </a:rPr>
              <a:t>Overpayments can impact the employees’ retirement, terminal leave payouts, leave accruals, benefits, and W2s. </a:t>
            </a:r>
          </a:p>
        </p:txBody>
      </p:sp>
    </p:spTree>
    <p:extLst>
      <p:ext uri="{BB962C8B-B14F-4D97-AF65-F5344CB8AC3E}">
        <p14:creationId xmlns:p14="http://schemas.microsoft.com/office/powerpoint/2010/main" val="28987618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28A3A34D-B7DF-857E-BD70-C3C56FFC4B9F}"/>
            </a:ext>
          </a:extLst>
        </p:cNvPr>
        <p:cNvGrpSpPr/>
        <p:nvPr/>
      </p:nvGrpSpPr>
      <p:grpSpPr>
        <a:xfrm>
          <a:off x="0" y="0"/>
          <a:ext cx="0" cy="0"/>
          <a:chOff x="0" y="0"/>
          <a:chExt cx="0" cy="0"/>
        </a:xfrm>
      </p:grpSpPr>
      <p:sp>
        <p:nvSpPr>
          <p:cNvPr id="104" name="Google Shape;104;p18">
            <a:extLst>
              <a:ext uri="{FF2B5EF4-FFF2-40B4-BE49-F238E27FC236}">
                <a16:creationId xmlns:a16="http://schemas.microsoft.com/office/drawing/2014/main" id="{8D864FF9-F3AA-FFF9-2848-937FD224844D}"/>
              </a:ext>
            </a:extLst>
          </p:cNvPr>
          <p:cNvSpPr/>
          <p:nvPr/>
        </p:nvSpPr>
        <p:spPr>
          <a:xfrm>
            <a:off x="0" y="580949"/>
            <a:ext cx="9144000" cy="4610376"/>
          </a:xfrm>
          <a:prstGeom prst="rect">
            <a:avLst/>
          </a:prstGeom>
          <a:solidFill>
            <a:srgbClr val="004D4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US"/>
          </a:p>
        </p:txBody>
      </p:sp>
      <p:pic>
        <p:nvPicPr>
          <p:cNvPr id="105" name="Google Shape;105;p18">
            <a:extLst>
              <a:ext uri="{FF2B5EF4-FFF2-40B4-BE49-F238E27FC236}">
                <a16:creationId xmlns:a16="http://schemas.microsoft.com/office/drawing/2014/main" id="{F7198C01-6EBC-566C-BC57-30DE2E5134EF}"/>
              </a:ext>
            </a:extLst>
          </p:cNvPr>
          <p:cNvPicPr preferRelativeResize="0"/>
          <p:nvPr/>
        </p:nvPicPr>
        <p:blipFill rotWithShape="1">
          <a:blip r:embed="rId3">
            <a:alphaModFix/>
          </a:blip>
          <a:srcRect/>
          <a:stretch/>
        </p:blipFill>
        <p:spPr>
          <a:xfrm>
            <a:off x="1" y="0"/>
            <a:ext cx="6154614" cy="580949"/>
          </a:xfrm>
          <a:prstGeom prst="rect">
            <a:avLst/>
          </a:prstGeom>
          <a:noFill/>
          <a:ln>
            <a:noFill/>
          </a:ln>
        </p:spPr>
      </p:pic>
      <p:sp>
        <p:nvSpPr>
          <p:cNvPr id="106" name="Google Shape;106;p18">
            <a:extLst>
              <a:ext uri="{FF2B5EF4-FFF2-40B4-BE49-F238E27FC236}">
                <a16:creationId xmlns:a16="http://schemas.microsoft.com/office/drawing/2014/main" id="{3FFEF52D-7007-956A-E505-142C2113F3A5}"/>
              </a:ext>
            </a:extLst>
          </p:cNvPr>
          <p:cNvSpPr txBox="1">
            <a:spLocks noGrp="1"/>
          </p:cNvSpPr>
          <p:nvPr>
            <p:ph type="title"/>
          </p:nvPr>
        </p:nvSpPr>
        <p:spPr>
          <a:xfrm>
            <a:off x="-2" y="46249"/>
            <a:ext cx="5147355" cy="534700"/>
          </a:xfrm>
          <a:prstGeom prst="rect">
            <a:avLst/>
          </a:prstGeom>
        </p:spPr>
        <p:txBody>
          <a:bodyPr spcFirstLastPara="1" wrap="square" lIns="91425" tIns="91425" rIns="91425" bIns="91425" anchor="t" anchorCtr="0">
            <a:normAutofit fontScale="90000"/>
          </a:bodyPr>
          <a:lstStyle/>
          <a:p>
            <a:pPr marL="0" marR="0" lvl="0" indent="0" algn="l" defTabSz="914400" rtl="0" eaLnBrk="1" fontAlgn="auto" latinLnBrk="0" hangingPunct="1">
              <a:lnSpc>
                <a:spcPct val="115000"/>
              </a:lnSpc>
              <a:spcBef>
                <a:spcPts val="0"/>
              </a:spcBef>
              <a:spcAft>
                <a:spcPts val="1200"/>
              </a:spcAft>
              <a:buClr>
                <a:srgbClr val="595959"/>
              </a:buClr>
              <a:buSzPts val="852"/>
              <a:buFont typeface="Arial"/>
              <a:buNone/>
              <a:tabLst/>
              <a:defRPr/>
            </a:pPr>
            <a:br>
              <a:rPr kumimoji="0" lang="en-US" sz="3500" b="0" i="0" u="none" strike="noStrike" kern="0" cap="none" spc="0" normalizeH="0" baseline="0" noProof="0">
                <a:ln>
                  <a:noFill/>
                </a:ln>
                <a:solidFill>
                  <a:srgbClr val="FFFFFF"/>
                </a:solidFill>
                <a:effectLst/>
                <a:uLnTx/>
                <a:uFillTx/>
                <a:latin typeface="Source Sans Pro"/>
                <a:ea typeface="Source Sans Pro"/>
                <a:cs typeface="Source Sans Pro"/>
                <a:sym typeface="Source Sans Pro"/>
              </a:rPr>
            </a:br>
            <a:br>
              <a:rPr lang="en-US" sz="2400"/>
            </a:br>
            <a:endParaRPr sz="2020">
              <a:solidFill>
                <a:schemeClr val="lt1"/>
              </a:solidFill>
              <a:latin typeface="PT Serif"/>
              <a:ea typeface="PT Serif"/>
              <a:cs typeface="PT Serif"/>
              <a:sym typeface="PT Serif"/>
            </a:endParaRPr>
          </a:p>
        </p:txBody>
      </p:sp>
      <p:cxnSp>
        <p:nvCxnSpPr>
          <p:cNvPr id="109" name="Google Shape;109;p18">
            <a:extLst>
              <a:ext uri="{FF2B5EF4-FFF2-40B4-BE49-F238E27FC236}">
                <a16:creationId xmlns:a16="http://schemas.microsoft.com/office/drawing/2014/main" id="{1143E3D3-21C7-8AD9-4C44-7F34501299EA}"/>
              </a:ext>
            </a:extLst>
          </p:cNvPr>
          <p:cNvCxnSpPr/>
          <p:nvPr/>
        </p:nvCxnSpPr>
        <p:spPr>
          <a:xfrm>
            <a:off x="311700" y="4829900"/>
            <a:ext cx="6386700" cy="0"/>
          </a:xfrm>
          <a:prstGeom prst="straightConnector1">
            <a:avLst/>
          </a:prstGeom>
          <a:noFill/>
          <a:ln w="38100" cap="flat" cmpd="sng">
            <a:solidFill>
              <a:srgbClr val="004D4C"/>
            </a:solidFill>
            <a:prstDash val="solid"/>
            <a:round/>
            <a:headEnd type="none" w="med" len="med"/>
            <a:tailEnd type="none" w="med" len="med"/>
          </a:ln>
        </p:spPr>
      </p:cxnSp>
      <p:pic>
        <p:nvPicPr>
          <p:cNvPr id="113" name="Google Shape;113;p18">
            <a:extLst>
              <a:ext uri="{FF2B5EF4-FFF2-40B4-BE49-F238E27FC236}">
                <a16:creationId xmlns:a16="http://schemas.microsoft.com/office/drawing/2014/main" id="{C3A79FCC-C464-1C55-B35C-B9337CD2BB6A}"/>
              </a:ext>
            </a:extLst>
          </p:cNvPr>
          <p:cNvPicPr preferRelativeResize="0"/>
          <p:nvPr/>
        </p:nvPicPr>
        <p:blipFill>
          <a:blip r:embed="rId4">
            <a:alphaModFix/>
          </a:blip>
          <a:stretch>
            <a:fillRect/>
          </a:stretch>
        </p:blipFill>
        <p:spPr>
          <a:xfrm>
            <a:off x="7199805" y="4618625"/>
            <a:ext cx="1877842" cy="572700"/>
          </a:xfrm>
          <a:prstGeom prst="rect">
            <a:avLst/>
          </a:prstGeom>
          <a:noFill/>
          <a:ln>
            <a:noFill/>
          </a:ln>
        </p:spPr>
      </p:pic>
      <p:sp>
        <p:nvSpPr>
          <p:cNvPr id="6" name="Google Shape;91;p17">
            <a:extLst>
              <a:ext uri="{FF2B5EF4-FFF2-40B4-BE49-F238E27FC236}">
                <a16:creationId xmlns:a16="http://schemas.microsoft.com/office/drawing/2014/main" id="{8FA66D5F-9022-F8AC-58B7-B6AD29CCDB46}"/>
              </a:ext>
            </a:extLst>
          </p:cNvPr>
          <p:cNvSpPr txBox="1">
            <a:spLocks noGrp="1"/>
          </p:cNvSpPr>
          <p:nvPr>
            <p:ph type="body" idx="1"/>
          </p:nvPr>
        </p:nvSpPr>
        <p:spPr>
          <a:xfrm>
            <a:off x="198075" y="75101"/>
            <a:ext cx="4892770" cy="552095"/>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SzPts val="852"/>
              <a:buNone/>
            </a:pPr>
            <a:r>
              <a:rPr kumimoji="0" lang="en-US" sz="2500" b="0" i="0" u="none" strike="noStrike" kern="0" cap="none" spc="0" normalizeH="0" baseline="0" noProof="0">
                <a:ln>
                  <a:noFill/>
                </a:ln>
                <a:solidFill>
                  <a:schemeClr val="accent4"/>
                </a:solidFill>
                <a:effectLst/>
                <a:uLnTx/>
                <a:uFillTx/>
                <a:latin typeface="Arial"/>
                <a:cs typeface="Arial"/>
                <a:sym typeface="Arial"/>
              </a:rPr>
              <a:t>Update to Overpayment Process</a:t>
            </a:r>
            <a:endParaRPr lang="en-US" sz="2800" b="1">
              <a:solidFill>
                <a:schemeClr val="accent4"/>
              </a:solidFill>
              <a:latin typeface="Source Sans Pro"/>
              <a:ea typeface="Source Sans Pro"/>
              <a:cs typeface="Source Sans Pro"/>
              <a:sym typeface="Source Sans Pro"/>
            </a:endParaRPr>
          </a:p>
        </p:txBody>
      </p:sp>
      <p:sp>
        <p:nvSpPr>
          <p:cNvPr id="8" name="TextBox 7">
            <a:extLst>
              <a:ext uri="{FF2B5EF4-FFF2-40B4-BE49-F238E27FC236}">
                <a16:creationId xmlns:a16="http://schemas.microsoft.com/office/drawing/2014/main" id="{AE186355-DDA5-1467-B5BB-BC17DE50D488}"/>
              </a:ext>
            </a:extLst>
          </p:cNvPr>
          <p:cNvSpPr txBox="1"/>
          <p:nvPr/>
        </p:nvSpPr>
        <p:spPr>
          <a:xfrm>
            <a:off x="481628" y="1346592"/>
            <a:ext cx="7536094" cy="2613664"/>
          </a:xfrm>
          <a:prstGeom prst="rect">
            <a:avLst/>
          </a:prstGeom>
          <a:noFill/>
        </p:spPr>
        <p:txBody>
          <a:bodyPr wrap="square" rtlCol="0">
            <a:spAutoFit/>
          </a:bodyPr>
          <a:lstStyle/>
          <a:p>
            <a:pPr marL="457200" marR="0" lvl="0" indent="-342900" algn="l" defTabSz="914400" rtl="0" eaLnBrk="1" fontAlgn="auto" latinLnBrk="0" hangingPunct="1">
              <a:lnSpc>
                <a:spcPct val="115000"/>
              </a:lnSpc>
              <a:spcBef>
                <a:spcPts val="0"/>
              </a:spcBef>
              <a:spcAft>
                <a:spcPts val="0"/>
              </a:spcAft>
              <a:buClr>
                <a:srgbClr val="595959"/>
              </a:buClr>
              <a:buSzPts val="1800"/>
              <a:buFont typeface="Arial"/>
              <a:buChar char="●"/>
              <a:tabLst/>
              <a:defRPr/>
            </a:pPr>
            <a:r>
              <a:rPr kumimoji="0" lang="en-US" sz="1800" b="1" i="0" u="none" strike="noStrike" kern="0" cap="none" spc="0" normalizeH="0" baseline="0" noProof="0" dirty="0">
                <a:ln>
                  <a:noFill/>
                </a:ln>
                <a:solidFill>
                  <a:schemeClr val="bg1"/>
                </a:solidFill>
                <a:effectLst/>
                <a:uLnTx/>
                <a:uFillTx/>
                <a:latin typeface="Arial"/>
                <a:cs typeface="Arial"/>
                <a:sym typeface="Arial"/>
              </a:rPr>
              <a:t>Beginning August 29</a:t>
            </a:r>
            <a:r>
              <a:rPr kumimoji="0" lang="en-US" sz="1800" b="1" i="0" u="none" strike="noStrike" kern="0" cap="none" spc="0" normalizeH="0" baseline="30000" noProof="0" dirty="0">
                <a:ln>
                  <a:noFill/>
                </a:ln>
                <a:solidFill>
                  <a:schemeClr val="bg1"/>
                </a:solidFill>
                <a:effectLst/>
                <a:uLnTx/>
                <a:uFillTx/>
                <a:latin typeface="Arial"/>
                <a:cs typeface="Arial"/>
                <a:sym typeface="Arial"/>
              </a:rPr>
              <a:t>th</a:t>
            </a:r>
            <a:r>
              <a:rPr kumimoji="0" lang="en-US" sz="1800" b="1" i="0" u="none" strike="noStrike" kern="0" cap="none" spc="0" normalizeH="0" baseline="0" noProof="0" dirty="0">
                <a:ln>
                  <a:noFill/>
                </a:ln>
                <a:solidFill>
                  <a:schemeClr val="bg1"/>
                </a:solidFill>
                <a:effectLst/>
                <a:uLnTx/>
                <a:uFillTx/>
                <a:latin typeface="Arial"/>
                <a:cs typeface="Arial"/>
                <a:sym typeface="Arial"/>
              </a:rPr>
              <a:t>, CPB will start attaching a worksheet to the Overpayment TLVs tickets for any outstanding balances that the agency is responsible for collecting from the former employee</a:t>
            </a:r>
            <a:r>
              <a:rPr kumimoji="0" lang="en-US" sz="1800" b="0" i="0" u="none" strike="noStrike" kern="0" cap="none" spc="0" normalizeH="0" baseline="0" noProof="0" dirty="0">
                <a:ln>
                  <a:noFill/>
                </a:ln>
                <a:solidFill>
                  <a:schemeClr val="bg1"/>
                </a:solidFill>
                <a:effectLst/>
                <a:uLnTx/>
                <a:uFillTx/>
                <a:latin typeface="Arial"/>
                <a:cs typeface="Arial"/>
                <a:sym typeface="Arial"/>
              </a:rPr>
              <a:t>. </a:t>
            </a:r>
          </a:p>
          <a:p>
            <a:pPr marL="457200" marR="0" lvl="0" indent="-342900" algn="l" defTabSz="914400" rtl="0" eaLnBrk="1" fontAlgn="auto" latinLnBrk="0" hangingPunct="1">
              <a:lnSpc>
                <a:spcPct val="115000"/>
              </a:lnSpc>
              <a:spcBef>
                <a:spcPts val="0"/>
              </a:spcBef>
              <a:spcAft>
                <a:spcPts val="0"/>
              </a:spcAft>
              <a:buClr>
                <a:srgbClr val="595959"/>
              </a:buClr>
              <a:buSzPts val="1800"/>
              <a:buFont typeface="Arial"/>
              <a:buChar char="●"/>
              <a:tabLst/>
              <a:defRPr/>
            </a:pPr>
            <a:endParaRPr kumimoji="0" lang="en-US" sz="1800" b="0" i="0" u="none" strike="noStrike" kern="0" cap="none" spc="0" normalizeH="0" baseline="0" noProof="0" dirty="0">
              <a:ln>
                <a:noFill/>
              </a:ln>
              <a:solidFill>
                <a:schemeClr val="bg1"/>
              </a:solidFill>
              <a:effectLst/>
              <a:uLnTx/>
              <a:uFillTx/>
              <a:latin typeface="Arial"/>
              <a:cs typeface="Arial"/>
              <a:sym typeface="Arial"/>
            </a:endParaRPr>
          </a:p>
          <a:p>
            <a:pPr marL="457200" marR="0" lvl="0" indent="-342900" algn="l" defTabSz="914400" rtl="0" eaLnBrk="1" fontAlgn="auto" latinLnBrk="0" hangingPunct="1">
              <a:lnSpc>
                <a:spcPct val="115000"/>
              </a:lnSpc>
              <a:spcBef>
                <a:spcPts val="0"/>
              </a:spcBef>
              <a:spcAft>
                <a:spcPts val="0"/>
              </a:spcAft>
              <a:buClr>
                <a:srgbClr val="595959"/>
              </a:buClr>
              <a:buSzPts val="1800"/>
              <a:buFont typeface="Arial"/>
              <a:buChar char="●"/>
              <a:tabLst/>
              <a:defRPr/>
            </a:pPr>
            <a:r>
              <a:rPr kumimoji="0" lang="en-US" sz="1800" b="1" i="0" u="none" strike="noStrike" kern="0" cap="none" spc="0" normalizeH="0" baseline="0" noProof="0" dirty="0">
                <a:ln>
                  <a:noFill/>
                </a:ln>
                <a:solidFill>
                  <a:schemeClr val="bg1"/>
                </a:solidFill>
                <a:effectLst/>
                <a:uLnTx/>
                <a:uFillTx/>
                <a:latin typeface="Arial"/>
                <a:cs typeface="Arial"/>
                <a:sym typeface="Arial"/>
              </a:rPr>
              <a:t>For previously processed TLVs (2025 to present), where the overpayment could not be fully recouped, CPB will email these worksheets to the respective agencies. </a:t>
            </a:r>
          </a:p>
        </p:txBody>
      </p:sp>
    </p:spTree>
    <p:extLst>
      <p:ext uri="{BB962C8B-B14F-4D97-AF65-F5344CB8AC3E}">
        <p14:creationId xmlns:p14="http://schemas.microsoft.com/office/powerpoint/2010/main" val="33816040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ACAF9BA3-AE67-6A0C-09F8-8D01E80554E5}"/>
            </a:ext>
          </a:extLst>
        </p:cNvPr>
        <p:cNvGrpSpPr/>
        <p:nvPr/>
      </p:nvGrpSpPr>
      <p:grpSpPr>
        <a:xfrm>
          <a:off x="0" y="0"/>
          <a:ext cx="0" cy="0"/>
          <a:chOff x="0" y="0"/>
          <a:chExt cx="0" cy="0"/>
        </a:xfrm>
      </p:grpSpPr>
      <p:sp>
        <p:nvSpPr>
          <p:cNvPr id="104" name="Google Shape;104;p18">
            <a:extLst>
              <a:ext uri="{FF2B5EF4-FFF2-40B4-BE49-F238E27FC236}">
                <a16:creationId xmlns:a16="http://schemas.microsoft.com/office/drawing/2014/main" id="{8D5C4B0A-C01D-C220-C221-F88F229B9162}"/>
              </a:ext>
            </a:extLst>
          </p:cNvPr>
          <p:cNvSpPr/>
          <p:nvPr/>
        </p:nvSpPr>
        <p:spPr>
          <a:xfrm>
            <a:off x="0" y="705922"/>
            <a:ext cx="9133784" cy="4469453"/>
          </a:xfrm>
          <a:prstGeom prst="rect">
            <a:avLst/>
          </a:prstGeom>
          <a:solidFill>
            <a:srgbClr val="004D4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05" name="Google Shape;105;p18">
            <a:extLst>
              <a:ext uri="{FF2B5EF4-FFF2-40B4-BE49-F238E27FC236}">
                <a16:creationId xmlns:a16="http://schemas.microsoft.com/office/drawing/2014/main" id="{9C450556-371B-EC39-C4D0-5AE8A78DE487}"/>
              </a:ext>
            </a:extLst>
          </p:cNvPr>
          <p:cNvPicPr preferRelativeResize="0"/>
          <p:nvPr/>
        </p:nvPicPr>
        <p:blipFill rotWithShape="1">
          <a:blip r:embed="rId4">
            <a:alphaModFix/>
          </a:blip>
          <a:srcRect/>
          <a:stretch/>
        </p:blipFill>
        <p:spPr>
          <a:xfrm>
            <a:off x="0" y="112911"/>
            <a:ext cx="4464424" cy="534700"/>
          </a:xfrm>
          <a:prstGeom prst="rect">
            <a:avLst/>
          </a:prstGeom>
          <a:noFill/>
          <a:ln>
            <a:noFill/>
          </a:ln>
        </p:spPr>
      </p:pic>
      <p:sp>
        <p:nvSpPr>
          <p:cNvPr id="106" name="Google Shape;106;p18">
            <a:extLst>
              <a:ext uri="{FF2B5EF4-FFF2-40B4-BE49-F238E27FC236}">
                <a16:creationId xmlns:a16="http://schemas.microsoft.com/office/drawing/2014/main" id="{5702EAA6-68CD-D860-AA2A-CA2565A64D1E}"/>
              </a:ext>
            </a:extLst>
          </p:cNvPr>
          <p:cNvSpPr txBox="1">
            <a:spLocks noGrp="1"/>
          </p:cNvSpPr>
          <p:nvPr>
            <p:ph type="title"/>
          </p:nvPr>
        </p:nvSpPr>
        <p:spPr>
          <a:xfrm>
            <a:off x="77774" y="171222"/>
            <a:ext cx="4003506" cy="572700"/>
          </a:xfrm>
          <a:prstGeom prst="rect">
            <a:avLst/>
          </a:prstGeom>
        </p:spPr>
        <p:txBody>
          <a:bodyPr spcFirstLastPara="1" wrap="square" lIns="91425" tIns="91425" rIns="91425" bIns="91425" anchor="t" anchorCtr="0">
            <a:normAutofit/>
          </a:bodyPr>
          <a:lstStyle/>
          <a:p>
            <a:pPr lvl="0">
              <a:buSzPts val="990"/>
            </a:pPr>
            <a:r>
              <a:rPr lang="en" sz="2020" b="1">
                <a:solidFill>
                  <a:schemeClr val="accent4">
                    <a:lumMod val="75000"/>
                  </a:schemeClr>
                </a:solidFill>
                <a:latin typeface="PT Serif"/>
                <a:ea typeface="PT Serif"/>
                <a:cs typeface="PT Serif"/>
                <a:sym typeface="PT Serif"/>
              </a:rPr>
              <a:t>T&amp;L  Data Changes</a:t>
            </a:r>
          </a:p>
        </p:txBody>
      </p:sp>
      <p:sp>
        <p:nvSpPr>
          <p:cNvPr id="108" name="Google Shape;108;p18">
            <a:extLst>
              <a:ext uri="{FF2B5EF4-FFF2-40B4-BE49-F238E27FC236}">
                <a16:creationId xmlns:a16="http://schemas.microsoft.com/office/drawing/2014/main" id="{D31F5ED9-3328-F3CE-8A0B-115609D67D89}"/>
              </a:ext>
            </a:extLst>
          </p:cNvPr>
          <p:cNvSpPr txBox="1">
            <a:spLocks noGrp="1"/>
          </p:cNvSpPr>
          <p:nvPr>
            <p:ph type="body" idx="1"/>
          </p:nvPr>
        </p:nvSpPr>
        <p:spPr>
          <a:xfrm>
            <a:off x="219311" y="802233"/>
            <a:ext cx="8666045" cy="632951"/>
          </a:xfrm>
          <a:prstGeom prst="rect">
            <a:avLst/>
          </a:prstGeom>
          <a:noFill/>
        </p:spPr>
        <p:txBody>
          <a:bodyPr spcFirstLastPara="1" wrap="square" lIns="91425" tIns="91425" rIns="91425" bIns="91425" anchor="t" anchorCtr="0">
            <a:noAutofit/>
          </a:bodyPr>
          <a:lstStyle/>
          <a:p>
            <a:pPr marL="0" marR="279400" indent="0">
              <a:spcBef>
                <a:spcPts val="800"/>
              </a:spcBef>
              <a:buSzPts val="1100"/>
              <a:buNone/>
            </a:pPr>
            <a:r>
              <a:rPr lang="en-US" sz="2000">
                <a:solidFill>
                  <a:srgbClr val="FFC000"/>
                </a:solidFill>
                <a:latin typeface="Source Sans Pro"/>
                <a:ea typeface="Source Sans Pro"/>
                <a:sym typeface="Source Sans Pro"/>
              </a:rPr>
              <a:t>Time &amp; Labor Data Changes and how the changes are processed.</a:t>
            </a:r>
          </a:p>
          <a:p>
            <a:pPr marL="0" marR="279400" lvl="0" indent="0" rtl="0">
              <a:spcBef>
                <a:spcPts val="800"/>
              </a:spcBef>
              <a:spcAft>
                <a:spcPts val="0"/>
              </a:spcAft>
              <a:buSzPts val="1100"/>
              <a:buNone/>
            </a:pPr>
            <a:r>
              <a:rPr lang="en-US" sz="2000">
                <a:solidFill>
                  <a:schemeClr val="lt1"/>
                </a:solidFill>
                <a:latin typeface="Source Sans Pro"/>
                <a:ea typeface="Source Sans Pro"/>
                <a:cs typeface="Source Sans Pro"/>
                <a:sym typeface="Source Sans Pro"/>
              </a:rPr>
              <a:t>	</a:t>
            </a:r>
          </a:p>
        </p:txBody>
      </p:sp>
      <p:sp>
        <p:nvSpPr>
          <p:cNvPr id="9" name="TextBox 8">
            <a:extLst>
              <a:ext uri="{FF2B5EF4-FFF2-40B4-BE49-F238E27FC236}">
                <a16:creationId xmlns:a16="http://schemas.microsoft.com/office/drawing/2014/main" id="{0239705C-935B-8CF5-0F5F-E2D62444936F}"/>
              </a:ext>
            </a:extLst>
          </p:cNvPr>
          <p:cNvSpPr txBox="1"/>
          <p:nvPr/>
        </p:nvSpPr>
        <p:spPr>
          <a:xfrm>
            <a:off x="4464425" y="1635020"/>
            <a:ext cx="4669360" cy="3323987"/>
          </a:xfrm>
          <a:prstGeom prst="rect">
            <a:avLst/>
          </a:prstGeom>
          <a:noFill/>
        </p:spPr>
        <p:txBody>
          <a:bodyPr wrap="square" rtlCol="0">
            <a:spAutoFit/>
          </a:bodyPr>
          <a:lstStyle/>
          <a:p>
            <a:endParaRPr lang="en-US">
              <a:solidFill>
                <a:schemeClr val="bg1"/>
              </a:solidFill>
            </a:endParaRPr>
          </a:p>
          <a:p>
            <a:pPr lvl="0">
              <a:buSzPts val="1100"/>
            </a:pPr>
            <a:r>
              <a:rPr lang="en-US">
                <a:solidFill>
                  <a:schemeClr val="bg1"/>
                </a:solidFill>
              </a:rPr>
              <a:t>1. The ECD determines how far into the past time will be processed.  You can see the ECD on the timesheet under the top dropdown on a timesheet on the top far right corner. </a:t>
            </a:r>
          </a:p>
          <a:p>
            <a:pPr marL="342900" lvl="0" indent="-342900">
              <a:buSzPts val="1100"/>
              <a:buAutoNum type="arabicPeriod"/>
            </a:pPr>
            <a:endParaRPr lang="en-US">
              <a:solidFill>
                <a:schemeClr val="bg1"/>
              </a:solidFill>
              <a:sym typeface="Source Sans Pro"/>
            </a:endParaRPr>
          </a:p>
          <a:p>
            <a:pPr lvl="0">
              <a:buSzPts val="1100"/>
            </a:pPr>
            <a:r>
              <a:rPr lang="en-US">
                <a:solidFill>
                  <a:schemeClr val="bg1"/>
                </a:solidFill>
                <a:sym typeface="Source Sans Pro"/>
              </a:rPr>
              <a:t>2. If any time reporter data changes—such as updates to the workgroup or task profile—were entered with an effective date of 8/15/26 for this employee, they would not affect payable time between 8/15 and 8/19, as time has already been processed through 8/19 (the ECD).</a:t>
            </a:r>
          </a:p>
          <a:p>
            <a:pPr lvl="0">
              <a:buSzPts val="1100"/>
            </a:pPr>
            <a:endParaRPr lang="en-US">
              <a:solidFill>
                <a:schemeClr val="bg1"/>
              </a:solidFill>
              <a:sym typeface="Source Sans Pro"/>
            </a:endParaRPr>
          </a:p>
          <a:p>
            <a:pPr lvl="0">
              <a:buSzPts val="1100"/>
            </a:pPr>
            <a:r>
              <a:rPr lang="en-US">
                <a:solidFill>
                  <a:schemeClr val="bg1"/>
                </a:solidFill>
                <a:sym typeface="Source Sans Pro"/>
              </a:rPr>
              <a:t>The only way to force Time Administration to re-process time back to 8/15/26 would be to create a trigger.</a:t>
            </a:r>
          </a:p>
          <a:p>
            <a:endParaRPr lang="en-US">
              <a:solidFill>
                <a:schemeClr val="bg1"/>
              </a:solidFill>
            </a:endParaRPr>
          </a:p>
        </p:txBody>
      </p:sp>
      <p:pic>
        <p:nvPicPr>
          <p:cNvPr id="10" name="Picture 9">
            <a:extLst>
              <a:ext uri="{FF2B5EF4-FFF2-40B4-BE49-F238E27FC236}">
                <a16:creationId xmlns:a16="http://schemas.microsoft.com/office/drawing/2014/main" id="{2786E3AD-BB54-78D5-55C7-D387C27E3557}"/>
              </a:ext>
            </a:extLst>
          </p:cNvPr>
          <p:cNvPicPr>
            <a:picLocks noChangeAspect="1"/>
          </p:cNvPicPr>
          <p:nvPr/>
        </p:nvPicPr>
        <p:blipFill>
          <a:blip r:embed="rId5"/>
          <a:stretch>
            <a:fillRect/>
          </a:stretch>
        </p:blipFill>
        <p:spPr>
          <a:xfrm>
            <a:off x="860961" y="2663178"/>
            <a:ext cx="2201998" cy="196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TextBox 12">
            <a:extLst>
              <a:ext uri="{FF2B5EF4-FFF2-40B4-BE49-F238E27FC236}">
                <a16:creationId xmlns:a16="http://schemas.microsoft.com/office/drawing/2014/main" id="{AD33332A-7011-8041-08A2-6FF0D43A3240}"/>
              </a:ext>
            </a:extLst>
          </p:cNvPr>
          <p:cNvSpPr txBox="1"/>
          <p:nvPr/>
        </p:nvSpPr>
        <p:spPr>
          <a:xfrm>
            <a:off x="127168" y="1526216"/>
            <a:ext cx="3736322" cy="954107"/>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wrap="square" rtlCol="0">
            <a:spAutoFit/>
          </a:bodyPr>
          <a:lstStyle/>
          <a:p>
            <a:r>
              <a:rPr lang="en-US">
                <a:solidFill>
                  <a:schemeClr val="tx1"/>
                </a:solidFill>
              </a:rPr>
              <a:t>Time entered or updated on a timesheet will be flagged to be processed when that time has been approved.  This updates the Earliest Change Date (ECD).</a:t>
            </a:r>
          </a:p>
        </p:txBody>
      </p:sp>
    </p:spTree>
    <p:custDataLst>
      <p:tags r:id="rId1"/>
    </p:custDataLst>
    <p:extLst>
      <p:ext uri="{BB962C8B-B14F-4D97-AF65-F5344CB8AC3E}">
        <p14:creationId xmlns:p14="http://schemas.microsoft.com/office/powerpoint/2010/main" val="15075512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FF7F4554-2B80-6175-7FB7-21522B1B6BB5}"/>
            </a:ext>
          </a:extLst>
        </p:cNvPr>
        <p:cNvGrpSpPr/>
        <p:nvPr/>
      </p:nvGrpSpPr>
      <p:grpSpPr>
        <a:xfrm>
          <a:off x="0" y="0"/>
          <a:ext cx="0" cy="0"/>
          <a:chOff x="0" y="0"/>
          <a:chExt cx="0" cy="0"/>
        </a:xfrm>
      </p:grpSpPr>
      <p:sp>
        <p:nvSpPr>
          <p:cNvPr id="104" name="Google Shape;104;p18">
            <a:extLst>
              <a:ext uri="{FF2B5EF4-FFF2-40B4-BE49-F238E27FC236}">
                <a16:creationId xmlns:a16="http://schemas.microsoft.com/office/drawing/2014/main" id="{C683A241-A4B4-1B7C-A879-20BC67E62722}"/>
              </a:ext>
            </a:extLst>
          </p:cNvPr>
          <p:cNvSpPr/>
          <p:nvPr/>
        </p:nvSpPr>
        <p:spPr>
          <a:xfrm>
            <a:off x="0" y="580949"/>
            <a:ext cx="9144000" cy="4610376"/>
          </a:xfrm>
          <a:prstGeom prst="rect">
            <a:avLst/>
          </a:prstGeom>
          <a:solidFill>
            <a:srgbClr val="004D4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US"/>
          </a:p>
        </p:txBody>
      </p:sp>
      <p:pic>
        <p:nvPicPr>
          <p:cNvPr id="105" name="Google Shape;105;p18">
            <a:extLst>
              <a:ext uri="{FF2B5EF4-FFF2-40B4-BE49-F238E27FC236}">
                <a16:creationId xmlns:a16="http://schemas.microsoft.com/office/drawing/2014/main" id="{4F65C8E8-334D-97CD-BD78-7B5FFEB581C5}"/>
              </a:ext>
            </a:extLst>
          </p:cNvPr>
          <p:cNvPicPr preferRelativeResize="0"/>
          <p:nvPr/>
        </p:nvPicPr>
        <p:blipFill rotWithShape="1">
          <a:blip r:embed="rId3">
            <a:alphaModFix/>
          </a:blip>
          <a:srcRect/>
          <a:stretch/>
        </p:blipFill>
        <p:spPr>
          <a:xfrm>
            <a:off x="1" y="0"/>
            <a:ext cx="4892769" cy="580949"/>
          </a:xfrm>
          <a:prstGeom prst="rect">
            <a:avLst/>
          </a:prstGeom>
          <a:noFill/>
          <a:ln>
            <a:noFill/>
          </a:ln>
        </p:spPr>
      </p:pic>
      <p:sp>
        <p:nvSpPr>
          <p:cNvPr id="106" name="Google Shape;106;p18">
            <a:extLst>
              <a:ext uri="{FF2B5EF4-FFF2-40B4-BE49-F238E27FC236}">
                <a16:creationId xmlns:a16="http://schemas.microsoft.com/office/drawing/2014/main" id="{7AE8D508-D1DD-BB7C-12E1-7DE808E18F1E}"/>
              </a:ext>
            </a:extLst>
          </p:cNvPr>
          <p:cNvSpPr txBox="1">
            <a:spLocks noGrp="1"/>
          </p:cNvSpPr>
          <p:nvPr>
            <p:ph type="title"/>
          </p:nvPr>
        </p:nvSpPr>
        <p:spPr>
          <a:xfrm>
            <a:off x="-2" y="46249"/>
            <a:ext cx="5147355" cy="534700"/>
          </a:xfrm>
          <a:prstGeom prst="rect">
            <a:avLst/>
          </a:prstGeom>
        </p:spPr>
        <p:txBody>
          <a:bodyPr spcFirstLastPara="1" wrap="square" lIns="91425" tIns="91425" rIns="91425" bIns="91425" anchor="t" anchorCtr="0">
            <a:normAutofit fontScale="90000"/>
          </a:bodyPr>
          <a:lstStyle/>
          <a:p>
            <a:pPr marL="0" marR="0" lvl="0" indent="0" algn="l" defTabSz="914400" rtl="0" eaLnBrk="1" fontAlgn="auto" latinLnBrk="0" hangingPunct="1">
              <a:lnSpc>
                <a:spcPct val="115000"/>
              </a:lnSpc>
              <a:spcBef>
                <a:spcPts val="0"/>
              </a:spcBef>
              <a:spcAft>
                <a:spcPts val="1200"/>
              </a:spcAft>
              <a:buClr>
                <a:srgbClr val="595959"/>
              </a:buClr>
              <a:buSzPts val="852"/>
              <a:buFont typeface="Arial"/>
              <a:buNone/>
              <a:tabLst/>
              <a:defRPr/>
            </a:pPr>
            <a:br>
              <a:rPr kumimoji="0" lang="en-US" sz="3500" b="0" i="0" u="none" strike="noStrike" kern="0" cap="none" spc="0" normalizeH="0" baseline="0" noProof="0">
                <a:ln>
                  <a:noFill/>
                </a:ln>
                <a:solidFill>
                  <a:srgbClr val="FFFFFF"/>
                </a:solidFill>
                <a:effectLst/>
                <a:uLnTx/>
                <a:uFillTx/>
                <a:latin typeface="Source Sans Pro"/>
                <a:ea typeface="Source Sans Pro"/>
                <a:cs typeface="Source Sans Pro"/>
                <a:sym typeface="Source Sans Pro"/>
              </a:rPr>
            </a:br>
            <a:br>
              <a:rPr lang="en-US" sz="2400"/>
            </a:br>
            <a:endParaRPr sz="2020">
              <a:solidFill>
                <a:schemeClr val="lt1"/>
              </a:solidFill>
              <a:latin typeface="PT Serif"/>
              <a:ea typeface="PT Serif"/>
              <a:cs typeface="PT Serif"/>
              <a:sym typeface="PT Serif"/>
            </a:endParaRPr>
          </a:p>
        </p:txBody>
      </p:sp>
      <p:cxnSp>
        <p:nvCxnSpPr>
          <p:cNvPr id="109" name="Google Shape;109;p18">
            <a:extLst>
              <a:ext uri="{FF2B5EF4-FFF2-40B4-BE49-F238E27FC236}">
                <a16:creationId xmlns:a16="http://schemas.microsoft.com/office/drawing/2014/main" id="{996951A9-3E07-DB6E-88D0-EA75E0D17594}"/>
              </a:ext>
            </a:extLst>
          </p:cNvPr>
          <p:cNvCxnSpPr/>
          <p:nvPr/>
        </p:nvCxnSpPr>
        <p:spPr>
          <a:xfrm>
            <a:off x="311700" y="4829900"/>
            <a:ext cx="6386700" cy="0"/>
          </a:xfrm>
          <a:prstGeom prst="straightConnector1">
            <a:avLst/>
          </a:prstGeom>
          <a:noFill/>
          <a:ln w="38100" cap="flat" cmpd="sng">
            <a:solidFill>
              <a:srgbClr val="004D4C"/>
            </a:solidFill>
            <a:prstDash val="solid"/>
            <a:round/>
            <a:headEnd type="none" w="med" len="med"/>
            <a:tailEnd type="none" w="med" len="med"/>
          </a:ln>
        </p:spPr>
      </p:cxnSp>
      <p:pic>
        <p:nvPicPr>
          <p:cNvPr id="113" name="Google Shape;113;p18">
            <a:extLst>
              <a:ext uri="{FF2B5EF4-FFF2-40B4-BE49-F238E27FC236}">
                <a16:creationId xmlns:a16="http://schemas.microsoft.com/office/drawing/2014/main" id="{C2FA847E-BE99-3052-59E6-040D8C9950F4}"/>
              </a:ext>
            </a:extLst>
          </p:cNvPr>
          <p:cNvPicPr preferRelativeResize="0"/>
          <p:nvPr/>
        </p:nvPicPr>
        <p:blipFill>
          <a:blip r:embed="rId4">
            <a:alphaModFix/>
          </a:blip>
          <a:stretch>
            <a:fillRect/>
          </a:stretch>
        </p:blipFill>
        <p:spPr>
          <a:xfrm>
            <a:off x="7199805" y="4618625"/>
            <a:ext cx="1877842" cy="572700"/>
          </a:xfrm>
          <a:prstGeom prst="rect">
            <a:avLst/>
          </a:prstGeom>
          <a:noFill/>
          <a:ln>
            <a:noFill/>
          </a:ln>
        </p:spPr>
      </p:pic>
      <p:sp>
        <p:nvSpPr>
          <p:cNvPr id="6" name="Google Shape;91;p17">
            <a:extLst>
              <a:ext uri="{FF2B5EF4-FFF2-40B4-BE49-F238E27FC236}">
                <a16:creationId xmlns:a16="http://schemas.microsoft.com/office/drawing/2014/main" id="{8BB68F48-3EFB-A293-C147-CDDA7E674DF0}"/>
              </a:ext>
            </a:extLst>
          </p:cNvPr>
          <p:cNvSpPr txBox="1">
            <a:spLocks noGrp="1"/>
          </p:cNvSpPr>
          <p:nvPr>
            <p:ph type="body" idx="1"/>
          </p:nvPr>
        </p:nvSpPr>
        <p:spPr>
          <a:xfrm>
            <a:off x="0" y="0"/>
            <a:ext cx="4892770" cy="552095"/>
          </a:xfrm>
          <a:prstGeom prst="rect">
            <a:avLst/>
          </a:prstGeom>
        </p:spPr>
        <p:txBody>
          <a:bodyPr spcFirstLastPara="1" wrap="square" lIns="91425" tIns="91425" rIns="91425" bIns="91425" anchor="t" anchorCtr="0">
            <a:noAutofit/>
          </a:bodyPr>
          <a:lstStyle/>
          <a:p>
            <a:pPr marL="114300" marR="0" lvl="0" indent="0" algn="l" defTabSz="914400" rtl="0" eaLnBrk="1" fontAlgn="auto" latinLnBrk="0" hangingPunct="1">
              <a:lnSpc>
                <a:spcPct val="115000"/>
              </a:lnSpc>
              <a:spcBef>
                <a:spcPts val="0"/>
              </a:spcBef>
              <a:spcAft>
                <a:spcPts val="0"/>
              </a:spcAft>
              <a:buClr>
                <a:srgbClr val="595959"/>
              </a:buClr>
              <a:buSzPts val="1800"/>
              <a:buFont typeface="Arial"/>
              <a:buNone/>
              <a:tabLst/>
              <a:defRPr/>
            </a:pPr>
            <a:r>
              <a:rPr kumimoji="0" lang="en-US" sz="2800" b="0" i="0" u="none" strike="noStrike" kern="0" cap="none" spc="0" normalizeH="0" baseline="0" noProof="0">
                <a:ln>
                  <a:noFill/>
                </a:ln>
                <a:solidFill>
                  <a:srgbClr val="FFAB40"/>
                </a:solidFill>
                <a:effectLst/>
                <a:uLnTx/>
                <a:uFillTx/>
                <a:latin typeface="Arial"/>
                <a:cs typeface="Arial"/>
                <a:sym typeface="Arial"/>
              </a:rPr>
              <a:t>Deferred Comp for TLVs</a:t>
            </a:r>
            <a:endParaRPr kumimoji="0" lang="en-US" sz="2500" b="0" i="0" u="none" strike="noStrike" kern="0" cap="none" spc="0" normalizeH="0" baseline="0" noProof="0">
              <a:ln>
                <a:noFill/>
              </a:ln>
              <a:solidFill>
                <a:srgbClr val="FFAB40"/>
              </a:solidFill>
              <a:effectLst/>
              <a:uLnTx/>
              <a:uFillTx/>
              <a:latin typeface="Arial"/>
              <a:cs typeface="Arial"/>
              <a:sym typeface="Arial"/>
            </a:endParaRPr>
          </a:p>
        </p:txBody>
      </p:sp>
      <p:sp>
        <p:nvSpPr>
          <p:cNvPr id="8" name="TextBox 7">
            <a:extLst>
              <a:ext uri="{FF2B5EF4-FFF2-40B4-BE49-F238E27FC236}">
                <a16:creationId xmlns:a16="http://schemas.microsoft.com/office/drawing/2014/main" id="{63EE47E9-2B14-3C6A-AA4E-EFDCF04162C6}"/>
              </a:ext>
            </a:extLst>
          </p:cNvPr>
          <p:cNvSpPr txBox="1"/>
          <p:nvPr/>
        </p:nvSpPr>
        <p:spPr>
          <a:xfrm>
            <a:off x="397905" y="1086795"/>
            <a:ext cx="4096960" cy="1483996"/>
          </a:xfrm>
          <a:prstGeom prst="rect">
            <a:avLst/>
          </a:prstGeom>
          <a:noFill/>
        </p:spPr>
        <p:txBody>
          <a:bodyPr wrap="square" rtlCol="0">
            <a:spAutoFit/>
          </a:bodyPr>
          <a:lstStyle/>
          <a:p>
            <a:pPr marL="114300" marR="0" lvl="0" indent="0" algn="just" defTabSz="914400" rtl="0" eaLnBrk="1" fontAlgn="auto" latinLnBrk="0" hangingPunct="1">
              <a:lnSpc>
                <a:spcPct val="115000"/>
              </a:lnSpc>
              <a:spcBef>
                <a:spcPts val="0"/>
              </a:spcBef>
              <a:spcAft>
                <a:spcPts val="0"/>
              </a:spcAft>
              <a:buClr>
                <a:srgbClr val="595959"/>
              </a:buClr>
              <a:buSzPts val="1800"/>
              <a:buFont typeface="Arial"/>
              <a:buNone/>
              <a:tabLst/>
              <a:defRPr/>
            </a:pPr>
            <a:r>
              <a:rPr kumimoji="0" lang="en-US" sz="1600" b="0" i="0" u="none" strike="noStrike" kern="0" cap="none" spc="0" normalizeH="0" baseline="0" noProof="0">
                <a:ln>
                  <a:noFill/>
                </a:ln>
                <a:solidFill>
                  <a:schemeClr val="bg1"/>
                </a:solidFill>
                <a:effectLst/>
                <a:uLnTx/>
                <a:uFillTx/>
                <a:latin typeface="Arial"/>
                <a:cs typeface="Arial"/>
                <a:sym typeface="Arial"/>
              </a:rPr>
              <a:t>Agencies are responsible for submitting the employee’s Accrual Deferral Form with the TLV packet. Failure to submit the form with the TLV packet could possibly have a negative impact on the employee. </a:t>
            </a:r>
          </a:p>
        </p:txBody>
      </p:sp>
      <p:pic>
        <p:nvPicPr>
          <p:cNvPr id="3" name="Picture 2">
            <a:extLst>
              <a:ext uri="{FF2B5EF4-FFF2-40B4-BE49-F238E27FC236}">
                <a16:creationId xmlns:a16="http://schemas.microsoft.com/office/drawing/2014/main" id="{321DD756-C2F2-714C-8478-050DBC034DF5}"/>
              </a:ext>
            </a:extLst>
          </p:cNvPr>
          <p:cNvPicPr>
            <a:picLocks noChangeAspect="1"/>
          </p:cNvPicPr>
          <p:nvPr/>
        </p:nvPicPr>
        <p:blipFill>
          <a:blip r:embed="rId5"/>
          <a:stretch>
            <a:fillRect/>
          </a:stretch>
        </p:blipFill>
        <p:spPr>
          <a:xfrm>
            <a:off x="537965" y="2760129"/>
            <a:ext cx="4071419" cy="1261981"/>
          </a:xfrm>
          <a:prstGeom prst="rect">
            <a:avLst/>
          </a:prstGeom>
        </p:spPr>
      </p:pic>
      <p:pic>
        <p:nvPicPr>
          <p:cNvPr id="5" name="Picture 4">
            <a:extLst>
              <a:ext uri="{FF2B5EF4-FFF2-40B4-BE49-F238E27FC236}">
                <a16:creationId xmlns:a16="http://schemas.microsoft.com/office/drawing/2014/main" id="{ED2E54D5-721B-D062-2375-F289A3441872}"/>
              </a:ext>
            </a:extLst>
          </p:cNvPr>
          <p:cNvPicPr>
            <a:picLocks noChangeAspect="1"/>
          </p:cNvPicPr>
          <p:nvPr/>
        </p:nvPicPr>
        <p:blipFill>
          <a:blip r:embed="rId6"/>
          <a:stretch>
            <a:fillRect/>
          </a:stretch>
        </p:blipFill>
        <p:spPr>
          <a:xfrm>
            <a:off x="4972184" y="1161007"/>
            <a:ext cx="3694496" cy="2877561"/>
          </a:xfrm>
          <a:prstGeom prst="rect">
            <a:avLst/>
          </a:prstGeom>
        </p:spPr>
      </p:pic>
    </p:spTree>
    <p:extLst>
      <p:ext uri="{BB962C8B-B14F-4D97-AF65-F5344CB8AC3E}">
        <p14:creationId xmlns:p14="http://schemas.microsoft.com/office/powerpoint/2010/main" val="9722151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46">
          <a:extLst>
            <a:ext uri="{FF2B5EF4-FFF2-40B4-BE49-F238E27FC236}">
              <a16:creationId xmlns:a16="http://schemas.microsoft.com/office/drawing/2014/main" id="{9BB07EA2-9181-7985-95BA-71B8F8109E40}"/>
            </a:ext>
          </a:extLst>
        </p:cNvPr>
        <p:cNvGrpSpPr/>
        <p:nvPr/>
      </p:nvGrpSpPr>
      <p:grpSpPr>
        <a:xfrm>
          <a:off x="0" y="0"/>
          <a:ext cx="0" cy="0"/>
          <a:chOff x="0" y="0"/>
          <a:chExt cx="0" cy="0"/>
        </a:xfrm>
      </p:grpSpPr>
      <p:pic>
        <p:nvPicPr>
          <p:cNvPr id="149" name="Google Shape;149;p21">
            <a:extLst>
              <a:ext uri="{FF2B5EF4-FFF2-40B4-BE49-F238E27FC236}">
                <a16:creationId xmlns:a16="http://schemas.microsoft.com/office/drawing/2014/main" id="{DFDE9F37-1F14-DE89-2253-B86C726AC0B8}"/>
              </a:ext>
            </a:extLst>
          </p:cNvPr>
          <p:cNvPicPr preferRelativeResize="0"/>
          <p:nvPr/>
        </p:nvPicPr>
        <p:blipFill>
          <a:blip r:embed="rId3">
            <a:alphaModFix/>
          </a:blip>
          <a:stretch>
            <a:fillRect/>
          </a:stretch>
        </p:blipFill>
        <p:spPr>
          <a:xfrm>
            <a:off x="7093333" y="4645948"/>
            <a:ext cx="1977774" cy="397000"/>
          </a:xfrm>
          <a:prstGeom prst="rect">
            <a:avLst/>
          </a:prstGeom>
          <a:noFill/>
          <a:ln>
            <a:noFill/>
          </a:ln>
        </p:spPr>
      </p:pic>
      <p:sp>
        <p:nvSpPr>
          <p:cNvPr id="148" name="Google Shape;148;p21">
            <a:extLst>
              <a:ext uri="{FF2B5EF4-FFF2-40B4-BE49-F238E27FC236}">
                <a16:creationId xmlns:a16="http://schemas.microsoft.com/office/drawing/2014/main" id="{DD69C24F-6814-3A08-DA37-2576FD6C1256}"/>
              </a:ext>
            </a:extLst>
          </p:cNvPr>
          <p:cNvSpPr txBox="1">
            <a:spLocks noGrp="1"/>
          </p:cNvSpPr>
          <p:nvPr>
            <p:ph type="ctrTitle" idx="4294967295"/>
          </p:nvPr>
        </p:nvSpPr>
        <p:spPr>
          <a:xfrm>
            <a:off x="311700" y="1707750"/>
            <a:ext cx="8520600" cy="86400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spcFirstLastPara="1" wrap="square" lIns="91425" tIns="91425" rIns="91425" bIns="91425" anchor="t" anchorCtr="0">
            <a:noAutofit/>
          </a:bodyPr>
          <a:lstStyle/>
          <a:p>
            <a:pPr lvl="0">
              <a:buSzPts val="990"/>
            </a:pPr>
            <a:r>
              <a:rPr lang="en-US" b="1"/>
              <a:t>RESEARCHING PAYROLL JOURNAL ERRORS</a:t>
            </a:r>
            <a:endParaRPr b="1">
              <a:solidFill>
                <a:srgbClr val="004D4C"/>
              </a:solidFill>
              <a:latin typeface="PT Serif"/>
              <a:ea typeface="PT Serif"/>
              <a:cs typeface="PT Serif"/>
              <a:sym typeface="PT Serif"/>
            </a:endParaRPr>
          </a:p>
        </p:txBody>
      </p:sp>
    </p:spTree>
    <p:extLst>
      <p:ext uri="{BB962C8B-B14F-4D97-AF65-F5344CB8AC3E}">
        <p14:creationId xmlns:p14="http://schemas.microsoft.com/office/powerpoint/2010/main" val="25879762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pic>
        <p:nvPicPr>
          <p:cNvPr id="21" name="Google Shape;73;p15">
            <a:extLst>
              <a:ext uri="{FF2B5EF4-FFF2-40B4-BE49-F238E27FC236}">
                <a16:creationId xmlns:a16="http://schemas.microsoft.com/office/drawing/2014/main" id="{A26CE650-6044-C36B-B9CD-6C2E765A989B}"/>
              </a:ext>
            </a:extLst>
          </p:cNvPr>
          <p:cNvPicPr preferRelativeResize="0"/>
          <p:nvPr/>
        </p:nvPicPr>
        <p:blipFill>
          <a:blip r:embed="rId3">
            <a:alphaModFix/>
          </a:blip>
          <a:stretch>
            <a:fillRect/>
          </a:stretch>
        </p:blipFill>
        <p:spPr>
          <a:xfrm>
            <a:off x="105076" y="4677023"/>
            <a:ext cx="1977774" cy="397000"/>
          </a:xfrm>
          <a:prstGeom prst="rect">
            <a:avLst/>
          </a:prstGeom>
          <a:noFill/>
          <a:ln>
            <a:noFill/>
          </a:ln>
        </p:spPr>
      </p:pic>
      <p:pic>
        <p:nvPicPr>
          <p:cNvPr id="118" name="Google Shape;118;p19"/>
          <p:cNvPicPr preferRelativeResize="0"/>
          <p:nvPr/>
        </p:nvPicPr>
        <p:blipFill>
          <a:blip r:embed="rId4">
            <a:alphaModFix/>
          </a:blip>
          <a:stretch>
            <a:fillRect/>
          </a:stretch>
        </p:blipFill>
        <p:spPr>
          <a:xfrm>
            <a:off x="5784770" y="705427"/>
            <a:ext cx="3254154" cy="4351453"/>
          </a:xfrm>
          <a:prstGeom prst="rect">
            <a:avLst/>
          </a:prstGeom>
          <a:noFill/>
          <a:ln>
            <a:noFill/>
          </a:ln>
        </p:spPr>
      </p:pic>
      <p:sp>
        <p:nvSpPr>
          <p:cNvPr id="124" name="Google Shape;124;p19"/>
          <p:cNvSpPr txBox="1">
            <a:spLocks noGrp="1"/>
          </p:cNvSpPr>
          <p:nvPr>
            <p:ph type="body" idx="1"/>
          </p:nvPr>
        </p:nvSpPr>
        <p:spPr>
          <a:xfrm>
            <a:off x="192815" y="781220"/>
            <a:ext cx="5322258" cy="282766"/>
          </a:xfrm>
          <a:prstGeom prst="rect">
            <a:avLst/>
          </a:prstGeom>
          <a:ln w="28575"/>
        </p:spPr>
        <p:txBody>
          <a:bodyPr spcFirstLastPara="1" wrap="square" lIns="91425" tIns="91425" rIns="91425" bIns="91425" anchor="t" anchorCtr="0">
            <a:noAutofit/>
          </a:bodyPr>
          <a:lstStyle/>
          <a:p>
            <a:pPr marL="0" lvl="0" indent="0" algn="ctr">
              <a:spcAft>
                <a:spcPts val="1200"/>
              </a:spcAft>
              <a:buSzPts val="852"/>
              <a:buNone/>
            </a:pPr>
            <a:r>
              <a:rPr lang="en-US" sz="1400" b="1" i="1">
                <a:solidFill>
                  <a:schemeClr val="accent1"/>
                </a:solidFill>
                <a:latin typeface="Aptos" panose="020B0004020202020204" pitchFamily="34" charset="0"/>
                <a:ea typeface="Source Sans Pro"/>
                <a:cs typeface="Source Sans Pro"/>
                <a:sym typeface="Source Sans Pro"/>
              </a:rPr>
              <a:t>QUERY:  NMS_PY_ACCOUNTING_LINE_DETAILS</a:t>
            </a:r>
          </a:p>
        </p:txBody>
      </p:sp>
      <p:pic>
        <p:nvPicPr>
          <p:cNvPr id="125" name="Google Shape;125;p19"/>
          <p:cNvPicPr preferRelativeResize="0"/>
          <p:nvPr/>
        </p:nvPicPr>
        <p:blipFill rotWithShape="1">
          <a:blip r:embed="rId5">
            <a:alphaModFix/>
          </a:blip>
          <a:srcRect l="51376" t="-1650" b="1649"/>
          <a:stretch/>
        </p:blipFill>
        <p:spPr>
          <a:xfrm>
            <a:off x="49148" y="196794"/>
            <a:ext cx="2352762" cy="378431"/>
          </a:xfrm>
          <a:prstGeom prst="rect">
            <a:avLst/>
          </a:prstGeom>
          <a:noFill/>
          <a:ln>
            <a:noFill/>
          </a:ln>
        </p:spPr>
      </p:pic>
      <p:sp>
        <p:nvSpPr>
          <p:cNvPr id="126" name="Google Shape;126;p19"/>
          <p:cNvSpPr txBox="1">
            <a:spLocks noGrp="1"/>
          </p:cNvSpPr>
          <p:nvPr>
            <p:ph type="title"/>
          </p:nvPr>
        </p:nvSpPr>
        <p:spPr>
          <a:xfrm>
            <a:off x="3258355" y="196794"/>
            <a:ext cx="5836497" cy="390602"/>
          </a:xfrm>
          <a:prstGeom prst="rect">
            <a:avLst/>
          </a:prstGeom>
        </p:spPr>
        <p:txBody>
          <a:bodyPr spcFirstLastPara="1" wrap="square" lIns="91425" tIns="91425" rIns="91425" bIns="91425" anchor="t" anchorCtr="0">
            <a:noAutofit/>
          </a:bodyPr>
          <a:lstStyle/>
          <a:p>
            <a:pPr>
              <a:buSzPts val="891"/>
            </a:pPr>
            <a:r>
              <a:rPr lang="en-US" sz="2000" b="1">
                <a:solidFill>
                  <a:schemeClr val="tx1"/>
                </a:solidFill>
              </a:rPr>
              <a:t>RESEARCHING PAYROLL JOURNAL ERRORS</a:t>
            </a:r>
            <a:br>
              <a:rPr lang="en-US" sz="2000" b="1"/>
            </a:br>
            <a:endParaRPr sz="1818">
              <a:solidFill>
                <a:srgbClr val="004D4C"/>
              </a:solidFill>
              <a:latin typeface="PT Serif"/>
              <a:ea typeface="PT Serif"/>
              <a:cs typeface="PT Serif"/>
              <a:sym typeface="PT Serif"/>
            </a:endParaRPr>
          </a:p>
        </p:txBody>
      </p:sp>
      <p:sp>
        <p:nvSpPr>
          <p:cNvPr id="25" name="TextBox 24">
            <a:extLst>
              <a:ext uri="{FF2B5EF4-FFF2-40B4-BE49-F238E27FC236}">
                <a16:creationId xmlns:a16="http://schemas.microsoft.com/office/drawing/2014/main" id="{EBD22A20-6FB7-1B9F-46B3-597D3B493D0A}"/>
              </a:ext>
            </a:extLst>
          </p:cNvPr>
          <p:cNvSpPr txBox="1"/>
          <p:nvPr/>
        </p:nvSpPr>
        <p:spPr>
          <a:xfrm>
            <a:off x="695970" y="1655954"/>
            <a:ext cx="4629955" cy="1940339"/>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nSpc>
                <a:spcPct val="115000"/>
              </a:lnSpc>
              <a:spcAft>
                <a:spcPts val="1000"/>
              </a:spcAft>
            </a:pPr>
            <a:r>
              <a:rPr lang="en-US" sz="1400">
                <a:solidFill>
                  <a:schemeClr val="tx1"/>
                </a:solidFill>
                <a:latin typeface="Calibri" panose="020F0502020204030204" pitchFamily="34" charset="0"/>
                <a:ea typeface="Calibri" panose="020F0502020204030204" pitchFamily="34" charset="0"/>
                <a:cs typeface="Times New Roman" panose="02020603050405020304" pitchFamily="18" charset="0"/>
              </a:rPr>
              <a:t>When payroll processes are run in HCM, it creates </a:t>
            </a:r>
            <a:r>
              <a:rPr lang="en-US" sz="1400" b="1" i="1">
                <a:solidFill>
                  <a:schemeClr val="accent1"/>
                </a:solidFill>
                <a:latin typeface="Calibri" panose="020F0502020204030204" pitchFamily="34" charset="0"/>
                <a:ea typeface="Calibri" panose="020F0502020204030204" pitchFamily="34" charset="0"/>
                <a:cs typeface="Times New Roman" panose="02020603050405020304" pitchFamily="18" charset="0"/>
              </a:rPr>
              <a:t>NMS_PY_ACCOUNTING_LINE_DETAILS </a:t>
            </a:r>
            <a:r>
              <a:rPr lang="en-US" sz="1400">
                <a:solidFill>
                  <a:schemeClr val="tx1"/>
                </a:solidFill>
                <a:latin typeface="Calibri" panose="020F0502020204030204" pitchFamily="34" charset="0"/>
                <a:ea typeface="Calibri" panose="020F0502020204030204" pitchFamily="34" charset="0"/>
                <a:cs typeface="Times New Roman" panose="02020603050405020304" pitchFamily="18" charset="0"/>
              </a:rPr>
              <a:t>data in HCM and is sent over to FINANCIALS.  </a:t>
            </a:r>
          </a:p>
          <a:p>
            <a:pPr>
              <a:lnSpc>
                <a:spcPct val="115000"/>
              </a:lnSpc>
              <a:spcAft>
                <a:spcPts val="1000"/>
              </a:spcAft>
            </a:pPr>
            <a:r>
              <a:rPr lang="en-US" sz="1400">
                <a:solidFill>
                  <a:schemeClr val="tx1"/>
                </a:solidFill>
                <a:latin typeface="Calibri" panose="020F0502020204030204" pitchFamily="34" charset="0"/>
                <a:ea typeface="Calibri" panose="020F0502020204030204" pitchFamily="34" charset="0"/>
                <a:cs typeface="Times New Roman" panose="02020603050405020304" pitchFamily="18" charset="0"/>
              </a:rPr>
              <a:t>The </a:t>
            </a:r>
            <a:r>
              <a:rPr lang="en-US" sz="1400" b="1" i="1">
                <a:solidFill>
                  <a:schemeClr val="accent1"/>
                </a:solidFill>
                <a:latin typeface="Calibri" panose="020F0502020204030204" pitchFamily="34" charset="0"/>
                <a:ea typeface="Calibri" panose="020F0502020204030204" pitchFamily="34" charset="0"/>
                <a:cs typeface="Times New Roman" panose="02020603050405020304" pitchFamily="18" charset="0"/>
              </a:rPr>
              <a:t>NMS_PY_ACCOUNTING_LINE_DETAILS </a:t>
            </a:r>
            <a:r>
              <a:rPr lang="en-US" sz="1400">
                <a:solidFill>
                  <a:schemeClr val="tx1"/>
                </a:solidFill>
                <a:latin typeface="Calibri" panose="020F0502020204030204" pitchFamily="34" charset="0"/>
                <a:ea typeface="Calibri" panose="020F0502020204030204" pitchFamily="34" charset="0"/>
                <a:cs typeface="Times New Roman" panose="02020603050405020304" pitchFamily="18" charset="0"/>
              </a:rPr>
              <a:t>data is a result of all the payroll transactions processed in a pay period. It is the input file, to generating the PR Journals in Financials, which get posted to the General Ledger.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17">
          <a:extLst>
            <a:ext uri="{FF2B5EF4-FFF2-40B4-BE49-F238E27FC236}">
              <a16:creationId xmlns:a16="http://schemas.microsoft.com/office/drawing/2014/main" id="{13B9A20D-1127-7DD5-C9F8-BE2F7A6CE126}"/>
            </a:ext>
          </a:extLst>
        </p:cNvPr>
        <p:cNvGrpSpPr/>
        <p:nvPr/>
      </p:nvGrpSpPr>
      <p:grpSpPr>
        <a:xfrm>
          <a:off x="0" y="0"/>
          <a:ext cx="0" cy="0"/>
          <a:chOff x="0" y="0"/>
          <a:chExt cx="0" cy="0"/>
        </a:xfrm>
      </p:grpSpPr>
      <p:pic>
        <p:nvPicPr>
          <p:cNvPr id="21" name="Google Shape;73;p15">
            <a:extLst>
              <a:ext uri="{FF2B5EF4-FFF2-40B4-BE49-F238E27FC236}">
                <a16:creationId xmlns:a16="http://schemas.microsoft.com/office/drawing/2014/main" id="{06E7B45E-D360-AA46-7D6B-A3AD5D721FE8}"/>
              </a:ext>
            </a:extLst>
          </p:cNvPr>
          <p:cNvPicPr preferRelativeResize="0"/>
          <p:nvPr/>
        </p:nvPicPr>
        <p:blipFill>
          <a:blip r:embed="rId3">
            <a:alphaModFix/>
          </a:blip>
          <a:stretch>
            <a:fillRect/>
          </a:stretch>
        </p:blipFill>
        <p:spPr>
          <a:xfrm>
            <a:off x="105076" y="4677023"/>
            <a:ext cx="1977774" cy="397000"/>
          </a:xfrm>
          <a:prstGeom prst="rect">
            <a:avLst/>
          </a:prstGeom>
          <a:noFill/>
          <a:ln>
            <a:noFill/>
          </a:ln>
        </p:spPr>
      </p:pic>
      <p:pic>
        <p:nvPicPr>
          <p:cNvPr id="118" name="Google Shape;118;p19">
            <a:extLst>
              <a:ext uri="{FF2B5EF4-FFF2-40B4-BE49-F238E27FC236}">
                <a16:creationId xmlns:a16="http://schemas.microsoft.com/office/drawing/2014/main" id="{E8AEC1A5-976A-9FC1-8E5B-F0F8D3B4E301}"/>
              </a:ext>
            </a:extLst>
          </p:cNvPr>
          <p:cNvPicPr preferRelativeResize="0"/>
          <p:nvPr/>
        </p:nvPicPr>
        <p:blipFill>
          <a:blip r:embed="rId4">
            <a:alphaModFix/>
          </a:blip>
          <a:stretch>
            <a:fillRect/>
          </a:stretch>
        </p:blipFill>
        <p:spPr>
          <a:xfrm>
            <a:off x="5784770" y="705427"/>
            <a:ext cx="3254154" cy="4351453"/>
          </a:xfrm>
          <a:prstGeom prst="rect">
            <a:avLst/>
          </a:prstGeom>
          <a:noFill/>
          <a:ln>
            <a:noFill/>
          </a:ln>
        </p:spPr>
      </p:pic>
      <p:sp>
        <p:nvSpPr>
          <p:cNvPr id="124" name="Google Shape;124;p19">
            <a:extLst>
              <a:ext uri="{FF2B5EF4-FFF2-40B4-BE49-F238E27FC236}">
                <a16:creationId xmlns:a16="http://schemas.microsoft.com/office/drawing/2014/main" id="{6FB65318-4DD7-0B44-143F-7C2A6F5C1A0F}"/>
              </a:ext>
            </a:extLst>
          </p:cNvPr>
          <p:cNvSpPr txBox="1">
            <a:spLocks noGrp="1"/>
          </p:cNvSpPr>
          <p:nvPr>
            <p:ph type="body" idx="1"/>
          </p:nvPr>
        </p:nvSpPr>
        <p:spPr>
          <a:xfrm>
            <a:off x="192815" y="781220"/>
            <a:ext cx="5322258" cy="282766"/>
          </a:xfrm>
          <a:prstGeom prst="rect">
            <a:avLst/>
          </a:prstGeom>
        </p:spPr>
        <p:txBody>
          <a:bodyPr spcFirstLastPara="1" wrap="square" lIns="91425" tIns="91425" rIns="91425" bIns="91425" anchor="t" anchorCtr="0">
            <a:noAutofit/>
          </a:bodyPr>
          <a:lstStyle/>
          <a:p>
            <a:pPr marL="0" lvl="0" indent="0">
              <a:spcAft>
                <a:spcPts val="1200"/>
              </a:spcAft>
              <a:buSzPts val="852"/>
              <a:buNone/>
            </a:pPr>
            <a:r>
              <a:rPr lang="en-US" b="1">
                <a:solidFill>
                  <a:srgbClr val="307841"/>
                </a:solidFill>
                <a:latin typeface="Source Sans Pro"/>
                <a:ea typeface="Source Sans Pro"/>
                <a:cs typeface="Source Sans Pro"/>
                <a:sym typeface="Source Sans Pro"/>
              </a:rPr>
              <a:t>QUERY:  NMS_PY_ACCOUNTING_LINE_DETAILS</a:t>
            </a:r>
          </a:p>
        </p:txBody>
      </p:sp>
      <p:pic>
        <p:nvPicPr>
          <p:cNvPr id="125" name="Google Shape;125;p19">
            <a:extLst>
              <a:ext uri="{FF2B5EF4-FFF2-40B4-BE49-F238E27FC236}">
                <a16:creationId xmlns:a16="http://schemas.microsoft.com/office/drawing/2014/main" id="{251D7109-5D57-8AE2-88C7-98A1FA58CF9B}"/>
              </a:ext>
            </a:extLst>
          </p:cNvPr>
          <p:cNvPicPr preferRelativeResize="0"/>
          <p:nvPr/>
        </p:nvPicPr>
        <p:blipFill rotWithShape="1">
          <a:blip r:embed="rId5">
            <a:alphaModFix/>
          </a:blip>
          <a:srcRect l="51376" t="-1650" b="1649"/>
          <a:stretch/>
        </p:blipFill>
        <p:spPr>
          <a:xfrm>
            <a:off x="49148" y="292459"/>
            <a:ext cx="2033702" cy="282766"/>
          </a:xfrm>
          <a:prstGeom prst="rect">
            <a:avLst/>
          </a:prstGeom>
          <a:noFill/>
          <a:ln>
            <a:noFill/>
          </a:ln>
        </p:spPr>
      </p:pic>
      <p:pic>
        <p:nvPicPr>
          <p:cNvPr id="19" name="Picture 18">
            <a:extLst>
              <a:ext uri="{FF2B5EF4-FFF2-40B4-BE49-F238E27FC236}">
                <a16:creationId xmlns:a16="http://schemas.microsoft.com/office/drawing/2014/main" id="{8C765772-AA62-983B-7E43-9D70642D98BE}"/>
              </a:ext>
            </a:extLst>
          </p:cNvPr>
          <p:cNvPicPr>
            <a:picLocks noChangeAspect="1"/>
          </p:cNvPicPr>
          <p:nvPr/>
        </p:nvPicPr>
        <p:blipFill>
          <a:blip r:embed="rId6"/>
          <a:stretch>
            <a:fillRect/>
          </a:stretch>
        </p:blipFill>
        <p:spPr>
          <a:xfrm>
            <a:off x="278623" y="1571928"/>
            <a:ext cx="5236450" cy="2657089"/>
          </a:xfrm>
          <a:prstGeom prst="rect">
            <a:avLst/>
          </a:prstGeom>
          <a:ln w="228600" cap="sq" cmpd="thickThin">
            <a:solidFill>
              <a:srgbClr val="000000"/>
            </a:solidFill>
            <a:prstDash val="solid"/>
            <a:miter lim="800000"/>
          </a:ln>
          <a:effectLst>
            <a:innerShdw blurRad="76200">
              <a:srgbClr val="000000"/>
            </a:innerShdw>
          </a:effectLst>
        </p:spPr>
      </p:pic>
      <p:sp>
        <p:nvSpPr>
          <p:cNvPr id="2" name="Google Shape;126;p19">
            <a:extLst>
              <a:ext uri="{FF2B5EF4-FFF2-40B4-BE49-F238E27FC236}">
                <a16:creationId xmlns:a16="http://schemas.microsoft.com/office/drawing/2014/main" id="{72E9E26E-78A5-2F04-CB30-9A2754FD9826}"/>
              </a:ext>
            </a:extLst>
          </p:cNvPr>
          <p:cNvSpPr txBox="1">
            <a:spLocks/>
          </p:cNvSpPr>
          <p:nvPr/>
        </p:nvSpPr>
        <p:spPr>
          <a:xfrm>
            <a:off x="3200400" y="184623"/>
            <a:ext cx="5838524" cy="39060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SzPts val="891"/>
            </a:pPr>
            <a:br>
              <a:rPr lang="en-US" sz="2000" b="1"/>
            </a:br>
            <a:endParaRPr lang="en-US" sz="1818">
              <a:solidFill>
                <a:srgbClr val="004D4C"/>
              </a:solidFill>
              <a:latin typeface="PT Serif"/>
              <a:ea typeface="PT Serif"/>
              <a:cs typeface="PT Serif"/>
              <a:sym typeface="PT Serif"/>
            </a:endParaRPr>
          </a:p>
        </p:txBody>
      </p:sp>
      <p:sp>
        <p:nvSpPr>
          <p:cNvPr id="6" name="Google Shape;126;p19">
            <a:extLst>
              <a:ext uri="{FF2B5EF4-FFF2-40B4-BE49-F238E27FC236}">
                <a16:creationId xmlns:a16="http://schemas.microsoft.com/office/drawing/2014/main" id="{F0193666-B6A9-714E-B35F-292E75098B6A}"/>
              </a:ext>
            </a:extLst>
          </p:cNvPr>
          <p:cNvSpPr txBox="1">
            <a:spLocks noGrp="1"/>
          </p:cNvSpPr>
          <p:nvPr>
            <p:ph type="title"/>
          </p:nvPr>
        </p:nvSpPr>
        <p:spPr>
          <a:xfrm>
            <a:off x="3256328" y="196794"/>
            <a:ext cx="5838524" cy="390602"/>
          </a:xfrm>
          <a:prstGeom prst="rect">
            <a:avLst/>
          </a:prstGeom>
        </p:spPr>
        <p:txBody>
          <a:bodyPr spcFirstLastPara="1" wrap="square" lIns="91425" tIns="91425" rIns="91425" bIns="91425" anchor="t" anchorCtr="0">
            <a:noAutofit/>
          </a:bodyPr>
          <a:lstStyle/>
          <a:p>
            <a:pPr>
              <a:buSzPts val="891"/>
            </a:pPr>
            <a:r>
              <a:rPr lang="en-US" sz="2000" b="1"/>
              <a:t>RESEARCHING PAYROLL JOURNAL ERRORS</a:t>
            </a:r>
            <a:endParaRPr sz="1818">
              <a:solidFill>
                <a:srgbClr val="004D4C"/>
              </a:solidFill>
              <a:latin typeface="PT Serif"/>
              <a:ea typeface="PT Serif"/>
              <a:cs typeface="PT Serif"/>
              <a:sym typeface="PT Serif"/>
            </a:endParaRPr>
          </a:p>
        </p:txBody>
      </p:sp>
    </p:spTree>
    <p:extLst>
      <p:ext uri="{BB962C8B-B14F-4D97-AF65-F5344CB8AC3E}">
        <p14:creationId xmlns:p14="http://schemas.microsoft.com/office/powerpoint/2010/main" val="20605219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0"/>
          <p:cNvSpPr/>
          <p:nvPr/>
        </p:nvSpPr>
        <p:spPr>
          <a:xfrm>
            <a:off x="-18900" y="1017725"/>
            <a:ext cx="9162900" cy="4173600"/>
          </a:xfrm>
          <a:prstGeom prst="rect">
            <a:avLst/>
          </a:prstGeom>
          <a:solidFill>
            <a:srgbClr val="004D4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0"/>
          <p:cNvSpPr txBox="1">
            <a:spLocks noGrp="1"/>
          </p:cNvSpPr>
          <p:nvPr>
            <p:ph type="title"/>
          </p:nvPr>
        </p:nvSpPr>
        <p:spPr>
          <a:xfrm>
            <a:off x="357324" y="445025"/>
            <a:ext cx="4549527" cy="572700"/>
          </a:xfrm>
          <a:prstGeom prst="rect">
            <a:avLst/>
          </a:prstGeom>
        </p:spPr>
        <p:txBody>
          <a:bodyPr spcFirstLastPara="1" wrap="square" lIns="91425" tIns="91425" rIns="91425" bIns="91425" anchor="t" anchorCtr="0">
            <a:normAutofit fontScale="90000"/>
          </a:bodyPr>
          <a:lstStyle/>
          <a:p>
            <a:pPr>
              <a:buSzPts val="990"/>
            </a:pPr>
            <a:r>
              <a:rPr lang="en-US" sz="2000" b="1">
                <a:solidFill>
                  <a:schemeClr val="lt1"/>
                </a:solidFill>
                <a:latin typeface="Source Sans Pro"/>
                <a:ea typeface="Source Sans Pro"/>
                <a:cs typeface="Source Sans Pro"/>
                <a:sym typeface="Source Sans Pro"/>
              </a:rPr>
              <a:t>RESEARCHING PAYROLL JOURNAL ERRORS</a:t>
            </a:r>
            <a:br>
              <a:rPr lang="en-US" sz="2000" b="1">
                <a:solidFill>
                  <a:schemeClr val="lt1"/>
                </a:solidFill>
                <a:latin typeface="Source Sans Pro"/>
                <a:ea typeface="Source Sans Pro"/>
                <a:cs typeface="Source Sans Pro"/>
                <a:sym typeface="Source Sans Pro"/>
              </a:rPr>
            </a:br>
            <a:endParaRPr sz="2020">
              <a:solidFill>
                <a:schemeClr val="lt1"/>
              </a:solidFill>
              <a:latin typeface="PT Serif"/>
              <a:ea typeface="PT Serif"/>
              <a:cs typeface="PT Serif"/>
              <a:sym typeface="PT Serif"/>
            </a:endParaRPr>
          </a:p>
        </p:txBody>
      </p:sp>
      <p:pic>
        <p:nvPicPr>
          <p:cNvPr id="139" name="Google Shape;139;p20"/>
          <p:cNvPicPr preferRelativeResize="0"/>
          <p:nvPr/>
        </p:nvPicPr>
        <p:blipFill>
          <a:blip r:embed="rId3">
            <a:alphaModFix/>
          </a:blip>
          <a:stretch>
            <a:fillRect/>
          </a:stretch>
        </p:blipFill>
        <p:spPr>
          <a:xfrm>
            <a:off x="545425" y="2967138"/>
            <a:ext cx="267493" cy="265449"/>
          </a:xfrm>
          <a:prstGeom prst="rect">
            <a:avLst/>
          </a:prstGeom>
          <a:noFill/>
          <a:ln>
            <a:noFill/>
          </a:ln>
        </p:spPr>
      </p:pic>
      <p:pic>
        <p:nvPicPr>
          <p:cNvPr id="142" name="Google Shape;142;p20"/>
          <p:cNvPicPr preferRelativeResize="0"/>
          <p:nvPr/>
        </p:nvPicPr>
        <p:blipFill>
          <a:blip r:embed="rId4">
            <a:alphaModFix/>
          </a:blip>
          <a:stretch>
            <a:fillRect/>
          </a:stretch>
        </p:blipFill>
        <p:spPr>
          <a:xfrm>
            <a:off x="6013793" y="1017725"/>
            <a:ext cx="3130207" cy="4173599"/>
          </a:xfrm>
          <a:prstGeom prst="rect">
            <a:avLst/>
          </a:prstGeom>
          <a:noFill/>
          <a:ln>
            <a:noFill/>
          </a:ln>
        </p:spPr>
      </p:pic>
      <p:sp>
        <p:nvSpPr>
          <p:cNvPr id="5" name="Text Placeholder 4">
            <a:extLst>
              <a:ext uri="{FF2B5EF4-FFF2-40B4-BE49-F238E27FC236}">
                <a16:creationId xmlns:a16="http://schemas.microsoft.com/office/drawing/2014/main" id="{31555C87-966C-8643-D444-9F513F8CD6B3}"/>
              </a:ext>
            </a:extLst>
          </p:cNvPr>
          <p:cNvSpPr txBox="1">
            <a:spLocks noGrp="1"/>
          </p:cNvSpPr>
          <p:nvPr>
            <p:ph type="body" idx="1"/>
          </p:nvPr>
        </p:nvSpPr>
        <p:spPr>
          <a:xfrm>
            <a:off x="194714" y="2427675"/>
            <a:ext cx="2746308" cy="1853298"/>
          </a:xfrm>
          <a:prstGeom prst="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pPr marL="114300" indent="0" algn="ctr">
              <a:spcAft>
                <a:spcPts val="1000"/>
              </a:spcAft>
              <a:buFont typeface="Arial"/>
              <a:buNone/>
            </a:pPr>
            <a:r>
              <a:rPr lang="en-US" sz="1400" b="1" dirty="0">
                <a:ln w="0"/>
                <a:solidFill>
                  <a:schemeClr val="tx1"/>
                </a:solidFill>
                <a:effectLst>
                  <a:outerShdw blurRad="38100" dist="19050" dir="2700000" algn="tl" rotWithShape="0">
                    <a:schemeClr val="dk1">
                      <a:alpha val="40000"/>
                    </a:schemeClr>
                  </a:outerShdw>
                </a:effectLst>
                <a:latin typeface="+mj-lt"/>
                <a:ea typeface="Calibri" panose="020F0502020204030204" pitchFamily="34" charset="0"/>
                <a:cs typeface="Biome" panose="020B0503030204020804" pitchFamily="34" charset="0"/>
              </a:rPr>
              <a:t>Budget Date out of Bounds</a:t>
            </a:r>
          </a:p>
          <a:p>
            <a:pPr marL="114300" indent="0">
              <a:lnSpc>
                <a:spcPct val="100000"/>
              </a:lnSpc>
              <a:buClr>
                <a:srgbClr val="000000"/>
              </a:buClr>
              <a:buFont typeface="Arial"/>
              <a:buNone/>
            </a:pPr>
            <a:r>
              <a:rPr lang="en-US" sz="1200" dirty="0">
                <a:ln w="0"/>
                <a:solidFill>
                  <a:schemeClr val="tx1"/>
                </a:solidFill>
                <a:effectLst>
                  <a:outerShdw blurRad="38100" dist="19050" dir="2700000" algn="tl" rotWithShape="0">
                    <a:schemeClr val="dk1">
                      <a:alpha val="40000"/>
                    </a:schemeClr>
                  </a:outerShdw>
                </a:effectLst>
                <a:latin typeface="+mj-lt"/>
                <a:ea typeface="Calibri" panose="020F0502020204030204" pitchFamily="34" charset="0"/>
                <a:cs typeface="Biome" panose="020B0503030204020804" pitchFamily="34" charset="0"/>
              </a:rPr>
              <a:t>This error signifies that funding source for this line item is out of Date range for a specific fund. </a:t>
            </a:r>
          </a:p>
          <a:p>
            <a:pPr marL="114300" indent="0">
              <a:lnSpc>
                <a:spcPct val="100000"/>
              </a:lnSpc>
              <a:buClr>
                <a:srgbClr val="000000"/>
              </a:buClr>
              <a:buFont typeface="Arial"/>
              <a:buNone/>
            </a:pPr>
            <a:endParaRPr lang="en-US" sz="1200" dirty="0">
              <a:ln w="0"/>
              <a:solidFill>
                <a:schemeClr val="tx1"/>
              </a:solidFill>
              <a:effectLst>
                <a:outerShdw blurRad="38100" dist="19050" dir="2700000" algn="tl" rotWithShape="0">
                  <a:schemeClr val="dk1">
                    <a:alpha val="40000"/>
                  </a:schemeClr>
                </a:outerShdw>
              </a:effectLst>
              <a:latin typeface="+mj-lt"/>
              <a:ea typeface="Calibri" panose="020F0502020204030204" pitchFamily="34" charset="0"/>
              <a:cs typeface="Biome" panose="020B0503030204020804" pitchFamily="34" charset="0"/>
            </a:endParaRPr>
          </a:p>
          <a:p>
            <a:pPr marL="114300" indent="0">
              <a:lnSpc>
                <a:spcPct val="100000"/>
              </a:lnSpc>
              <a:buClr>
                <a:srgbClr val="000000"/>
              </a:buClr>
              <a:buFont typeface="Arial"/>
              <a:buNone/>
            </a:pPr>
            <a:r>
              <a:rPr lang="en-US" sz="1200" dirty="0">
                <a:ln w="0"/>
                <a:solidFill>
                  <a:schemeClr val="tx1"/>
                </a:solidFill>
                <a:effectLst>
                  <a:outerShdw blurRad="38100" dist="19050" dir="2700000" algn="tl" rotWithShape="0">
                    <a:schemeClr val="dk1">
                      <a:alpha val="40000"/>
                    </a:schemeClr>
                  </a:outerShdw>
                </a:effectLst>
                <a:latin typeface="+mj-lt"/>
                <a:ea typeface="Calibri" panose="020F0502020204030204" pitchFamily="34" charset="0"/>
                <a:cs typeface="Biome" panose="020B0503030204020804" pitchFamily="34" charset="0"/>
              </a:rPr>
              <a:t>Example: a project started Jan 1 and ends on June 30th  and funds are trying to post for July. </a:t>
            </a:r>
          </a:p>
        </p:txBody>
      </p:sp>
      <p:sp>
        <p:nvSpPr>
          <p:cNvPr id="15" name="TextBox 14">
            <a:extLst>
              <a:ext uri="{FF2B5EF4-FFF2-40B4-BE49-F238E27FC236}">
                <a16:creationId xmlns:a16="http://schemas.microsoft.com/office/drawing/2014/main" id="{7D438C29-A33E-F733-09C8-40E84794D96F}"/>
              </a:ext>
            </a:extLst>
          </p:cNvPr>
          <p:cNvSpPr txBox="1"/>
          <p:nvPr/>
        </p:nvSpPr>
        <p:spPr>
          <a:xfrm>
            <a:off x="3213278" y="3494765"/>
            <a:ext cx="2528259" cy="1602426"/>
          </a:xfrm>
          <a:prstGeom prst="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b="1">
                <a:ln w="0"/>
                <a:solidFill>
                  <a:schemeClr val="tx1"/>
                </a:solidFill>
                <a:effectLst>
                  <a:outerShdw blurRad="38100" dist="19050" dir="2700000" algn="tl" rotWithShape="0">
                    <a:schemeClr val="dk1">
                      <a:alpha val="40000"/>
                    </a:schemeClr>
                  </a:outerShdw>
                </a:effectLst>
                <a:latin typeface="+mj-lt"/>
                <a:ea typeface="Calibri" panose="020F0502020204030204" pitchFamily="34" charset="0"/>
                <a:cs typeface="Biome" panose="020B0503030204020804" pitchFamily="34" charset="0"/>
              </a:rPr>
              <a:t>Invalid Bud/Ref Class</a:t>
            </a:r>
          </a:p>
          <a:p>
            <a:pPr algn="ctr"/>
            <a:endParaRPr lang="en-US" b="1">
              <a:ln w="0"/>
              <a:solidFill>
                <a:schemeClr val="tx1"/>
              </a:solidFill>
              <a:effectLst>
                <a:outerShdw blurRad="38100" dist="19050" dir="2700000" algn="tl" rotWithShape="0">
                  <a:schemeClr val="dk1">
                    <a:alpha val="40000"/>
                  </a:schemeClr>
                </a:outerShdw>
              </a:effectLst>
              <a:latin typeface="+mj-lt"/>
              <a:ea typeface="Calibri" panose="020F0502020204030204" pitchFamily="34" charset="0"/>
              <a:cs typeface="Biome" panose="020B0503030204020804" pitchFamily="34" charset="0"/>
            </a:endParaRPr>
          </a:p>
          <a:p>
            <a:pPr marL="114300">
              <a:lnSpc>
                <a:spcPct val="115000"/>
              </a:lnSpc>
              <a:spcAft>
                <a:spcPts val="1000"/>
              </a:spcAft>
              <a:buClr>
                <a:schemeClr val="dk2"/>
              </a:buClr>
              <a:buSzPts val="1800"/>
            </a:pPr>
            <a:r>
              <a:rPr lang="en-US" sz="1200">
                <a:ln w="0"/>
                <a:solidFill>
                  <a:schemeClr val="tx1"/>
                </a:solidFill>
                <a:effectLst>
                  <a:outerShdw blurRad="38100" dist="19050" dir="2700000" algn="tl" rotWithShape="0">
                    <a:schemeClr val="dk1">
                      <a:alpha val="40000"/>
                    </a:schemeClr>
                  </a:outerShdw>
                </a:effectLst>
                <a:latin typeface="+mj-lt"/>
                <a:ea typeface="Calibri" panose="020F0502020204030204" pitchFamily="34" charset="0"/>
                <a:cs typeface="Biome" panose="020B0503030204020804" pitchFamily="34" charset="0"/>
              </a:rPr>
              <a:t> This is a common error that occurs when a funding source has not been updated in (Task Profile) for the current fiscal year.</a:t>
            </a:r>
          </a:p>
        </p:txBody>
      </p:sp>
      <p:pic>
        <p:nvPicPr>
          <p:cNvPr id="19" name="Google Shape;125;p19">
            <a:extLst>
              <a:ext uri="{FF2B5EF4-FFF2-40B4-BE49-F238E27FC236}">
                <a16:creationId xmlns:a16="http://schemas.microsoft.com/office/drawing/2014/main" id="{6CE5A3CF-8F74-F6CD-6E1D-AEED0239A44E}"/>
              </a:ext>
            </a:extLst>
          </p:cNvPr>
          <p:cNvPicPr preferRelativeResize="0"/>
          <p:nvPr/>
        </p:nvPicPr>
        <p:blipFill rotWithShape="1">
          <a:blip r:embed="rId5">
            <a:alphaModFix/>
          </a:blip>
          <a:srcRect l="51376" t="-1650" b="1649"/>
          <a:stretch/>
        </p:blipFill>
        <p:spPr>
          <a:xfrm>
            <a:off x="49148" y="292458"/>
            <a:ext cx="2835720" cy="302991"/>
          </a:xfrm>
          <a:prstGeom prst="rect">
            <a:avLst/>
          </a:prstGeom>
          <a:noFill/>
          <a:ln>
            <a:noFill/>
          </a:ln>
        </p:spPr>
      </p:pic>
      <p:sp>
        <p:nvSpPr>
          <p:cNvPr id="20" name="Google Shape;126;p19">
            <a:extLst>
              <a:ext uri="{FF2B5EF4-FFF2-40B4-BE49-F238E27FC236}">
                <a16:creationId xmlns:a16="http://schemas.microsoft.com/office/drawing/2014/main" id="{7AFBE558-0DDA-4399-888A-9DC1E7EB9C34}"/>
              </a:ext>
            </a:extLst>
          </p:cNvPr>
          <p:cNvSpPr txBox="1">
            <a:spLocks/>
          </p:cNvSpPr>
          <p:nvPr/>
        </p:nvSpPr>
        <p:spPr>
          <a:xfrm>
            <a:off x="3213278" y="196794"/>
            <a:ext cx="5881574" cy="39060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SzPts val="891"/>
            </a:pPr>
            <a:r>
              <a:rPr lang="en-US" sz="2000" b="1"/>
              <a:t>RESEARCHING PAYROLL JOURNAL ERRORS</a:t>
            </a:r>
            <a:br>
              <a:rPr lang="en-US" sz="2000" b="1"/>
            </a:br>
            <a:endParaRPr lang="en-US" sz="1818">
              <a:solidFill>
                <a:srgbClr val="004D4C"/>
              </a:solidFill>
              <a:latin typeface="PT Serif"/>
              <a:ea typeface="PT Serif"/>
              <a:cs typeface="PT Serif"/>
              <a:sym typeface="PT Serif"/>
            </a:endParaRPr>
          </a:p>
        </p:txBody>
      </p:sp>
      <p:sp>
        <p:nvSpPr>
          <p:cNvPr id="21" name="TextBox 20">
            <a:extLst>
              <a:ext uri="{FF2B5EF4-FFF2-40B4-BE49-F238E27FC236}">
                <a16:creationId xmlns:a16="http://schemas.microsoft.com/office/drawing/2014/main" id="{D1DD6C82-E0E0-C219-5411-6B9FAB56BA72}"/>
              </a:ext>
            </a:extLst>
          </p:cNvPr>
          <p:cNvSpPr txBox="1"/>
          <p:nvPr/>
        </p:nvSpPr>
        <p:spPr>
          <a:xfrm>
            <a:off x="464281" y="1265956"/>
            <a:ext cx="5331854" cy="615553"/>
          </a:xfrm>
          <a:prstGeom prst="rect">
            <a:avLst/>
          </a:prstGeom>
          <a:noFill/>
        </p:spPr>
        <p:txBody>
          <a:bodyPr wrap="square" rtlCol="0">
            <a:spAutoFit/>
          </a:bodyPr>
          <a:lstStyle/>
          <a:p>
            <a:pPr algn="ctr"/>
            <a:r>
              <a:rPr lang="en-US" sz="2000" b="1" i="1">
                <a:solidFill>
                  <a:schemeClr val="bg1"/>
                </a:solidFill>
                <a:latin typeface="+mj-lt"/>
                <a:ea typeface="Source Sans Pro"/>
                <a:cs typeface="Source Sans Pro"/>
                <a:sym typeface="Source Sans Pro"/>
              </a:rPr>
              <a:t>COMMON </a:t>
            </a:r>
            <a:r>
              <a:rPr lang="en-US" sz="2000" b="1" i="1">
                <a:solidFill>
                  <a:schemeClr val="bg1"/>
                </a:solidFill>
                <a:latin typeface="+mj-lt"/>
                <a:ea typeface="Source Sans Pro"/>
                <a:sym typeface="Source Sans Pro"/>
              </a:rPr>
              <a:t>PAYROLL JOURNAL ERRORS</a:t>
            </a:r>
          </a:p>
          <a:p>
            <a:pPr algn="ctr"/>
            <a:endParaRPr lang="en-US"/>
          </a:p>
        </p:txBody>
      </p:sp>
      <p:sp>
        <p:nvSpPr>
          <p:cNvPr id="24" name="TextBox 23">
            <a:extLst>
              <a:ext uri="{FF2B5EF4-FFF2-40B4-BE49-F238E27FC236}">
                <a16:creationId xmlns:a16="http://schemas.microsoft.com/office/drawing/2014/main" id="{E4491135-C4EF-9D9F-AFCF-14D24E735693}"/>
              </a:ext>
            </a:extLst>
          </p:cNvPr>
          <p:cNvSpPr txBox="1"/>
          <p:nvPr/>
        </p:nvSpPr>
        <p:spPr>
          <a:xfrm>
            <a:off x="3213278" y="1840782"/>
            <a:ext cx="2528259" cy="1299779"/>
          </a:xfrm>
          <a:prstGeom prst="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pPr marL="114300" algn="ctr">
              <a:lnSpc>
                <a:spcPct val="115000"/>
              </a:lnSpc>
              <a:spcAft>
                <a:spcPts val="1000"/>
              </a:spcAft>
              <a:buClr>
                <a:schemeClr val="dk2"/>
              </a:buClr>
              <a:buSzPts val="1800"/>
            </a:pPr>
            <a:r>
              <a:rPr lang="en-US" b="1">
                <a:ln w="0"/>
                <a:solidFill>
                  <a:schemeClr val="tx1"/>
                </a:solidFill>
                <a:effectLst>
                  <a:outerShdw blurRad="38100" dist="19050" dir="2700000" algn="tl" rotWithShape="0">
                    <a:schemeClr val="dk1">
                      <a:alpha val="40000"/>
                    </a:schemeClr>
                  </a:outerShdw>
                </a:effectLst>
                <a:latin typeface="+mj-lt"/>
                <a:ea typeface="Calibri" panose="020F0502020204030204" pitchFamily="34" charset="0"/>
                <a:cs typeface="Biome" panose="020B0503030204020804" pitchFamily="34" charset="0"/>
              </a:rPr>
              <a:t>No Budget Exists</a:t>
            </a:r>
          </a:p>
          <a:p>
            <a:pPr marL="114300">
              <a:lnSpc>
                <a:spcPct val="115000"/>
              </a:lnSpc>
              <a:spcAft>
                <a:spcPts val="1000"/>
              </a:spcAft>
              <a:buClr>
                <a:schemeClr val="dk2"/>
              </a:buClr>
              <a:buSzPts val="1800"/>
            </a:pPr>
            <a:r>
              <a:rPr lang="en-US" sz="1200">
                <a:ln w="0"/>
                <a:solidFill>
                  <a:schemeClr val="tx1"/>
                </a:solidFill>
                <a:effectLst>
                  <a:outerShdw blurRad="38100" dist="19050" dir="2700000" algn="tl" rotWithShape="0">
                    <a:schemeClr val="dk1">
                      <a:alpha val="40000"/>
                    </a:schemeClr>
                  </a:outerShdw>
                </a:effectLst>
                <a:latin typeface="+mj-lt"/>
                <a:ea typeface="Calibri" panose="020F0502020204030204" pitchFamily="34" charset="0"/>
                <a:cs typeface="Biome" panose="020B0503030204020804" pitchFamily="34" charset="0"/>
              </a:rPr>
              <a:t>This error means the funding source that the system is trying to post is out of funds. No dollars to post to this funding source.</a:t>
            </a:r>
          </a:p>
        </p:txBody>
      </p:sp>
      <p:pic>
        <p:nvPicPr>
          <p:cNvPr id="26" name="Google Shape;137;p20">
            <a:extLst>
              <a:ext uri="{FF2B5EF4-FFF2-40B4-BE49-F238E27FC236}">
                <a16:creationId xmlns:a16="http://schemas.microsoft.com/office/drawing/2014/main" id="{71B64AAB-B15B-A639-37F3-9F96EF2D0ABC}"/>
              </a:ext>
            </a:extLst>
          </p:cNvPr>
          <p:cNvPicPr preferRelativeResize="0">
            <a:picLocks noGrp="1" noRot="1" noMove="1" noResize="1" noEditPoints="1" noAdjustHandles="1" noChangeArrowheads="1" noChangeShapeType="1" noCrop="1"/>
          </p:cNvPicPr>
          <p:nvPr/>
        </p:nvPicPr>
        <p:blipFill>
          <a:blip r:embed="rId6">
            <a:alphaModFix/>
          </a:blip>
          <a:stretch>
            <a:fillRect/>
          </a:stretch>
        </p:blipFill>
        <p:spPr>
          <a:xfrm>
            <a:off x="7340958" y="4784434"/>
            <a:ext cx="1803042" cy="439484"/>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pic>
        <p:nvPicPr>
          <p:cNvPr id="137" name="Google Shape;137;p20"/>
          <p:cNvPicPr preferRelativeResize="0"/>
          <p:nvPr/>
        </p:nvPicPr>
        <p:blipFill>
          <a:blip r:embed="rId3">
            <a:alphaModFix/>
          </a:blip>
          <a:stretch>
            <a:fillRect/>
          </a:stretch>
        </p:blipFill>
        <p:spPr>
          <a:xfrm>
            <a:off x="357334" y="4433400"/>
            <a:ext cx="1877842" cy="572700"/>
          </a:xfrm>
          <a:prstGeom prst="rect">
            <a:avLst/>
          </a:prstGeom>
          <a:noFill/>
          <a:ln>
            <a:noFill/>
          </a:ln>
        </p:spPr>
      </p:pic>
      <p:sp>
        <p:nvSpPr>
          <p:cNvPr id="140" name="Google Shape;140;p20"/>
          <p:cNvSpPr txBox="1">
            <a:spLocks noGrp="1"/>
          </p:cNvSpPr>
          <p:nvPr>
            <p:ph type="body" idx="1"/>
          </p:nvPr>
        </p:nvSpPr>
        <p:spPr>
          <a:xfrm>
            <a:off x="871925" y="2900075"/>
            <a:ext cx="5081400" cy="572700"/>
          </a:xfrm>
          <a:prstGeom prst="rect">
            <a:avLst/>
          </a:prstGeom>
        </p:spPr>
        <p:txBody>
          <a:bodyPr spcFirstLastPara="1" wrap="square" lIns="91425" tIns="91425" rIns="91425" bIns="91425" anchor="t" anchorCtr="0">
            <a:noAutofit/>
          </a:bodyPr>
          <a:lstStyle/>
          <a:p>
            <a:pPr marL="0" marR="279400" lvl="0" indent="0" algn="just" rtl="0">
              <a:spcBef>
                <a:spcPts val="800"/>
              </a:spcBef>
              <a:spcAft>
                <a:spcPts val="0"/>
              </a:spcAft>
              <a:buSzPts val="1100"/>
              <a:buNone/>
            </a:pPr>
            <a:r>
              <a:rPr lang="en" sz="1200">
                <a:solidFill>
                  <a:schemeClr val="lt1"/>
                </a:solidFill>
                <a:latin typeface="Source Sans Pro"/>
                <a:ea typeface="Source Sans Pro"/>
                <a:cs typeface="Source Sans Pro"/>
                <a:sym typeface="Source Sans Pro"/>
              </a:rPr>
              <a:t>Lorem ipsum dolor sit amet, consectetur adipiscing elit. Aliquam dapibus odio ac nisi lacinia, malesuada elementum massa maximus. </a:t>
            </a:r>
            <a:endParaRPr sz="1200">
              <a:solidFill>
                <a:schemeClr val="lt1"/>
              </a:solidFill>
              <a:latin typeface="Source Sans Pro"/>
              <a:ea typeface="Source Sans Pro"/>
              <a:cs typeface="Source Sans Pro"/>
              <a:sym typeface="Source Sans Pro"/>
            </a:endParaRPr>
          </a:p>
          <a:p>
            <a:pPr marL="0" lvl="0" indent="0" algn="l" rtl="0">
              <a:spcBef>
                <a:spcPts val="1900"/>
              </a:spcBef>
              <a:spcAft>
                <a:spcPts val="1200"/>
              </a:spcAft>
              <a:buSzPts val="852"/>
              <a:buNone/>
            </a:pPr>
            <a:endParaRPr sz="2095">
              <a:solidFill>
                <a:srgbClr val="DE8B26"/>
              </a:solidFill>
              <a:latin typeface="Source Sans Pro"/>
              <a:ea typeface="Source Sans Pro"/>
              <a:cs typeface="Source Sans Pro"/>
              <a:sym typeface="Source Sans Pro"/>
            </a:endParaRPr>
          </a:p>
        </p:txBody>
      </p:sp>
      <p:pic>
        <p:nvPicPr>
          <p:cNvPr id="142" name="Google Shape;142;p20"/>
          <p:cNvPicPr preferRelativeResize="0"/>
          <p:nvPr/>
        </p:nvPicPr>
        <p:blipFill>
          <a:blip r:embed="rId4">
            <a:alphaModFix/>
          </a:blip>
          <a:stretch>
            <a:fillRect/>
          </a:stretch>
        </p:blipFill>
        <p:spPr>
          <a:xfrm>
            <a:off x="5863173" y="1106949"/>
            <a:ext cx="3190675" cy="4002899"/>
          </a:xfrm>
          <a:prstGeom prst="rect">
            <a:avLst/>
          </a:prstGeom>
          <a:noFill/>
          <a:ln>
            <a:noFill/>
          </a:ln>
        </p:spPr>
      </p:pic>
      <p:sp>
        <p:nvSpPr>
          <p:cNvPr id="7" name="Text Placeholder 6">
            <a:extLst>
              <a:ext uri="{FF2B5EF4-FFF2-40B4-BE49-F238E27FC236}">
                <a16:creationId xmlns:a16="http://schemas.microsoft.com/office/drawing/2014/main" id="{0E4B82A5-59C1-E3D0-6183-4783E29F0FEB}"/>
              </a:ext>
            </a:extLst>
          </p:cNvPr>
          <p:cNvSpPr>
            <a:spLocks noGrp="1"/>
          </p:cNvSpPr>
          <p:nvPr>
            <p:ph type="body" idx="1"/>
          </p:nvPr>
        </p:nvSpPr>
        <p:spPr>
          <a:xfrm>
            <a:off x="658405" y="1471258"/>
            <a:ext cx="4568835" cy="2962142"/>
          </a:xfrm>
        </p:spPr>
        <p:style>
          <a:lnRef idx="1">
            <a:schemeClr val="accent4"/>
          </a:lnRef>
          <a:fillRef idx="2">
            <a:schemeClr val="accent4"/>
          </a:fillRef>
          <a:effectRef idx="1">
            <a:schemeClr val="accent4"/>
          </a:effectRef>
          <a:fontRef idx="minor">
            <a:schemeClr val="dk1"/>
          </a:fontRef>
        </p:style>
        <p:txBody>
          <a:bodyPr>
            <a:normAutofit fontScale="92500" lnSpcReduction="20000"/>
          </a:bodyPr>
          <a:lstStyle/>
          <a:p>
            <a:pPr marL="114300" indent="0">
              <a:buNone/>
            </a:pPr>
            <a:r>
              <a:rPr lang="en-US" dirty="0">
                <a:solidFill>
                  <a:schemeClr val="tx1"/>
                </a:solidFill>
              </a:rPr>
              <a:t>CPB will not split funding sources on accounts. If you are moving the expense to a different funding source, it must be moved in whole, and any allocation needed must be made through a journal entry after posting.  Because all expense accounts create an offset of a liability, it is imperative that the liability is also changed.  A liability can only be moved between funds if the entire liability is moved. One expense will have multiple liabilities associated with it.</a:t>
            </a:r>
          </a:p>
          <a:p>
            <a:endParaRPr lang="en-US" dirty="0"/>
          </a:p>
        </p:txBody>
      </p:sp>
      <p:pic>
        <p:nvPicPr>
          <p:cNvPr id="11" name="Google Shape;73;p15">
            <a:extLst>
              <a:ext uri="{FF2B5EF4-FFF2-40B4-BE49-F238E27FC236}">
                <a16:creationId xmlns:a16="http://schemas.microsoft.com/office/drawing/2014/main" id="{8FE906CC-F2AA-CEB0-5FF6-FC58B116E38B}"/>
              </a:ext>
            </a:extLst>
          </p:cNvPr>
          <p:cNvPicPr preferRelativeResize="0"/>
          <p:nvPr/>
        </p:nvPicPr>
        <p:blipFill>
          <a:blip r:embed="rId5">
            <a:alphaModFix/>
          </a:blip>
          <a:stretch>
            <a:fillRect/>
          </a:stretch>
        </p:blipFill>
        <p:spPr>
          <a:xfrm>
            <a:off x="64394" y="4782610"/>
            <a:ext cx="1712890" cy="294604"/>
          </a:xfrm>
          <a:prstGeom prst="rect">
            <a:avLst/>
          </a:prstGeom>
          <a:noFill/>
          <a:ln>
            <a:noFill/>
          </a:ln>
        </p:spPr>
      </p:pic>
      <p:pic>
        <p:nvPicPr>
          <p:cNvPr id="15" name="Google Shape;125;p19">
            <a:extLst>
              <a:ext uri="{FF2B5EF4-FFF2-40B4-BE49-F238E27FC236}">
                <a16:creationId xmlns:a16="http://schemas.microsoft.com/office/drawing/2014/main" id="{A93DE770-94BD-2D6F-1C99-13F92B92DCFB}"/>
              </a:ext>
            </a:extLst>
          </p:cNvPr>
          <p:cNvPicPr preferRelativeResize="0"/>
          <p:nvPr/>
        </p:nvPicPr>
        <p:blipFill rotWithShape="1">
          <a:blip r:embed="rId6">
            <a:alphaModFix/>
          </a:blip>
          <a:srcRect l="51376" t="-1650" b="1649"/>
          <a:stretch/>
        </p:blipFill>
        <p:spPr>
          <a:xfrm>
            <a:off x="49148" y="292459"/>
            <a:ext cx="2719810" cy="294604"/>
          </a:xfrm>
          <a:prstGeom prst="rect">
            <a:avLst/>
          </a:prstGeom>
          <a:noFill/>
          <a:ln>
            <a:noFill/>
          </a:ln>
        </p:spPr>
      </p:pic>
      <p:sp>
        <p:nvSpPr>
          <p:cNvPr id="18" name="Google Shape;126;p19">
            <a:extLst>
              <a:ext uri="{FF2B5EF4-FFF2-40B4-BE49-F238E27FC236}">
                <a16:creationId xmlns:a16="http://schemas.microsoft.com/office/drawing/2014/main" id="{388EE725-ADA4-BC15-08D8-A088395DFF0A}"/>
              </a:ext>
            </a:extLst>
          </p:cNvPr>
          <p:cNvSpPr txBox="1">
            <a:spLocks noGrp="1"/>
          </p:cNvSpPr>
          <p:nvPr>
            <p:ph type="title"/>
          </p:nvPr>
        </p:nvSpPr>
        <p:spPr>
          <a:xfrm>
            <a:off x="3232597" y="196794"/>
            <a:ext cx="5862255" cy="390602"/>
          </a:xfrm>
          <a:prstGeom prst="rect">
            <a:avLst/>
          </a:prstGeom>
        </p:spPr>
        <p:txBody>
          <a:bodyPr spcFirstLastPara="1" wrap="square" lIns="91425" tIns="91425" rIns="91425" bIns="91425" anchor="t" anchorCtr="0">
            <a:noAutofit/>
          </a:bodyPr>
          <a:lstStyle/>
          <a:p>
            <a:pPr>
              <a:buSzPts val="891"/>
            </a:pPr>
            <a:r>
              <a:rPr lang="en-US" sz="2000" b="1"/>
              <a:t>RESEARCHING PAYROLL JOURNAL ERRORS</a:t>
            </a:r>
            <a:endParaRPr sz="1818">
              <a:solidFill>
                <a:srgbClr val="004D4C"/>
              </a:solidFill>
              <a:latin typeface="PT Serif"/>
              <a:ea typeface="PT Serif"/>
              <a:cs typeface="PT Serif"/>
              <a:sym typeface="PT Serif"/>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32">
          <a:extLst>
            <a:ext uri="{FF2B5EF4-FFF2-40B4-BE49-F238E27FC236}">
              <a16:creationId xmlns:a16="http://schemas.microsoft.com/office/drawing/2014/main" id="{4F773D28-EEB0-B856-17A3-3D5EF6A55E3F}"/>
            </a:ext>
          </a:extLst>
        </p:cNvPr>
        <p:cNvGrpSpPr/>
        <p:nvPr/>
      </p:nvGrpSpPr>
      <p:grpSpPr>
        <a:xfrm>
          <a:off x="0" y="0"/>
          <a:ext cx="0" cy="0"/>
          <a:chOff x="0" y="0"/>
          <a:chExt cx="0" cy="0"/>
        </a:xfrm>
      </p:grpSpPr>
      <p:sp>
        <p:nvSpPr>
          <p:cNvPr id="133" name="Google Shape;133;p20">
            <a:extLst>
              <a:ext uri="{FF2B5EF4-FFF2-40B4-BE49-F238E27FC236}">
                <a16:creationId xmlns:a16="http://schemas.microsoft.com/office/drawing/2014/main" id="{E8AE957C-93FB-F3D7-EE97-203A1245892A}"/>
              </a:ext>
            </a:extLst>
          </p:cNvPr>
          <p:cNvSpPr/>
          <p:nvPr/>
        </p:nvSpPr>
        <p:spPr>
          <a:xfrm>
            <a:off x="0" y="1092975"/>
            <a:ext cx="9094573" cy="4050525"/>
          </a:xfrm>
          <a:prstGeom prst="rect">
            <a:avLst/>
          </a:prstGeom>
          <a:solidFill>
            <a:srgbClr val="004D4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134" name="Google Shape;134;p20">
            <a:extLst>
              <a:ext uri="{FF2B5EF4-FFF2-40B4-BE49-F238E27FC236}">
                <a16:creationId xmlns:a16="http://schemas.microsoft.com/office/drawing/2014/main" id="{77BAA40D-5509-159A-4D4E-27BFAB31EA9C}"/>
              </a:ext>
            </a:extLst>
          </p:cNvPr>
          <p:cNvPicPr preferRelativeResize="0"/>
          <p:nvPr/>
        </p:nvPicPr>
        <p:blipFill rotWithShape="1">
          <a:blip r:embed="rId4">
            <a:alphaModFix/>
          </a:blip>
          <a:srcRect/>
          <a:stretch/>
        </p:blipFill>
        <p:spPr>
          <a:xfrm>
            <a:off x="0" y="445025"/>
            <a:ext cx="3304074" cy="534700"/>
          </a:xfrm>
          <a:prstGeom prst="rect">
            <a:avLst/>
          </a:prstGeom>
          <a:noFill/>
          <a:ln>
            <a:noFill/>
          </a:ln>
        </p:spPr>
      </p:pic>
      <p:sp>
        <p:nvSpPr>
          <p:cNvPr id="135" name="Google Shape;135;p20">
            <a:extLst>
              <a:ext uri="{FF2B5EF4-FFF2-40B4-BE49-F238E27FC236}">
                <a16:creationId xmlns:a16="http://schemas.microsoft.com/office/drawing/2014/main" id="{F5FCEECC-0A46-7B4C-2EA5-8DB3F657C543}"/>
              </a:ext>
            </a:extLst>
          </p:cNvPr>
          <p:cNvSpPr txBox="1">
            <a:spLocks noGrp="1"/>
          </p:cNvSpPr>
          <p:nvPr>
            <p:ph type="title"/>
          </p:nvPr>
        </p:nvSpPr>
        <p:spPr>
          <a:xfrm>
            <a:off x="48445" y="445025"/>
            <a:ext cx="312588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020" dirty="0">
                <a:solidFill>
                  <a:srgbClr val="FFC000"/>
                </a:solidFill>
                <a:latin typeface="PT Serif"/>
                <a:ea typeface="PT Serif"/>
                <a:cs typeface="PT Serif"/>
                <a:sym typeface="PT Serif"/>
              </a:rPr>
              <a:t>CPB Trainers</a:t>
            </a:r>
            <a:endParaRPr sz="2020" dirty="0">
              <a:solidFill>
                <a:srgbClr val="FFC000"/>
              </a:solidFill>
              <a:latin typeface="PT Serif"/>
              <a:ea typeface="PT Serif"/>
              <a:cs typeface="PT Serif"/>
              <a:sym typeface="PT Serif"/>
            </a:endParaRPr>
          </a:p>
        </p:txBody>
      </p:sp>
      <p:sp>
        <p:nvSpPr>
          <p:cNvPr id="136" name="Google Shape;136;p20">
            <a:extLst>
              <a:ext uri="{FF2B5EF4-FFF2-40B4-BE49-F238E27FC236}">
                <a16:creationId xmlns:a16="http://schemas.microsoft.com/office/drawing/2014/main" id="{851D1ACE-8B0E-F043-3E94-E1309B0AEF54}"/>
              </a:ext>
            </a:extLst>
          </p:cNvPr>
          <p:cNvSpPr txBox="1">
            <a:spLocks noGrp="1"/>
          </p:cNvSpPr>
          <p:nvPr>
            <p:ph type="body" idx="1"/>
          </p:nvPr>
        </p:nvSpPr>
        <p:spPr>
          <a:xfrm>
            <a:off x="3304074" y="1105624"/>
            <a:ext cx="2724748" cy="350137"/>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SzPts val="852"/>
              <a:buNone/>
            </a:pPr>
            <a:r>
              <a:rPr lang="en" sz="2500" b="1" dirty="0">
                <a:solidFill>
                  <a:schemeClr val="lt1"/>
                </a:solidFill>
                <a:latin typeface="Source Sans Pro"/>
                <a:ea typeface="Source Sans Pro"/>
                <a:cs typeface="Source Sans Pro"/>
                <a:sym typeface="Source Sans Pro"/>
              </a:rPr>
              <a:t>Website Updates </a:t>
            </a:r>
          </a:p>
          <a:p>
            <a:pPr marL="0" lvl="0" indent="0">
              <a:spcAft>
                <a:spcPts val="1200"/>
              </a:spcAft>
              <a:buSzPts val="852"/>
              <a:buNone/>
            </a:pPr>
            <a:endParaRPr lang="en-US" sz="2500" b="1" dirty="0">
              <a:solidFill>
                <a:schemeClr val="lt1"/>
              </a:solidFill>
              <a:latin typeface="Source Sans Pro"/>
              <a:ea typeface="Source Sans Pro"/>
              <a:cs typeface="Source Sans Pro"/>
              <a:sym typeface="Source Sans Pro"/>
            </a:endParaRPr>
          </a:p>
          <a:p>
            <a:pPr marL="0" lvl="0" indent="0">
              <a:spcAft>
                <a:spcPts val="1200"/>
              </a:spcAft>
              <a:buSzPts val="852"/>
              <a:buNone/>
            </a:pPr>
            <a:endParaRPr lang="en-US" sz="2500" b="1" dirty="0">
              <a:solidFill>
                <a:schemeClr val="lt1"/>
              </a:solidFill>
              <a:latin typeface="Source Sans Pro"/>
              <a:ea typeface="Source Sans Pro"/>
              <a:cs typeface="Source Sans Pro"/>
              <a:sym typeface="Source Sans Pro"/>
            </a:endParaRPr>
          </a:p>
          <a:p>
            <a:pPr marL="0" lvl="0" indent="0">
              <a:spcAft>
                <a:spcPts val="1200"/>
              </a:spcAft>
              <a:buSzPts val="852"/>
              <a:buNone/>
            </a:pPr>
            <a:endParaRPr lang="en-US" sz="2500" b="1" dirty="0">
              <a:solidFill>
                <a:schemeClr val="lt1"/>
              </a:solidFill>
              <a:latin typeface="Source Sans Pro"/>
              <a:ea typeface="Source Sans Pro"/>
              <a:cs typeface="Source Sans Pro"/>
              <a:sym typeface="Source Sans Pro"/>
            </a:endParaRPr>
          </a:p>
          <a:p>
            <a:pPr marL="0" lvl="0" indent="0">
              <a:spcAft>
                <a:spcPts val="1200"/>
              </a:spcAft>
              <a:buSzPts val="852"/>
              <a:buNone/>
            </a:pPr>
            <a:r>
              <a:rPr lang="en-US" sz="2500" b="1" dirty="0">
                <a:solidFill>
                  <a:schemeClr val="lt1"/>
                </a:solidFill>
                <a:latin typeface="Source Sans Pro"/>
                <a:ea typeface="Source Sans Pro"/>
                <a:cs typeface="Source Sans Pro"/>
                <a:sym typeface="Source Sans Pro"/>
              </a:rPr>
              <a:t> </a:t>
            </a:r>
            <a:endParaRPr sz="2500" b="1" dirty="0">
              <a:solidFill>
                <a:schemeClr val="lt1"/>
              </a:solidFill>
              <a:latin typeface="Source Sans Pro"/>
              <a:ea typeface="Source Sans Pro"/>
              <a:cs typeface="Source Sans Pro"/>
              <a:sym typeface="Source Sans Pro"/>
            </a:endParaRPr>
          </a:p>
        </p:txBody>
      </p:sp>
      <p:pic>
        <p:nvPicPr>
          <p:cNvPr id="137" name="Google Shape;137;p20">
            <a:extLst>
              <a:ext uri="{FF2B5EF4-FFF2-40B4-BE49-F238E27FC236}">
                <a16:creationId xmlns:a16="http://schemas.microsoft.com/office/drawing/2014/main" id="{98CE9757-7718-DD33-9C59-7D5E3E44AE42}"/>
              </a:ext>
            </a:extLst>
          </p:cNvPr>
          <p:cNvPicPr preferRelativeResize="0"/>
          <p:nvPr/>
        </p:nvPicPr>
        <p:blipFill>
          <a:blip r:embed="rId5">
            <a:alphaModFix/>
          </a:blip>
          <a:stretch>
            <a:fillRect/>
          </a:stretch>
        </p:blipFill>
        <p:spPr>
          <a:xfrm>
            <a:off x="109001" y="4608800"/>
            <a:ext cx="1877842" cy="572700"/>
          </a:xfrm>
          <a:prstGeom prst="rect">
            <a:avLst/>
          </a:prstGeom>
          <a:noFill/>
          <a:ln>
            <a:noFill/>
          </a:ln>
        </p:spPr>
      </p:pic>
      <p:pic>
        <p:nvPicPr>
          <p:cNvPr id="7" name="Picture 6">
            <a:extLst>
              <a:ext uri="{FF2B5EF4-FFF2-40B4-BE49-F238E27FC236}">
                <a16:creationId xmlns:a16="http://schemas.microsoft.com/office/drawing/2014/main" id="{2BF274B3-84F9-35E4-30CB-D0C910DC15F3}"/>
              </a:ext>
            </a:extLst>
          </p:cNvPr>
          <p:cNvPicPr>
            <a:picLocks noChangeAspect="1"/>
          </p:cNvPicPr>
          <p:nvPr/>
        </p:nvPicPr>
        <p:blipFill>
          <a:blip r:embed="rId6"/>
          <a:stretch>
            <a:fillRect/>
          </a:stretch>
        </p:blipFill>
        <p:spPr>
          <a:xfrm>
            <a:off x="140301" y="2426929"/>
            <a:ext cx="3838165" cy="2068621"/>
          </a:xfrm>
          <a:prstGeom prst="rect">
            <a:avLst/>
          </a:prstGeom>
          <a:ln w="38100" cap="sq">
            <a:solidFill>
              <a:schemeClr val="accent4">
                <a:lumMod val="75000"/>
              </a:schemeClr>
            </a:solidFill>
            <a:prstDash val="solid"/>
            <a:miter lim="800000"/>
          </a:ln>
          <a:effectLst>
            <a:outerShdw blurRad="50800" dist="38100" dir="2700000" algn="tl" rotWithShape="0">
              <a:srgbClr val="000000">
                <a:alpha val="43000"/>
              </a:srgbClr>
            </a:outerShdw>
          </a:effectLst>
        </p:spPr>
      </p:pic>
      <p:sp>
        <p:nvSpPr>
          <p:cNvPr id="8" name="TextBox 7">
            <a:extLst>
              <a:ext uri="{FF2B5EF4-FFF2-40B4-BE49-F238E27FC236}">
                <a16:creationId xmlns:a16="http://schemas.microsoft.com/office/drawing/2014/main" id="{F223CDC0-6A7E-9A86-E17B-F3F529349656}"/>
              </a:ext>
            </a:extLst>
          </p:cNvPr>
          <p:cNvSpPr txBox="1"/>
          <p:nvPr/>
        </p:nvSpPr>
        <p:spPr>
          <a:xfrm>
            <a:off x="5424112" y="1865602"/>
            <a:ext cx="2224814" cy="369332"/>
          </a:xfrm>
          <a:prstGeom prst="rect">
            <a:avLst/>
          </a:prstGeom>
          <a:solidFill>
            <a:schemeClr val="accent4"/>
          </a:solidFill>
          <a:ln>
            <a:solidFill>
              <a:schemeClr val="accent1">
                <a:lumMod val="75000"/>
              </a:schemeClr>
            </a:solid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900" dirty="0">
                <a:solidFill>
                  <a:schemeClr val="tx1"/>
                </a:solidFill>
                <a:hlinkClick r:id="rId7">
                  <a:extLst>
                    <a:ext uri="{A12FA001-AC4F-418D-AE19-62706E023703}">
                      <ahyp:hlinkClr xmlns:ahyp="http://schemas.microsoft.com/office/drawing/2018/hyperlinkcolor" val="tx"/>
                    </a:ext>
                  </a:extLst>
                </a:hlinkClick>
              </a:rPr>
              <a:t>https://www.nmdfa.state.nm.us/financial-control/central-payroll-bureau/</a:t>
            </a:r>
            <a:r>
              <a:rPr lang="en-US" sz="900" dirty="0">
                <a:solidFill>
                  <a:schemeClr val="tx1"/>
                </a:solidFill>
              </a:rPr>
              <a:t> </a:t>
            </a:r>
          </a:p>
        </p:txBody>
      </p:sp>
      <p:pic>
        <p:nvPicPr>
          <p:cNvPr id="12" name="Picture 11">
            <a:extLst>
              <a:ext uri="{FF2B5EF4-FFF2-40B4-BE49-F238E27FC236}">
                <a16:creationId xmlns:a16="http://schemas.microsoft.com/office/drawing/2014/main" id="{AF5850F2-6317-DDBD-A3BA-B4DE5EA85D7D}"/>
              </a:ext>
            </a:extLst>
          </p:cNvPr>
          <p:cNvPicPr>
            <a:picLocks noChangeAspect="1"/>
          </p:cNvPicPr>
          <p:nvPr/>
        </p:nvPicPr>
        <p:blipFill>
          <a:blip r:embed="rId8"/>
          <a:stretch>
            <a:fillRect/>
          </a:stretch>
        </p:blipFill>
        <p:spPr>
          <a:xfrm>
            <a:off x="109001" y="1663893"/>
            <a:ext cx="3869465" cy="649787"/>
          </a:xfrm>
          <a:prstGeom prst="rect">
            <a:avLst/>
          </a:prstGeom>
          <a:ln w="38100" cap="sq">
            <a:solidFill>
              <a:schemeClr val="accent4">
                <a:lumMod val="75000"/>
              </a:schemeClr>
            </a:solidFill>
            <a:prstDash val="solid"/>
            <a:miter lim="800000"/>
          </a:ln>
          <a:effectLst>
            <a:outerShdw blurRad="50800" dist="38100" dir="2700000" algn="tl" rotWithShape="0">
              <a:srgbClr val="000000">
                <a:alpha val="43000"/>
              </a:srgbClr>
            </a:outerShdw>
          </a:effectLst>
        </p:spPr>
      </p:pic>
      <p:pic>
        <p:nvPicPr>
          <p:cNvPr id="14" name="Picture 13">
            <a:extLst>
              <a:ext uri="{FF2B5EF4-FFF2-40B4-BE49-F238E27FC236}">
                <a16:creationId xmlns:a16="http://schemas.microsoft.com/office/drawing/2014/main" id="{832069AF-FA8A-9A2E-2E91-93E8BD2F2320}"/>
              </a:ext>
            </a:extLst>
          </p:cNvPr>
          <p:cNvPicPr>
            <a:picLocks noChangeAspect="1"/>
          </p:cNvPicPr>
          <p:nvPr/>
        </p:nvPicPr>
        <p:blipFill>
          <a:blip r:embed="rId9"/>
          <a:stretch>
            <a:fillRect/>
          </a:stretch>
        </p:blipFill>
        <p:spPr>
          <a:xfrm>
            <a:off x="4288982" y="2361540"/>
            <a:ext cx="4354685" cy="2652399"/>
          </a:xfrm>
          <a:prstGeom prst="rect">
            <a:avLst/>
          </a:prstGeom>
          <a:ln w="38100" cap="sq">
            <a:solidFill>
              <a:schemeClr val="accent4">
                <a:lumMod val="75000"/>
              </a:schemeClr>
            </a:solidFill>
            <a:prstDash val="solid"/>
            <a:miter lim="800000"/>
          </a:ln>
          <a:effectLst>
            <a:outerShdw blurRad="50800" dist="38100" dir="2700000" algn="tl" rotWithShape="0">
              <a:srgbClr val="000000">
                <a:alpha val="43000"/>
              </a:srgbClr>
            </a:outerShdw>
          </a:effectLst>
        </p:spPr>
      </p:pic>
    </p:spTree>
    <p:custDataLst>
      <p:tags r:id="rId1"/>
    </p:custDataLst>
    <p:extLst>
      <p:ext uri="{BB962C8B-B14F-4D97-AF65-F5344CB8AC3E}">
        <p14:creationId xmlns:p14="http://schemas.microsoft.com/office/powerpoint/2010/main" val="10226492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0"/>
          <p:cNvSpPr/>
          <p:nvPr/>
        </p:nvSpPr>
        <p:spPr>
          <a:xfrm>
            <a:off x="0" y="1017725"/>
            <a:ext cx="9199075" cy="4125775"/>
          </a:xfrm>
          <a:prstGeom prst="rect">
            <a:avLst/>
          </a:prstGeom>
          <a:solidFill>
            <a:srgbClr val="004D4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4" name="Google Shape;134;p20"/>
          <p:cNvPicPr preferRelativeResize="0"/>
          <p:nvPr/>
        </p:nvPicPr>
        <p:blipFill rotWithShape="1">
          <a:blip r:embed="rId4">
            <a:alphaModFix/>
          </a:blip>
          <a:srcRect/>
          <a:stretch/>
        </p:blipFill>
        <p:spPr>
          <a:xfrm>
            <a:off x="0" y="445025"/>
            <a:ext cx="3304074" cy="534700"/>
          </a:xfrm>
          <a:prstGeom prst="rect">
            <a:avLst/>
          </a:prstGeom>
          <a:noFill/>
          <a:ln>
            <a:noFill/>
          </a:ln>
        </p:spPr>
      </p:pic>
      <p:sp>
        <p:nvSpPr>
          <p:cNvPr id="135" name="Google Shape;135;p20"/>
          <p:cNvSpPr txBox="1">
            <a:spLocks noGrp="1"/>
          </p:cNvSpPr>
          <p:nvPr>
            <p:ph type="title"/>
          </p:nvPr>
        </p:nvSpPr>
        <p:spPr>
          <a:xfrm>
            <a:off x="0" y="445025"/>
            <a:ext cx="3174325"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020" dirty="0">
                <a:solidFill>
                  <a:srgbClr val="FFC000"/>
                </a:solidFill>
                <a:latin typeface="PT Serif"/>
                <a:ea typeface="PT Serif"/>
                <a:cs typeface="PT Serif"/>
                <a:sym typeface="PT Serif"/>
              </a:rPr>
              <a:t>CPB Trainers</a:t>
            </a:r>
            <a:endParaRPr sz="2020" dirty="0">
              <a:solidFill>
                <a:srgbClr val="FFC000"/>
              </a:solidFill>
              <a:latin typeface="PT Serif"/>
              <a:ea typeface="PT Serif"/>
              <a:cs typeface="PT Serif"/>
              <a:sym typeface="PT Serif"/>
            </a:endParaRPr>
          </a:p>
        </p:txBody>
      </p:sp>
      <p:sp>
        <p:nvSpPr>
          <p:cNvPr id="136" name="Google Shape;136;p20"/>
          <p:cNvSpPr txBox="1">
            <a:spLocks noGrp="1"/>
          </p:cNvSpPr>
          <p:nvPr>
            <p:ph type="body" idx="1"/>
          </p:nvPr>
        </p:nvSpPr>
        <p:spPr>
          <a:xfrm>
            <a:off x="109001" y="1106440"/>
            <a:ext cx="8520600" cy="3969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SzPts val="852"/>
              <a:buNone/>
            </a:pPr>
            <a:r>
              <a:rPr lang="en" sz="2500" b="1" dirty="0">
                <a:solidFill>
                  <a:schemeClr val="lt1"/>
                </a:solidFill>
                <a:latin typeface="Source Sans Pro"/>
                <a:ea typeface="Source Sans Pro"/>
                <a:cs typeface="Source Sans Pro"/>
                <a:sym typeface="Source Sans Pro"/>
              </a:rPr>
              <a:t>Website Updates</a:t>
            </a:r>
          </a:p>
          <a:p>
            <a:pPr marL="0" lvl="0" indent="0" algn="l" rtl="0">
              <a:spcBef>
                <a:spcPts val="0"/>
              </a:spcBef>
              <a:spcAft>
                <a:spcPts val="1200"/>
              </a:spcAft>
              <a:buSzPts val="852"/>
              <a:buNone/>
            </a:pPr>
            <a:endParaRPr sz="2500" b="1" dirty="0">
              <a:solidFill>
                <a:schemeClr val="lt1"/>
              </a:solidFill>
              <a:latin typeface="Source Sans Pro"/>
              <a:ea typeface="Source Sans Pro"/>
              <a:cs typeface="Source Sans Pro"/>
              <a:sym typeface="Source Sans Pro"/>
            </a:endParaRPr>
          </a:p>
        </p:txBody>
      </p:sp>
      <p:pic>
        <p:nvPicPr>
          <p:cNvPr id="137" name="Google Shape;137;p20"/>
          <p:cNvPicPr preferRelativeResize="0"/>
          <p:nvPr/>
        </p:nvPicPr>
        <p:blipFill>
          <a:blip r:embed="rId5">
            <a:alphaModFix/>
          </a:blip>
          <a:stretch>
            <a:fillRect/>
          </a:stretch>
        </p:blipFill>
        <p:spPr>
          <a:xfrm>
            <a:off x="109001" y="4608800"/>
            <a:ext cx="1877842" cy="572700"/>
          </a:xfrm>
          <a:prstGeom prst="rect">
            <a:avLst/>
          </a:prstGeom>
          <a:noFill/>
          <a:ln>
            <a:noFill/>
          </a:ln>
        </p:spPr>
      </p:pic>
      <p:sp>
        <p:nvSpPr>
          <p:cNvPr id="4" name="TextBox 3">
            <a:extLst>
              <a:ext uri="{FF2B5EF4-FFF2-40B4-BE49-F238E27FC236}">
                <a16:creationId xmlns:a16="http://schemas.microsoft.com/office/drawing/2014/main" id="{E86738FA-DB34-3DFC-2A2C-9D81DE432F09}"/>
              </a:ext>
            </a:extLst>
          </p:cNvPr>
          <p:cNvSpPr txBox="1"/>
          <p:nvPr/>
        </p:nvSpPr>
        <p:spPr>
          <a:xfrm>
            <a:off x="328622" y="2309362"/>
            <a:ext cx="3960382" cy="1631216"/>
          </a:xfrm>
          <a:prstGeom prst="rect">
            <a:avLst/>
          </a:prstGeom>
          <a:noFill/>
        </p:spPr>
        <p:txBody>
          <a:bodyPr wrap="square" rtlCol="0">
            <a:spAutoFit/>
          </a:bodyPr>
          <a:lstStyle/>
          <a:p>
            <a:r>
              <a:rPr lang="en-US" sz="1800" b="1" dirty="0">
                <a:solidFill>
                  <a:schemeClr val="bg1"/>
                </a:solidFill>
              </a:rPr>
              <a:t>Pay schedule Update</a:t>
            </a:r>
          </a:p>
          <a:p>
            <a:endParaRPr lang="en-US" dirty="0">
              <a:solidFill>
                <a:schemeClr val="bg1"/>
              </a:solidFill>
            </a:endParaRPr>
          </a:p>
          <a:p>
            <a:r>
              <a:rPr lang="en-US" sz="1200" dirty="0">
                <a:solidFill>
                  <a:schemeClr val="bg1"/>
                </a:solidFill>
              </a:rPr>
              <a:t>Pay schedule has been consolidated into a single Excel workbook. Each fiscal year now appears as a tab at the bottom of the file, organized from the newest FY to the oldest.</a:t>
            </a:r>
          </a:p>
          <a:p>
            <a:endParaRPr lang="en-US" sz="1200" dirty="0">
              <a:solidFill>
                <a:schemeClr val="bg1"/>
              </a:solidFill>
            </a:endParaRPr>
          </a:p>
          <a:p>
            <a:r>
              <a:rPr lang="en-US" sz="800" dirty="0">
                <a:solidFill>
                  <a:srgbClr val="FFC000"/>
                </a:solidFill>
                <a:hlinkClick r:id="rId6">
                  <a:extLst>
                    <a:ext uri="{A12FA001-AC4F-418D-AE19-62706E023703}">
                      <ahyp:hlinkClr xmlns:ahyp="http://schemas.microsoft.com/office/drawing/2018/hyperlinkcolor" val="tx"/>
                    </a:ext>
                  </a:extLst>
                </a:hlinkClick>
              </a:rPr>
              <a:t>https://www.nmdfa.state.nm.us/wp-content/uploads/2026/07/Pay-Schedule.xlsx</a:t>
            </a:r>
            <a:r>
              <a:rPr lang="en-US" sz="800" dirty="0">
                <a:solidFill>
                  <a:srgbClr val="FFC000"/>
                </a:solidFill>
              </a:rPr>
              <a:t> </a:t>
            </a:r>
          </a:p>
        </p:txBody>
      </p:sp>
      <p:pic>
        <p:nvPicPr>
          <p:cNvPr id="6" name="Picture 5">
            <a:extLst>
              <a:ext uri="{FF2B5EF4-FFF2-40B4-BE49-F238E27FC236}">
                <a16:creationId xmlns:a16="http://schemas.microsoft.com/office/drawing/2014/main" id="{A2E91FED-535D-5513-56D2-3197FED76A30}"/>
              </a:ext>
            </a:extLst>
          </p:cNvPr>
          <p:cNvPicPr>
            <a:picLocks noChangeAspect="1"/>
          </p:cNvPicPr>
          <p:nvPr/>
        </p:nvPicPr>
        <p:blipFill>
          <a:blip r:embed="rId7"/>
          <a:stretch>
            <a:fillRect/>
          </a:stretch>
        </p:blipFill>
        <p:spPr>
          <a:xfrm>
            <a:off x="4617625" y="1401494"/>
            <a:ext cx="3109358" cy="34469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ustDataLst>
      <p:tags r:id="rId1"/>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32">
          <a:extLst>
            <a:ext uri="{FF2B5EF4-FFF2-40B4-BE49-F238E27FC236}">
              <a16:creationId xmlns:a16="http://schemas.microsoft.com/office/drawing/2014/main" id="{4181DF19-2745-5774-EC69-8B1A0CAAC611}"/>
            </a:ext>
          </a:extLst>
        </p:cNvPr>
        <p:cNvGrpSpPr/>
        <p:nvPr/>
      </p:nvGrpSpPr>
      <p:grpSpPr>
        <a:xfrm>
          <a:off x="0" y="0"/>
          <a:ext cx="0" cy="0"/>
          <a:chOff x="0" y="0"/>
          <a:chExt cx="0" cy="0"/>
        </a:xfrm>
      </p:grpSpPr>
      <p:sp>
        <p:nvSpPr>
          <p:cNvPr id="133" name="Google Shape;133;p20">
            <a:extLst>
              <a:ext uri="{FF2B5EF4-FFF2-40B4-BE49-F238E27FC236}">
                <a16:creationId xmlns:a16="http://schemas.microsoft.com/office/drawing/2014/main" id="{B0A9616C-6846-A440-4632-9F1A2DBD73E0}"/>
              </a:ext>
            </a:extLst>
          </p:cNvPr>
          <p:cNvSpPr/>
          <p:nvPr/>
        </p:nvSpPr>
        <p:spPr>
          <a:xfrm>
            <a:off x="0" y="1017725"/>
            <a:ext cx="9199075" cy="4125775"/>
          </a:xfrm>
          <a:prstGeom prst="rect">
            <a:avLst/>
          </a:prstGeom>
          <a:solidFill>
            <a:srgbClr val="004D4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4" name="Google Shape;134;p20">
            <a:extLst>
              <a:ext uri="{FF2B5EF4-FFF2-40B4-BE49-F238E27FC236}">
                <a16:creationId xmlns:a16="http://schemas.microsoft.com/office/drawing/2014/main" id="{F8DA1D77-446E-2848-A9F9-01083C938A4A}"/>
              </a:ext>
            </a:extLst>
          </p:cNvPr>
          <p:cNvPicPr preferRelativeResize="0"/>
          <p:nvPr/>
        </p:nvPicPr>
        <p:blipFill rotWithShape="1">
          <a:blip r:embed="rId4">
            <a:alphaModFix/>
          </a:blip>
          <a:srcRect/>
          <a:stretch/>
        </p:blipFill>
        <p:spPr>
          <a:xfrm>
            <a:off x="0" y="445025"/>
            <a:ext cx="3304074" cy="534700"/>
          </a:xfrm>
          <a:prstGeom prst="rect">
            <a:avLst/>
          </a:prstGeom>
          <a:noFill/>
          <a:ln>
            <a:noFill/>
          </a:ln>
        </p:spPr>
      </p:pic>
      <p:sp>
        <p:nvSpPr>
          <p:cNvPr id="135" name="Google Shape;135;p20">
            <a:extLst>
              <a:ext uri="{FF2B5EF4-FFF2-40B4-BE49-F238E27FC236}">
                <a16:creationId xmlns:a16="http://schemas.microsoft.com/office/drawing/2014/main" id="{933978B0-8089-1890-14DA-5D89303F809E}"/>
              </a:ext>
            </a:extLst>
          </p:cNvPr>
          <p:cNvSpPr txBox="1">
            <a:spLocks noGrp="1"/>
          </p:cNvSpPr>
          <p:nvPr>
            <p:ph type="title"/>
          </p:nvPr>
        </p:nvSpPr>
        <p:spPr>
          <a:xfrm>
            <a:off x="109001" y="445025"/>
            <a:ext cx="3065324"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020" dirty="0">
                <a:solidFill>
                  <a:srgbClr val="FFC000"/>
                </a:solidFill>
                <a:latin typeface="PT Serif"/>
                <a:ea typeface="PT Serif"/>
                <a:cs typeface="PT Serif"/>
                <a:sym typeface="PT Serif"/>
              </a:rPr>
              <a:t>CPB Trainers</a:t>
            </a:r>
            <a:endParaRPr sz="2020" dirty="0">
              <a:solidFill>
                <a:srgbClr val="FFC000"/>
              </a:solidFill>
              <a:latin typeface="PT Serif"/>
              <a:ea typeface="PT Serif"/>
              <a:cs typeface="PT Serif"/>
              <a:sym typeface="PT Serif"/>
            </a:endParaRPr>
          </a:p>
        </p:txBody>
      </p:sp>
      <p:sp>
        <p:nvSpPr>
          <p:cNvPr id="136" name="Google Shape;136;p20">
            <a:extLst>
              <a:ext uri="{FF2B5EF4-FFF2-40B4-BE49-F238E27FC236}">
                <a16:creationId xmlns:a16="http://schemas.microsoft.com/office/drawing/2014/main" id="{577C16F0-CA60-BC3B-D2A0-B5892B121CD5}"/>
              </a:ext>
            </a:extLst>
          </p:cNvPr>
          <p:cNvSpPr txBox="1">
            <a:spLocks noGrp="1"/>
          </p:cNvSpPr>
          <p:nvPr>
            <p:ph type="body" idx="1"/>
          </p:nvPr>
        </p:nvSpPr>
        <p:spPr>
          <a:xfrm>
            <a:off x="357325" y="1188425"/>
            <a:ext cx="8520600" cy="3969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SzPts val="852"/>
              <a:buNone/>
            </a:pPr>
            <a:r>
              <a:rPr lang="en" sz="2500" b="1" dirty="0">
                <a:solidFill>
                  <a:schemeClr val="lt1"/>
                </a:solidFill>
                <a:latin typeface="Source Sans Pro"/>
                <a:ea typeface="Source Sans Pro"/>
                <a:cs typeface="Source Sans Pro"/>
                <a:sym typeface="Source Sans Pro"/>
              </a:rPr>
              <a:t>Website Updates</a:t>
            </a:r>
          </a:p>
          <a:p>
            <a:pPr marL="0" lvl="0" indent="0" algn="l" rtl="0">
              <a:spcBef>
                <a:spcPts val="0"/>
              </a:spcBef>
              <a:spcAft>
                <a:spcPts val="1200"/>
              </a:spcAft>
              <a:buSzPts val="852"/>
              <a:buNone/>
            </a:pPr>
            <a:endParaRPr sz="2500" b="1" dirty="0">
              <a:solidFill>
                <a:schemeClr val="lt1"/>
              </a:solidFill>
              <a:latin typeface="Source Sans Pro"/>
              <a:ea typeface="Source Sans Pro"/>
              <a:cs typeface="Source Sans Pro"/>
              <a:sym typeface="Source Sans Pro"/>
            </a:endParaRPr>
          </a:p>
        </p:txBody>
      </p:sp>
      <p:pic>
        <p:nvPicPr>
          <p:cNvPr id="137" name="Google Shape;137;p20">
            <a:extLst>
              <a:ext uri="{FF2B5EF4-FFF2-40B4-BE49-F238E27FC236}">
                <a16:creationId xmlns:a16="http://schemas.microsoft.com/office/drawing/2014/main" id="{D24EA480-010C-7F10-A460-3D1AF811C086}"/>
              </a:ext>
            </a:extLst>
          </p:cNvPr>
          <p:cNvPicPr preferRelativeResize="0"/>
          <p:nvPr/>
        </p:nvPicPr>
        <p:blipFill>
          <a:blip r:embed="rId5">
            <a:alphaModFix/>
          </a:blip>
          <a:stretch>
            <a:fillRect/>
          </a:stretch>
        </p:blipFill>
        <p:spPr>
          <a:xfrm>
            <a:off x="4105667" y="4570800"/>
            <a:ext cx="1877842" cy="572700"/>
          </a:xfrm>
          <a:prstGeom prst="rect">
            <a:avLst/>
          </a:prstGeom>
          <a:noFill/>
          <a:ln>
            <a:noFill/>
          </a:ln>
        </p:spPr>
      </p:pic>
      <p:sp>
        <p:nvSpPr>
          <p:cNvPr id="7" name="TextBox 6">
            <a:extLst>
              <a:ext uri="{FF2B5EF4-FFF2-40B4-BE49-F238E27FC236}">
                <a16:creationId xmlns:a16="http://schemas.microsoft.com/office/drawing/2014/main" id="{D90F4041-3F41-7905-55EA-2B5E6D14756C}"/>
              </a:ext>
            </a:extLst>
          </p:cNvPr>
          <p:cNvSpPr txBox="1"/>
          <p:nvPr/>
        </p:nvSpPr>
        <p:spPr>
          <a:xfrm>
            <a:off x="302739" y="2056164"/>
            <a:ext cx="3409362" cy="1754326"/>
          </a:xfrm>
          <a:prstGeom prst="rect">
            <a:avLst/>
          </a:prstGeom>
          <a:noFill/>
        </p:spPr>
        <p:txBody>
          <a:bodyPr wrap="square" rtlCol="0">
            <a:spAutoFit/>
          </a:bodyPr>
          <a:lstStyle/>
          <a:p>
            <a:r>
              <a:rPr lang="en-US" sz="1800" dirty="0">
                <a:solidFill>
                  <a:schemeClr val="bg1"/>
                </a:solidFill>
              </a:rPr>
              <a:t>Payroll Run Dates</a:t>
            </a:r>
          </a:p>
          <a:p>
            <a:endParaRPr lang="en-US" sz="1200" dirty="0">
              <a:solidFill>
                <a:schemeClr val="bg1"/>
              </a:solidFill>
            </a:endParaRPr>
          </a:p>
          <a:p>
            <a:r>
              <a:rPr lang="en-US" sz="1200" dirty="0">
                <a:solidFill>
                  <a:schemeClr val="bg1"/>
                </a:solidFill>
              </a:rPr>
              <a:t>Have been consolidated has been consolidated into a single word document. Each fiscal year now appears as a separate page organized from the newest FY to the oldest.</a:t>
            </a:r>
          </a:p>
          <a:p>
            <a:r>
              <a:rPr lang="en-US" sz="800" dirty="0">
                <a:solidFill>
                  <a:srgbClr val="FFC000"/>
                </a:solidFill>
                <a:hlinkClick r:id="rId6">
                  <a:extLst>
                    <a:ext uri="{A12FA001-AC4F-418D-AE19-62706E023703}">
                      <ahyp:hlinkClr xmlns:ahyp="http://schemas.microsoft.com/office/drawing/2018/hyperlinkcolor" val="tx"/>
                    </a:ext>
                  </a:extLst>
                </a:hlinkClick>
              </a:rPr>
              <a:t>https://www.nmdfa.state.nm.us/wp-content/uploads/2026/05/Payroll-Run-Dates.docx</a:t>
            </a:r>
            <a:r>
              <a:rPr lang="en-US" sz="800" dirty="0">
                <a:solidFill>
                  <a:srgbClr val="FFC000"/>
                </a:solidFill>
              </a:rPr>
              <a:t> </a:t>
            </a:r>
          </a:p>
          <a:p>
            <a:endParaRPr lang="en-US" dirty="0"/>
          </a:p>
        </p:txBody>
      </p:sp>
      <p:pic>
        <p:nvPicPr>
          <p:cNvPr id="9" name="Picture 8">
            <a:extLst>
              <a:ext uri="{FF2B5EF4-FFF2-40B4-BE49-F238E27FC236}">
                <a16:creationId xmlns:a16="http://schemas.microsoft.com/office/drawing/2014/main" id="{C3103AC2-D4CF-9BD7-D2C0-5ECC792A7249}"/>
              </a:ext>
            </a:extLst>
          </p:cNvPr>
          <p:cNvPicPr>
            <a:picLocks noChangeAspect="1"/>
          </p:cNvPicPr>
          <p:nvPr/>
        </p:nvPicPr>
        <p:blipFill>
          <a:blip r:embed="rId7"/>
          <a:stretch>
            <a:fillRect/>
          </a:stretch>
        </p:blipFill>
        <p:spPr>
          <a:xfrm>
            <a:off x="4202607" y="1387618"/>
            <a:ext cx="4874825" cy="28937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ustDataLst>
      <p:tags r:id="rId1"/>
    </p:custDataLst>
    <p:extLst>
      <p:ext uri="{BB962C8B-B14F-4D97-AF65-F5344CB8AC3E}">
        <p14:creationId xmlns:p14="http://schemas.microsoft.com/office/powerpoint/2010/main" val="27819121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32">
          <a:extLst>
            <a:ext uri="{FF2B5EF4-FFF2-40B4-BE49-F238E27FC236}">
              <a16:creationId xmlns:a16="http://schemas.microsoft.com/office/drawing/2014/main" id="{D7101FCB-B186-E996-8BCE-34986BA0E700}"/>
            </a:ext>
          </a:extLst>
        </p:cNvPr>
        <p:cNvGrpSpPr/>
        <p:nvPr/>
      </p:nvGrpSpPr>
      <p:grpSpPr>
        <a:xfrm>
          <a:off x="0" y="0"/>
          <a:ext cx="0" cy="0"/>
          <a:chOff x="0" y="0"/>
          <a:chExt cx="0" cy="0"/>
        </a:xfrm>
      </p:grpSpPr>
      <p:sp>
        <p:nvSpPr>
          <p:cNvPr id="133" name="Google Shape;133;p20">
            <a:extLst>
              <a:ext uri="{FF2B5EF4-FFF2-40B4-BE49-F238E27FC236}">
                <a16:creationId xmlns:a16="http://schemas.microsoft.com/office/drawing/2014/main" id="{A074E01E-C6AE-39BD-BAE8-F8BE367B257E}"/>
              </a:ext>
            </a:extLst>
          </p:cNvPr>
          <p:cNvSpPr/>
          <p:nvPr/>
        </p:nvSpPr>
        <p:spPr>
          <a:xfrm>
            <a:off x="0" y="1017725"/>
            <a:ext cx="9199075" cy="4125775"/>
          </a:xfrm>
          <a:prstGeom prst="rect">
            <a:avLst/>
          </a:prstGeom>
          <a:solidFill>
            <a:srgbClr val="004D4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4" name="Google Shape;134;p20">
            <a:extLst>
              <a:ext uri="{FF2B5EF4-FFF2-40B4-BE49-F238E27FC236}">
                <a16:creationId xmlns:a16="http://schemas.microsoft.com/office/drawing/2014/main" id="{54944588-373E-03C6-CF61-B668C5D7074D}"/>
              </a:ext>
            </a:extLst>
          </p:cNvPr>
          <p:cNvPicPr preferRelativeResize="0"/>
          <p:nvPr/>
        </p:nvPicPr>
        <p:blipFill rotWithShape="1">
          <a:blip r:embed="rId4">
            <a:alphaModFix/>
          </a:blip>
          <a:srcRect/>
          <a:stretch/>
        </p:blipFill>
        <p:spPr>
          <a:xfrm>
            <a:off x="0" y="373821"/>
            <a:ext cx="3304074" cy="534700"/>
          </a:xfrm>
          <a:prstGeom prst="rect">
            <a:avLst/>
          </a:prstGeom>
          <a:noFill/>
          <a:ln>
            <a:noFill/>
          </a:ln>
        </p:spPr>
      </p:pic>
      <p:sp>
        <p:nvSpPr>
          <p:cNvPr id="135" name="Google Shape;135;p20">
            <a:extLst>
              <a:ext uri="{FF2B5EF4-FFF2-40B4-BE49-F238E27FC236}">
                <a16:creationId xmlns:a16="http://schemas.microsoft.com/office/drawing/2014/main" id="{920CF16F-73AD-622F-1CB0-FE0BDB9C4F03}"/>
              </a:ext>
            </a:extLst>
          </p:cNvPr>
          <p:cNvSpPr txBox="1">
            <a:spLocks noGrp="1"/>
          </p:cNvSpPr>
          <p:nvPr>
            <p:ph type="title"/>
          </p:nvPr>
        </p:nvSpPr>
        <p:spPr>
          <a:xfrm>
            <a:off x="44118" y="373821"/>
            <a:ext cx="3130207" cy="643904"/>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020" dirty="0">
                <a:solidFill>
                  <a:srgbClr val="FFC000"/>
                </a:solidFill>
                <a:latin typeface="PT Serif"/>
                <a:ea typeface="PT Serif"/>
                <a:cs typeface="PT Serif"/>
                <a:sym typeface="PT Serif"/>
              </a:rPr>
              <a:t>CPB Trainers</a:t>
            </a:r>
            <a:endParaRPr sz="2020" dirty="0">
              <a:solidFill>
                <a:srgbClr val="FFC000"/>
              </a:solidFill>
              <a:latin typeface="PT Serif"/>
              <a:ea typeface="PT Serif"/>
              <a:cs typeface="PT Serif"/>
              <a:sym typeface="PT Serif"/>
            </a:endParaRPr>
          </a:p>
        </p:txBody>
      </p:sp>
      <p:sp>
        <p:nvSpPr>
          <p:cNvPr id="136" name="Google Shape;136;p20">
            <a:extLst>
              <a:ext uri="{FF2B5EF4-FFF2-40B4-BE49-F238E27FC236}">
                <a16:creationId xmlns:a16="http://schemas.microsoft.com/office/drawing/2014/main" id="{A4C60946-23CE-4B6D-CAF4-353C4A098359}"/>
              </a:ext>
            </a:extLst>
          </p:cNvPr>
          <p:cNvSpPr txBox="1">
            <a:spLocks noGrp="1"/>
          </p:cNvSpPr>
          <p:nvPr>
            <p:ph type="body" idx="1"/>
          </p:nvPr>
        </p:nvSpPr>
        <p:spPr>
          <a:xfrm>
            <a:off x="357325" y="1188425"/>
            <a:ext cx="8520600" cy="3969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SzPts val="852"/>
              <a:buNone/>
            </a:pPr>
            <a:r>
              <a:rPr lang="en" sz="2500" b="1">
                <a:solidFill>
                  <a:schemeClr val="lt1"/>
                </a:solidFill>
                <a:latin typeface="Source Sans Pro"/>
                <a:ea typeface="Source Sans Pro"/>
                <a:cs typeface="Source Sans Pro"/>
                <a:sym typeface="Source Sans Pro"/>
              </a:rPr>
              <a:t>Central Payroll Trainers Open Hours</a:t>
            </a:r>
          </a:p>
          <a:p>
            <a:pPr marL="0" lvl="0" indent="0" algn="l" rtl="0">
              <a:spcBef>
                <a:spcPts val="0"/>
              </a:spcBef>
              <a:spcAft>
                <a:spcPts val="1200"/>
              </a:spcAft>
              <a:buSzPts val="852"/>
              <a:buNone/>
            </a:pPr>
            <a:endParaRPr sz="2500" b="1">
              <a:solidFill>
                <a:schemeClr val="lt1"/>
              </a:solidFill>
              <a:latin typeface="Source Sans Pro"/>
              <a:ea typeface="Source Sans Pro"/>
              <a:cs typeface="Source Sans Pro"/>
              <a:sym typeface="Source Sans Pro"/>
            </a:endParaRPr>
          </a:p>
        </p:txBody>
      </p:sp>
      <p:pic>
        <p:nvPicPr>
          <p:cNvPr id="137" name="Google Shape;137;p20">
            <a:extLst>
              <a:ext uri="{FF2B5EF4-FFF2-40B4-BE49-F238E27FC236}">
                <a16:creationId xmlns:a16="http://schemas.microsoft.com/office/drawing/2014/main" id="{A9E172C8-E27A-0783-6637-6E073E42D25E}"/>
              </a:ext>
            </a:extLst>
          </p:cNvPr>
          <p:cNvPicPr preferRelativeResize="0"/>
          <p:nvPr/>
        </p:nvPicPr>
        <p:blipFill>
          <a:blip r:embed="rId5">
            <a:alphaModFix/>
          </a:blip>
          <a:stretch>
            <a:fillRect/>
          </a:stretch>
        </p:blipFill>
        <p:spPr>
          <a:xfrm>
            <a:off x="4105667" y="4570800"/>
            <a:ext cx="1877842" cy="572700"/>
          </a:xfrm>
          <a:prstGeom prst="rect">
            <a:avLst/>
          </a:prstGeom>
          <a:noFill/>
          <a:ln>
            <a:noFill/>
          </a:ln>
        </p:spPr>
      </p:pic>
      <p:sp>
        <p:nvSpPr>
          <p:cNvPr id="138" name="Google Shape;138;p20">
            <a:extLst>
              <a:ext uri="{FF2B5EF4-FFF2-40B4-BE49-F238E27FC236}">
                <a16:creationId xmlns:a16="http://schemas.microsoft.com/office/drawing/2014/main" id="{ED6C5C26-9F12-CE4C-A8FE-B73616AA1333}"/>
              </a:ext>
            </a:extLst>
          </p:cNvPr>
          <p:cNvSpPr txBox="1">
            <a:spLocks noGrp="1"/>
          </p:cNvSpPr>
          <p:nvPr>
            <p:ph type="body" idx="1"/>
          </p:nvPr>
        </p:nvSpPr>
        <p:spPr>
          <a:xfrm>
            <a:off x="357325" y="1794025"/>
            <a:ext cx="5595900" cy="927600"/>
          </a:xfrm>
          <a:prstGeom prst="rect">
            <a:avLst/>
          </a:prstGeom>
        </p:spPr>
        <p:txBody>
          <a:bodyPr spcFirstLastPara="1" wrap="square" lIns="91425" tIns="91425" rIns="91425" bIns="91425" anchor="t" anchorCtr="0">
            <a:noAutofit/>
          </a:bodyPr>
          <a:lstStyle/>
          <a:p>
            <a:pPr marL="0" marR="279400" lvl="0" indent="0" algn="just" rtl="0">
              <a:spcBef>
                <a:spcPts val="800"/>
              </a:spcBef>
              <a:spcAft>
                <a:spcPts val="0"/>
              </a:spcAft>
              <a:buSzPts val="1100"/>
              <a:buNone/>
            </a:pPr>
            <a:r>
              <a:rPr lang="en" sz="1200">
                <a:solidFill>
                  <a:schemeClr val="lt1"/>
                </a:solidFill>
                <a:latin typeface="Source Sans Pro"/>
                <a:ea typeface="Source Sans Pro"/>
                <a:cs typeface="Source Sans Pro"/>
                <a:sym typeface="Source Sans Pro"/>
              </a:rPr>
              <a:t>The Central Payroll Training team will hold an open Teams meeting </a:t>
            </a:r>
            <a:r>
              <a:rPr lang="en" sz="1200">
                <a:solidFill>
                  <a:schemeClr val="accent4">
                    <a:lumMod val="75000"/>
                  </a:schemeClr>
                </a:solidFill>
                <a:latin typeface="Source Sans Pro"/>
                <a:ea typeface="Source Sans Pro"/>
                <a:cs typeface="Source Sans Pro"/>
                <a:sym typeface="Source Sans Pro"/>
              </a:rPr>
              <a:t>bi-weekly</a:t>
            </a:r>
            <a:r>
              <a:rPr lang="en" sz="1200">
                <a:solidFill>
                  <a:schemeClr val="lt1"/>
                </a:solidFill>
                <a:latin typeface="Source Sans Pro"/>
                <a:ea typeface="Source Sans Pro"/>
                <a:cs typeface="Source Sans Pro"/>
                <a:sym typeface="Source Sans Pro"/>
              </a:rPr>
              <a:t> on Wednesdays from 3 pm to 4 pm. </a:t>
            </a:r>
          </a:p>
          <a:p>
            <a:pPr marL="0" marR="279400" lvl="0" indent="0" algn="just" rtl="0">
              <a:spcBef>
                <a:spcPts val="800"/>
              </a:spcBef>
              <a:spcAft>
                <a:spcPts val="0"/>
              </a:spcAft>
              <a:buSzPts val="1100"/>
              <a:buNone/>
            </a:pPr>
            <a:r>
              <a:rPr lang="en" sz="1200">
                <a:solidFill>
                  <a:schemeClr val="lt1"/>
                </a:solidFill>
                <a:latin typeface="Source Sans Pro"/>
                <a:ea typeface="Source Sans Pro"/>
                <a:cs typeface="Source Sans Pro"/>
                <a:sym typeface="Source Sans Pro"/>
              </a:rPr>
              <a:t>Anyone can join at any time within the hour to ask questions regarding Central Payroll Forms, existing requests in the FSS, or the FSS in general.  </a:t>
            </a:r>
          </a:p>
          <a:p>
            <a:pPr marL="0" marR="279400" lvl="0" indent="0" algn="just" rtl="0">
              <a:spcBef>
                <a:spcPts val="800"/>
              </a:spcBef>
              <a:spcAft>
                <a:spcPts val="0"/>
              </a:spcAft>
              <a:buSzPts val="1100"/>
              <a:buNone/>
            </a:pPr>
            <a:r>
              <a:rPr lang="en" sz="1200">
                <a:solidFill>
                  <a:schemeClr val="lt1"/>
                </a:solidFill>
                <a:latin typeface="Source Sans Pro"/>
                <a:ea typeface="Source Sans Pro"/>
                <a:cs typeface="Source Sans Pro"/>
                <a:sym typeface="Source Sans Pro"/>
              </a:rPr>
              <a:t>T</a:t>
            </a:r>
            <a:r>
              <a:rPr lang="en-US" sz="1200">
                <a:solidFill>
                  <a:schemeClr val="lt1"/>
                </a:solidFill>
                <a:latin typeface="Source Sans Pro"/>
                <a:ea typeface="Source Sans Pro"/>
                <a:cs typeface="Source Sans Pro"/>
                <a:sym typeface="Source Sans Pro"/>
              </a:rPr>
              <a:t>h</a:t>
            </a:r>
            <a:r>
              <a:rPr lang="en" sz="1200">
                <a:solidFill>
                  <a:schemeClr val="lt1"/>
                </a:solidFill>
                <a:latin typeface="Source Sans Pro"/>
                <a:ea typeface="Source Sans Pro"/>
                <a:cs typeface="Source Sans Pro"/>
                <a:sym typeface="Source Sans Pro"/>
              </a:rPr>
              <a:t>is is also a great way to share best practices with your peers regarding the FSS and the forms.</a:t>
            </a:r>
          </a:p>
          <a:p>
            <a:pPr marL="0" marR="279400" lvl="0" indent="0" algn="just" rtl="0">
              <a:spcBef>
                <a:spcPts val="800"/>
              </a:spcBef>
              <a:spcAft>
                <a:spcPts val="0"/>
              </a:spcAft>
              <a:buSzPts val="1100"/>
              <a:buNone/>
            </a:pPr>
            <a:r>
              <a:rPr lang="en" sz="1200">
                <a:solidFill>
                  <a:schemeClr val="lt1"/>
                </a:solidFill>
                <a:latin typeface="Source Sans Pro"/>
                <a:ea typeface="Source Sans Pro"/>
                <a:cs typeface="Source Sans Pro"/>
                <a:sym typeface="Source Sans Pro"/>
              </a:rPr>
              <a:t>Teams Meeting Link: </a:t>
            </a:r>
            <a:r>
              <a:rPr lang="en-US" sz="1200">
                <a:solidFill>
                  <a:schemeClr val="accent4">
                    <a:lumMod val="75000"/>
                  </a:schemeClr>
                </a:solidFill>
                <a:latin typeface="Source Sans Pro"/>
                <a:ea typeface="Source Sans Pro"/>
                <a:cs typeface="Source Sans Pro"/>
                <a:sym typeface="Source Sans Pro"/>
                <a:hlinkClick r:id="rId6">
                  <a:extLst>
                    <a:ext uri="{A12FA001-AC4F-418D-AE19-62706E023703}">
                      <ahyp:hlinkClr xmlns:ahyp="http://schemas.microsoft.com/office/drawing/2018/hyperlinkcolor" val="tx"/>
                    </a:ext>
                  </a:extLst>
                </a:hlinkClick>
              </a:rPr>
              <a:t>https://tinyurl.com/CPBTrainers</a:t>
            </a:r>
            <a:r>
              <a:rPr lang="en-US" sz="1200">
                <a:solidFill>
                  <a:schemeClr val="accent4">
                    <a:lumMod val="75000"/>
                  </a:schemeClr>
                </a:solidFill>
                <a:latin typeface="Source Sans Pro"/>
                <a:ea typeface="Source Sans Pro"/>
                <a:cs typeface="Source Sans Pro"/>
                <a:sym typeface="Source Sans Pro"/>
              </a:rPr>
              <a:t> </a:t>
            </a:r>
            <a:endParaRPr sz="1200">
              <a:solidFill>
                <a:schemeClr val="accent4">
                  <a:lumMod val="75000"/>
                </a:schemeClr>
              </a:solidFill>
              <a:latin typeface="Source Sans Pro"/>
              <a:ea typeface="Source Sans Pro"/>
              <a:cs typeface="Source Sans Pro"/>
              <a:sym typeface="Source Sans Pro"/>
            </a:endParaRPr>
          </a:p>
          <a:p>
            <a:pPr marL="0" lvl="0" indent="0" algn="l" rtl="0">
              <a:spcBef>
                <a:spcPts val="1900"/>
              </a:spcBef>
              <a:spcAft>
                <a:spcPts val="1200"/>
              </a:spcAft>
              <a:buSzPts val="852"/>
              <a:buNone/>
            </a:pPr>
            <a:endParaRPr sz="2095">
              <a:solidFill>
                <a:srgbClr val="DE8B26"/>
              </a:solidFill>
              <a:latin typeface="Source Sans Pro"/>
              <a:ea typeface="Source Sans Pro"/>
              <a:cs typeface="Source Sans Pro"/>
              <a:sym typeface="Source Sans Pro"/>
            </a:endParaRPr>
          </a:p>
        </p:txBody>
      </p:sp>
      <p:pic>
        <p:nvPicPr>
          <p:cNvPr id="139" name="Google Shape;139;p20">
            <a:extLst>
              <a:ext uri="{FF2B5EF4-FFF2-40B4-BE49-F238E27FC236}">
                <a16:creationId xmlns:a16="http://schemas.microsoft.com/office/drawing/2014/main" id="{628111EB-1C05-E941-5F66-3B8885DA6C48}"/>
              </a:ext>
            </a:extLst>
          </p:cNvPr>
          <p:cNvPicPr preferRelativeResize="0"/>
          <p:nvPr/>
        </p:nvPicPr>
        <p:blipFill>
          <a:blip r:embed="rId7">
            <a:alphaModFix/>
          </a:blip>
          <a:stretch>
            <a:fillRect/>
          </a:stretch>
        </p:blipFill>
        <p:spPr>
          <a:xfrm>
            <a:off x="357325" y="4051024"/>
            <a:ext cx="267493" cy="265449"/>
          </a:xfrm>
          <a:prstGeom prst="rect">
            <a:avLst/>
          </a:prstGeom>
          <a:noFill/>
          <a:ln>
            <a:noFill/>
          </a:ln>
        </p:spPr>
      </p:pic>
      <p:sp>
        <p:nvSpPr>
          <p:cNvPr id="140" name="Google Shape;140;p20">
            <a:extLst>
              <a:ext uri="{FF2B5EF4-FFF2-40B4-BE49-F238E27FC236}">
                <a16:creationId xmlns:a16="http://schemas.microsoft.com/office/drawing/2014/main" id="{5AD6FA91-10B1-4210-4CE4-B7834BC93283}"/>
              </a:ext>
            </a:extLst>
          </p:cNvPr>
          <p:cNvSpPr txBox="1">
            <a:spLocks noGrp="1"/>
          </p:cNvSpPr>
          <p:nvPr>
            <p:ph type="body" idx="1"/>
          </p:nvPr>
        </p:nvSpPr>
        <p:spPr>
          <a:xfrm>
            <a:off x="681959" y="3809950"/>
            <a:ext cx="5081400" cy="572700"/>
          </a:xfrm>
          <a:prstGeom prst="rect">
            <a:avLst/>
          </a:prstGeom>
        </p:spPr>
        <p:txBody>
          <a:bodyPr spcFirstLastPara="1" wrap="square" lIns="91425" tIns="91425" rIns="91425" bIns="91425" anchor="t" anchorCtr="0">
            <a:noAutofit/>
          </a:bodyPr>
          <a:lstStyle/>
          <a:p>
            <a:pPr marL="0" marR="279400" lvl="0" indent="0" algn="just" rtl="0">
              <a:spcBef>
                <a:spcPts val="800"/>
              </a:spcBef>
              <a:spcAft>
                <a:spcPts val="0"/>
              </a:spcAft>
              <a:buSzPts val="1100"/>
              <a:buNone/>
            </a:pPr>
            <a:r>
              <a:rPr lang="en" sz="1200">
                <a:solidFill>
                  <a:schemeClr val="lt1"/>
                </a:solidFill>
                <a:latin typeface="Source Sans Pro"/>
                <a:ea typeface="Source Sans Pro"/>
                <a:cs typeface="Source Sans Pro"/>
                <a:sym typeface="Source Sans Pro"/>
              </a:rPr>
              <a:t>Just a note, this will be an open forum where people from any State agency can join, so please refrain from sharing sensitive information during this time.</a:t>
            </a:r>
            <a:endParaRPr sz="1200">
              <a:solidFill>
                <a:schemeClr val="lt1"/>
              </a:solidFill>
              <a:latin typeface="Source Sans Pro"/>
              <a:ea typeface="Source Sans Pro"/>
              <a:cs typeface="Source Sans Pro"/>
              <a:sym typeface="Source Sans Pro"/>
            </a:endParaRPr>
          </a:p>
          <a:p>
            <a:pPr marL="0" lvl="0" indent="0" algn="l" rtl="0">
              <a:spcBef>
                <a:spcPts val="1900"/>
              </a:spcBef>
              <a:spcAft>
                <a:spcPts val="1200"/>
              </a:spcAft>
              <a:buSzPts val="852"/>
              <a:buNone/>
            </a:pPr>
            <a:endParaRPr sz="2095">
              <a:solidFill>
                <a:srgbClr val="DE8B26"/>
              </a:solidFill>
              <a:latin typeface="Source Sans Pro"/>
              <a:ea typeface="Source Sans Pro"/>
              <a:cs typeface="Source Sans Pro"/>
              <a:sym typeface="Source Sans Pro"/>
            </a:endParaRPr>
          </a:p>
        </p:txBody>
      </p:sp>
      <p:pic>
        <p:nvPicPr>
          <p:cNvPr id="142" name="Google Shape;142;p20">
            <a:extLst>
              <a:ext uri="{FF2B5EF4-FFF2-40B4-BE49-F238E27FC236}">
                <a16:creationId xmlns:a16="http://schemas.microsoft.com/office/drawing/2014/main" id="{158FCCC9-0324-197E-AB85-9C74AC4DF292}"/>
              </a:ext>
            </a:extLst>
          </p:cNvPr>
          <p:cNvPicPr preferRelativeResize="0"/>
          <p:nvPr/>
        </p:nvPicPr>
        <p:blipFill>
          <a:blip r:embed="rId8">
            <a:alphaModFix/>
          </a:blip>
          <a:stretch>
            <a:fillRect/>
          </a:stretch>
        </p:blipFill>
        <p:spPr>
          <a:xfrm>
            <a:off x="6013793" y="1017725"/>
            <a:ext cx="3130207" cy="4173599"/>
          </a:xfrm>
          <a:prstGeom prst="rect">
            <a:avLst/>
          </a:prstGeom>
          <a:noFill/>
          <a:ln>
            <a:noFill/>
          </a:ln>
        </p:spPr>
      </p:pic>
    </p:spTree>
    <p:custDataLst>
      <p:tags r:id="rId1"/>
    </p:custDataLst>
    <p:extLst>
      <p:ext uri="{BB962C8B-B14F-4D97-AF65-F5344CB8AC3E}">
        <p14:creationId xmlns:p14="http://schemas.microsoft.com/office/powerpoint/2010/main" val="393772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27853F2D-CFF6-9D69-D3D6-8997EC4F94AF}"/>
            </a:ext>
          </a:extLst>
        </p:cNvPr>
        <p:cNvGrpSpPr/>
        <p:nvPr/>
      </p:nvGrpSpPr>
      <p:grpSpPr>
        <a:xfrm>
          <a:off x="0" y="0"/>
          <a:ext cx="0" cy="0"/>
          <a:chOff x="0" y="0"/>
          <a:chExt cx="0" cy="0"/>
        </a:xfrm>
      </p:grpSpPr>
      <p:sp>
        <p:nvSpPr>
          <p:cNvPr id="104" name="Google Shape;104;p18">
            <a:extLst>
              <a:ext uri="{FF2B5EF4-FFF2-40B4-BE49-F238E27FC236}">
                <a16:creationId xmlns:a16="http://schemas.microsoft.com/office/drawing/2014/main" id="{58523712-9BE1-48E8-C22D-E663935BBFBD}"/>
              </a:ext>
            </a:extLst>
          </p:cNvPr>
          <p:cNvSpPr/>
          <p:nvPr/>
        </p:nvSpPr>
        <p:spPr>
          <a:xfrm>
            <a:off x="-9450" y="952727"/>
            <a:ext cx="9162900" cy="4422767"/>
          </a:xfrm>
          <a:prstGeom prst="rect">
            <a:avLst/>
          </a:prstGeom>
          <a:solidFill>
            <a:srgbClr val="004D4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05" name="Google Shape;105;p18">
            <a:extLst>
              <a:ext uri="{FF2B5EF4-FFF2-40B4-BE49-F238E27FC236}">
                <a16:creationId xmlns:a16="http://schemas.microsoft.com/office/drawing/2014/main" id="{B351F0BE-1ABC-327B-AFA0-0E666BF501D6}"/>
              </a:ext>
            </a:extLst>
          </p:cNvPr>
          <p:cNvPicPr preferRelativeResize="0"/>
          <p:nvPr/>
        </p:nvPicPr>
        <p:blipFill rotWithShape="1">
          <a:blip r:embed="rId4">
            <a:alphaModFix/>
          </a:blip>
          <a:srcRect/>
          <a:stretch/>
        </p:blipFill>
        <p:spPr>
          <a:xfrm>
            <a:off x="0" y="112911"/>
            <a:ext cx="4464424" cy="534700"/>
          </a:xfrm>
          <a:prstGeom prst="rect">
            <a:avLst/>
          </a:prstGeom>
          <a:noFill/>
          <a:ln>
            <a:noFill/>
          </a:ln>
        </p:spPr>
      </p:pic>
      <p:sp>
        <p:nvSpPr>
          <p:cNvPr id="106" name="Google Shape;106;p18">
            <a:extLst>
              <a:ext uri="{FF2B5EF4-FFF2-40B4-BE49-F238E27FC236}">
                <a16:creationId xmlns:a16="http://schemas.microsoft.com/office/drawing/2014/main" id="{CA6DFC80-49A9-F74A-D324-14ED6DD9A35F}"/>
              </a:ext>
            </a:extLst>
          </p:cNvPr>
          <p:cNvSpPr txBox="1">
            <a:spLocks noGrp="1"/>
          </p:cNvSpPr>
          <p:nvPr>
            <p:ph type="title"/>
          </p:nvPr>
        </p:nvSpPr>
        <p:spPr>
          <a:xfrm>
            <a:off x="77774" y="171222"/>
            <a:ext cx="4003506" cy="572700"/>
          </a:xfrm>
          <a:prstGeom prst="rect">
            <a:avLst/>
          </a:prstGeom>
        </p:spPr>
        <p:txBody>
          <a:bodyPr spcFirstLastPara="1" wrap="square" lIns="91425" tIns="91425" rIns="91425" bIns="91425" anchor="t" anchorCtr="0">
            <a:normAutofit/>
          </a:bodyPr>
          <a:lstStyle/>
          <a:p>
            <a:pPr lvl="0">
              <a:buSzPts val="990"/>
            </a:pPr>
            <a:r>
              <a:rPr lang="en" sz="2020" b="1">
                <a:solidFill>
                  <a:schemeClr val="accent4">
                    <a:lumMod val="75000"/>
                  </a:schemeClr>
                </a:solidFill>
                <a:latin typeface="PT Serif"/>
                <a:ea typeface="PT Serif"/>
                <a:cs typeface="PT Serif"/>
                <a:sym typeface="PT Serif"/>
              </a:rPr>
              <a:t>T&amp;L  Data Changes</a:t>
            </a:r>
          </a:p>
        </p:txBody>
      </p:sp>
      <p:sp>
        <p:nvSpPr>
          <p:cNvPr id="108" name="Google Shape;108;p18">
            <a:extLst>
              <a:ext uri="{FF2B5EF4-FFF2-40B4-BE49-F238E27FC236}">
                <a16:creationId xmlns:a16="http://schemas.microsoft.com/office/drawing/2014/main" id="{842D88F2-1712-321C-97E6-F02345F80F3F}"/>
              </a:ext>
            </a:extLst>
          </p:cNvPr>
          <p:cNvSpPr txBox="1">
            <a:spLocks noGrp="1"/>
          </p:cNvSpPr>
          <p:nvPr>
            <p:ph type="body" idx="1"/>
          </p:nvPr>
        </p:nvSpPr>
        <p:spPr>
          <a:xfrm>
            <a:off x="219311" y="900385"/>
            <a:ext cx="8666045" cy="704357"/>
          </a:xfrm>
          <a:prstGeom prst="rect">
            <a:avLst/>
          </a:prstGeom>
          <a:noFill/>
        </p:spPr>
        <p:txBody>
          <a:bodyPr spcFirstLastPara="1" wrap="square" lIns="91425" tIns="91425" rIns="91425" bIns="91425" anchor="t" anchorCtr="0">
            <a:noAutofit/>
          </a:bodyPr>
          <a:lstStyle/>
          <a:p>
            <a:pPr marL="0" marR="279400" lvl="0" indent="0" algn="ctr" rtl="0">
              <a:spcBef>
                <a:spcPts val="800"/>
              </a:spcBef>
              <a:spcAft>
                <a:spcPts val="0"/>
              </a:spcAft>
              <a:buSzPts val="1100"/>
              <a:buNone/>
            </a:pPr>
            <a:r>
              <a:rPr lang="en-US" sz="2800">
                <a:solidFill>
                  <a:srgbClr val="FFC000"/>
                </a:solidFill>
                <a:latin typeface="Source Sans Pro"/>
                <a:ea typeface="Source Sans Pro"/>
                <a:cs typeface="Source Sans Pro"/>
                <a:sym typeface="Source Sans Pro"/>
              </a:rPr>
              <a:t>Triggering Time Administration to a previous date.</a:t>
            </a:r>
          </a:p>
          <a:p>
            <a:pPr marL="0" marR="279400" lvl="0" indent="0" algn="ctr" rtl="0">
              <a:spcBef>
                <a:spcPts val="800"/>
              </a:spcBef>
              <a:spcAft>
                <a:spcPts val="0"/>
              </a:spcAft>
              <a:buSzPts val="1100"/>
              <a:buNone/>
            </a:pPr>
            <a:endParaRPr lang="en-US" sz="2800">
              <a:solidFill>
                <a:schemeClr val="lt1"/>
              </a:solidFill>
              <a:latin typeface="Source Sans Pro"/>
              <a:ea typeface="Source Sans Pro"/>
              <a:cs typeface="Source Sans Pro"/>
              <a:sym typeface="Source Sans Pro"/>
            </a:endParaRPr>
          </a:p>
          <a:p>
            <a:pPr marL="342900" marR="279400" lvl="0" algn="just" rtl="0">
              <a:spcBef>
                <a:spcPts val="800"/>
              </a:spcBef>
              <a:spcAft>
                <a:spcPts val="0"/>
              </a:spcAft>
              <a:buSzPts val="1100"/>
              <a:buAutoNum type="arabicPeriod"/>
            </a:pPr>
            <a:endParaRPr lang="en-US">
              <a:solidFill>
                <a:schemeClr val="lt1"/>
              </a:solidFill>
              <a:latin typeface="Source Sans Pro"/>
              <a:ea typeface="Source Sans Pro"/>
              <a:cs typeface="Source Sans Pro"/>
              <a:sym typeface="Source Sans Pro"/>
            </a:endParaRPr>
          </a:p>
        </p:txBody>
      </p:sp>
      <p:pic>
        <p:nvPicPr>
          <p:cNvPr id="113" name="Google Shape;113;p18">
            <a:extLst>
              <a:ext uri="{FF2B5EF4-FFF2-40B4-BE49-F238E27FC236}">
                <a16:creationId xmlns:a16="http://schemas.microsoft.com/office/drawing/2014/main" id="{2736BC26-0809-06AF-7052-1446F2DF54EC}"/>
              </a:ext>
            </a:extLst>
          </p:cNvPr>
          <p:cNvPicPr preferRelativeResize="0"/>
          <p:nvPr/>
        </p:nvPicPr>
        <p:blipFill>
          <a:blip r:embed="rId5">
            <a:alphaModFix/>
          </a:blip>
          <a:stretch>
            <a:fillRect/>
          </a:stretch>
        </p:blipFill>
        <p:spPr>
          <a:xfrm>
            <a:off x="7266158" y="4802794"/>
            <a:ext cx="1877842" cy="572700"/>
          </a:xfrm>
          <a:prstGeom prst="rect">
            <a:avLst/>
          </a:prstGeom>
          <a:noFill/>
          <a:ln>
            <a:noFill/>
          </a:ln>
        </p:spPr>
      </p:pic>
      <p:sp>
        <p:nvSpPr>
          <p:cNvPr id="6" name="TextBox 5">
            <a:extLst>
              <a:ext uri="{FF2B5EF4-FFF2-40B4-BE49-F238E27FC236}">
                <a16:creationId xmlns:a16="http://schemas.microsoft.com/office/drawing/2014/main" id="{E0493DC2-5245-8394-79A0-385005204386}"/>
              </a:ext>
            </a:extLst>
          </p:cNvPr>
          <p:cNvSpPr txBox="1"/>
          <p:nvPr/>
        </p:nvSpPr>
        <p:spPr>
          <a:xfrm>
            <a:off x="284615" y="1998358"/>
            <a:ext cx="3100482" cy="2677656"/>
          </a:xfrm>
          <a:prstGeom prst="rect">
            <a:avLst/>
          </a:prstGeom>
          <a:noFill/>
          <a:ln w="2857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wrap="square" rtlCol="0">
            <a:spAutoFit/>
          </a:bodyPr>
          <a:lstStyle/>
          <a:p>
            <a:r>
              <a:rPr lang="en-US" b="1">
                <a:solidFill>
                  <a:srgbClr val="FFC000"/>
                </a:solidFill>
              </a:rPr>
              <a:t>Time Administration will only run retroactively when one of the following occurs:</a:t>
            </a:r>
          </a:p>
          <a:p>
            <a:endParaRPr lang="en-US">
              <a:solidFill>
                <a:schemeClr val="bg1"/>
              </a:solidFill>
            </a:endParaRPr>
          </a:p>
          <a:p>
            <a:r>
              <a:rPr lang="en-US">
                <a:solidFill>
                  <a:schemeClr val="bg1"/>
                </a:solidFill>
              </a:rPr>
              <a:t>• A timesheet entry is added, edited, or deleted</a:t>
            </a:r>
          </a:p>
          <a:p>
            <a:endParaRPr lang="en-US">
              <a:solidFill>
                <a:schemeClr val="bg1"/>
              </a:solidFill>
            </a:endParaRPr>
          </a:p>
          <a:p>
            <a:r>
              <a:rPr lang="en-US">
                <a:solidFill>
                  <a:schemeClr val="bg1"/>
                </a:solidFill>
              </a:rPr>
              <a:t>• The Employee’s ECD (Earliest Change Date) is reset</a:t>
            </a:r>
          </a:p>
          <a:p>
            <a:endParaRPr lang="en-US">
              <a:solidFill>
                <a:schemeClr val="bg1"/>
              </a:solidFill>
            </a:endParaRPr>
          </a:p>
          <a:p>
            <a:r>
              <a:rPr lang="en-US">
                <a:solidFill>
                  <a:schemeClr val="bg1"/>
                </a:solidFill>
              </a:rPr>
              <a:t>• A change is made to the employee’s assigned schedule</a:t>
            </a:r>
          </a:p>
        </p:txBody>
      </p:sp>
      <p:sp>
        <p:nvSpPr>
          <p:cNvPr id="7" name="TextBox 6">
            <a:extLst>
              <a:ext uri="{FF2B5EF4-FFF2-40B4-BE49-F238E27FC236}">
                <a16:creationId xmlns:a16="http://schemas.microsoft.com/office/drawing/2014/main" id="{A3844CE0-0431-C023-5AA3-FEEAD2958FB4}"/>
              </a:ext>
            </a:extLst>
          </p:cNvPr>
          <p:cNvSpPr txBox="1"/>
          <p:nvPr/>
        </p:nvSpPr>
        <p:spPr>
          <a:xfrm>
            <a:off x="3590986" y="1998358"/>
            <a:ext cx="2858257" cy="2031325"/>
          </a:xfrm>
          <a:prstGeom prst="rect">
            <a:avLst/>
          </a:prstGeom>
          <a:noFill/>
          <a:ln w="2857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wrap="square" rtlCol="0">
            <a:spAutoFit/>
          </a:bodyPr>
          <a:lstStyle/>
          <a:p>
            <a:r>
              <a:rPr lang="en-US" b="1">
                <a:solidFill>
                  <a:srgbClr val="FFC000"/>
                </a:solidFill>
              </a:rPr>
              <a:t>Quick way to force the trigger:</a:t>
            </a:r>
          </a:p>
          <a:p>
            <a:endParaRPr lang="en-US">
              <a:solidFill>
                <a:schemeClr val="bg1"/>
              </a:solidFill>
            </a:endParaRPr>
          </a:p>
          <a:p>
            <a:r>
              <a:rPr lang="en-US">
                <a:solidFill>
                  <a:schemeClr val="bg1"/>
                </a:solidFill>
              </a:rPr>
              <a:t>Enter a timesheet record on the past date (for example, 8/15/26), submit it, then delete the entry. This creates the necessary change for Time Administration to run on that date.</a:t>
            </a:r>
          </a:p>
          <a:p>
            <a:endParaRPr lang="en-US"/>
          </a:p>
        </p:txBody>
      </p:sp>
      <p:sp>
        <p:nvSpPr>
          <p:cNvPr id="8" name="TextBox 7">
            <a:extLst>
              <a:ext uri="{FF2B5EF4-FFF2-40B4-BE49-F238E27FC236}">
                <a16:creationId xmlns:a16="http://schemas.microsoft.com/office/drawing/2014/main" id="{2653B24D-56C7-CE09-6843-4D2F7E833544}"/>
              </a:ext>
            </a:extLst>
          </p:cNvPr>
          <p:cNvSpPr txBox="1"/>
          <p:nvPr/>
        </p:nvSpPr>
        <p:spPr>
          <a:xfrm>
            <a:off x="6766865" y="1998358"/>
            <a:ext cx="1995629" cy="1815882"/>
          </a:xfrm>
          <a:prstGeom prst="rect">
            <a:avLst/>
          </a:prstGeom>
          <a:noFill/>
          <a:ln w="2857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wrap="square" rtlCol="0">
            <a:spAutoFit/>
          </a:bodyPr>
          <a:lstStyle/>
          <a:p>
            <a:r>
              <a:rPr lang="en-US" b="1">
                <a:solidFill>
                  <a:srgbClr val="FFC000"/>
                </a:solidFill>
              </a:rPr>
              <a:t>Alternative method:</a:t>
            </a:r>
          </a:p>
          <a:p>
            <a:endParaRPr lang="en-US">
              <a:solidFill>
                <a:schemeClr val="bg1"/>
              </a:solidFill>
            </a:endParaRPr>
          </a:p>
          <a:p>
            <a:r>
              <a:rPr lang="en-US">
                <a:solidFill>
                  <a:schemeClr val="bg1"/>
                </a:solidFill>
              </a:rPr>
              <a:t>Submit a helpdesk ticket requesting that the employee’s ECD be reset to the desired past date.</a:t>
            </a:r>
          </a:p>
          <a:p>
            <a:endParaRPr lang="en-US"/>
          </a:p>
        </p:txBody>
      </p:sp>
    </p:spTree>
    <p:custDataLst>
      <p:tags r:id="rId1"/>
    </p:custDataLst>
    <p:extLst>
      <p:ext uri="{BB962C8B-B14F-4D97-AF65-F5344CB8AC3E}">
        <p14:creationId xmlns:p14="http://schemas.microsoft.com/office/powerpoint/2010/main" val="32625187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B2C68597-67E6-0ED9-87E2-B8C94FB21110}"/>
            </a:ext>
          </a:extLst>
        </p:cNvPr>
        <p:cNvGrpSpPr/>
        <p:nvPr/>
      </p:nvGrpSpPr>
      <p:grpSpPr>
        <a:xfrm>
          <a:off x="0" y="0"/>
          <a:ext cx="0" cy="0"/>
          <a:chOff x="0" y="0"/>
          <a:chExt cx="0" cy="0"/>
        </a:xfrm>
      </p:grpSpPr>
      <p:sp>
        <p:nvSpPr>
          <p:cNvPr id="104" name="Google Shape;104;p18">
            <a:extLst>
              <a:ext uri="{FF2B5EF4-FFF2-40B4-BE49-F238E27FC236}">
                <a16:creationId xmlns:a16="http://schemas.microsoft.com/office/drawing/2014/main" id="{26D273E1-199C-3883-DA8B-F0DB5A264C7B}"/>
              </a:ext>
            </a:extLst>
          </p:cNvPr>
          <p:cNvSpPr/>
          <p:nvPr/>
        </p:nvSpPr>
        <p:spPr>
          <a:xfrm>
            <a:off x="0" y="931900"/>
            <a:ext cx="9144000" cy="4211600"/>
          </a:xfrm>
          <a:prstGeom prst="rect">
            <a:avLst/>
          </a:prstGeom>
          <a:solidFill>
            <a:srgbClr val="004D4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105" name="Google Shape;105;p18">
            <a:extLst>
              <a:ext uri="{FF2B5EF4-FFF2-40B4-BE49-F238E27FC236}">
                <a16:creationId xmlns:a16="http://schemas.microsoft.com/office/drawing/2014/main" id="{3AB9463B-9285-348F-AF30-4CAB1AF75563}"/>
              </a:ext>
            </a:extLst>
          </p:cNvPr>
          <p:cNvPicPr preferRelativeResize="0"/>
          <p:nvPr/>
        </p:nvPicPr>
        <p:blipFill rotWithShape="1">
          <a:blip r:embed="rId4">
            <a:alphaModFix/>
          </a:blip>
          <a:srcRect/>
          <a:stretch/>
        </p:blipFill>
        <p:spPr>
          <a:xfrm>
            <a:off x="0" y="242411"/>
            <a:ext cx="3304074" cy="534700"/>
          </a:xfrm>
          <a:prstGeom prst="rect">
            <a:avLst/>
          </a:prstGeom>
          <a:noFill/>
          <a:ln>
            <a:noFill/>
          </a:ln>
        </p:spPr>
      </p:pic>
      <p:sp>
        <p:nvSpPr>
          <p:cNvPr id="106" name="Google Shape;106;p18">
            <a:extLst>
              <a:ext uri="{FF2B5EF4-FFF2-40B4-BE49-F238E27FC236}">
                <a16:creationId xmlns:a16="http://schemas.microsoft.com/office/drawing/2014/main" id="{EEDDB5C0-5D29-91DD-4171-DBA01869CDFE}"/>
              </a:ext>
            </a:extLst>
          </p:cNvPr>
          <p:cNvSpPr txBox="1">
            <a:spLocks noGrp="1"/>
          </p:cNvSpPr>
          <p:nvPr>
            <p:ph type="title"/>
          </p:nvPr>
        </p:nvSpPr>
        <p:spPr>
          <a:xfrm>
            <a:off x="17208" y="252392"/>
            <a:ext cx="28170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020" dirty="0">
                <a:solidFill>
                  <a:srgbClr val="FFC000"/>
                </a:solidFill>
                <a:latin typeface="PT Serif"/>
                <a:ea typeface="PT Serif"/>
                <a:cs typeface="PT Serif"/>
                <a:sym typeface="PT Serif"/>
              </a:rPr>
              <a:t>Payroll Resources</a:t>
            </a:r>
            <a:endParaRPr sz="2020" dirty="0">
              <a:solidFill>
                <a:srgbClr val="FFC000"/>
              </a:solidFill>
              <a:latin typeface="PT Serif"/>
              <a:ea typeface="PT Serif"/>
              <a:cs typeface="PT Serif"/>
              <a:sym typeface="PT Serif"/>
            </a:endParaRPr>
          </a:p>
        </p:txBody>
      </p:sp>
      <p:cxnSp>
        <p:nvCxnSpPr>
          <p:cNvPr id="109" name="Google Shape;109;p18">
            <a:extLst>
              <a:ext uri="{FF2B5EF4-FFF2-40B4-BE49-F238E27FC236}">
                <a16:creationId xmlns:a16="http://schemas.microsoft.com/office/drawing/2014/main" id="{FB8AA84D-F72F-6D54-54CA-173A812CF37D}"/>
              </a:ext>
            </a:extLst>
          </p:cNvPr>
          <p:cNvCxnSpPr/>
          <p:nvPr/>
        </p:nvCxnSpPr>
        <p:spPr>
          <a:xfrm>
            <a:off x="311700" y="4829900"/>
            <a:ext cx="6386700" cy="0"/>
          </a:xfrm>
          <a:prstGeom prst="straightConnector1">
            <a:avLst/>
          </a:prstGeom>
          <a:noFill/>
          <a:ln w="38100" cap="flat" cmpd="sng">
            <a:solidFill>
              <a:srgbClr val="004D4C"/>
            </a:solidFill>
            <a:prstDash val="solid"/>
            <a:round/>
            <a:headEnd type="none" w="med" len="med"/>
            <a:tailEnd type="none" w="med" len="med"/>
          </a:ln>
        </p:spPr>
      </p:cxnSp>
      <p:sp>
        <p:nvSpPr>
          <p:cNvPr id="2" name="Google Shape;107;p18">
            <a:extLst>
              <a:ext uri="{FF2B5EF4-FFF2-40B4-BE49-F238E27FC236}">
                <a16:creationId xmlns:a16="http://schemas.microsoft.com/office/drawing/2014/main" id="{25AB0238-66A6-781C-1857-94BE8D0D9ED6}"/>
              </a:ext>
            </a:extLst>
          </p:cNvPr>
          <p:cNvSpPr txBox="1">
            <a:spLocks/>
          </p:cNvSpPr>
          <p:nvPr/>
        </p:nvSpPr>
        <p:spPr>
          <a:xfrm>
            <a:off x="90303" y="908275"/>
            <a:ext cx="8963394" cy="59632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lvl="0" indent="0" algn="ctr">
              <a:spcAft>
                <a:spcPts val="1200"/>
              </a:spcAft>
              <a:buClr>
                <a:srgbClr val="595959"/>
              </a:buClr>
              <a:buSzPts val="852"/>
              <a:buNone/>
              <a:defRPr/>
            </a:pPr>
            <a:r>
              <a:rPr lang="en-US" sz="2500" b="1">
                <a:solidFill>
                  <a:srgbClr val="FFFFFF"/>
                </a:solidFill>
                <a:latin typeface="Source Sans Pro"/>
                <a:ea typeface="Source Sans Pro"/>
                <a:cs typeface="Source Sans Pro"/>
                <a:sym typeface="Source Sans Pro"/>
              </a:rPr>
              <a:t>Central Payroll Trainers  </a:t>
            </a:r>
          </a:p>
        </p:txBody>
      </p:sp>
      <p:pic>
        <p:nvPicPr>
          <p:cNvPr id="3" name="Picture 2">
            <a:extLst>
              <a:ext uri="{FF2B5EF4-FFF2-40B4-BE49-F238E27FC236}">
                <a16:creationId xmlns:a16="http://schemas.microsoft.com/office/drawing/2014/main" id="{ADE2735F-9099-BD6C-A8BB-CDF3D2E04FC2}"/>
              </a:ext>
            </a:extLst>
          </p:cNvPr>
          <p:cNvPicPr>
            <a:picLocks noChangeAspect="1"/>
          </p:cNvPicPr>
          <p:nvPr/>
        </p:nvPicPr>
        <p:blipFill>
          <a:blip r:embed="rId5"/>
          <a:stretch>
            <a:fillRect/>
          </a:stretch>
        </p:blipFill>
        <p:spPr>
          <a:xfrm>
            <a:off x="4032615" y="3703183"/>
            <a:ext cx="1655805" cy="1278923"/>
          </a:xfrm>
          <a:prstGeom prst="rect">
            <a:avLst/>
          </a:prstGeom>
        </p:spPr>
      </p:pic>
      <p:sp>
        <p:nvSpPr>
          <p:cNvPr id="12" name="TextBox 11">
            <a:extLst>
              <a:ext uri="{FF2B5EF4-FFF2-40B4-BE49-F238E27FC236}">
                <a16:creationId xmlns:a16="http://schemas.microsoft.com/office/drawing/2014/main" id="{A6D17F80-FF65-4D73-F931-70B8AC1D7FA6}"/>
              </a:ext>
            </a:extLst>
          </p:cNvPr>
          <p:cNvSpPr txBox="1"/>
          <p:nvPr/>
        </p:nvSpPr>
        <p:spPr>
          <a:xfrm>
            <a:off x="194149" y="1379982"/>
            <a:ext cx="2751751" cy="1169551"/>
          </a:xfrm>
          <a:prstGeom prst="rect">
            <a:avLst/>
          </a:prstGeom>
          <a:noFill/>
        </p:spPr>
        <p:txBody>
          <a:bodyPr wrap="square" rtlCol="0">
            <a:spAutoFit/>
          </a:bodyPr>
          <a:lstStyle/>
          <a:p>
            <a:r>
              <a:rPr lang="en-US">
                <a:solidFill>
                  <a:schemeClr val="bg1"/>
                </a:solidFill>
              </a:rPr>
              <a:t>Claudette Romero, Payroll Training Supervisor</a:t>
            </a:r>
          </a:p>
          <a:p>
            <a:r>
              <a:rPr lang="en-US">
                <a:solidFill>
                  <a:schemeClr val="bg1"/>
                </a:solidFill>
              </a:rPr>
              <a:t>P: 505-376-3067 E: </a:t>
            </a:r>
            <a:r>
              <a:rPr lang="en-US">
                <a:solidFill>
                  <a:srgbClr val="FFC000"/>
                </a:solidFill>
                <a:hlinkClick r:id="rId6">
                  <a:extLst>
                    <a:ext uri="{A12FA001-AC4F-418D-AE19-62706E023703}">
                      <ahyp:hlinkClr xmlns:ahyp="http://schemas.microsoft.com/office/drawing/2018/hyperlinkcolor" val="tx"/>
                    </a:ext>
                  </a:extLst>
                </a:hlinkClick>
              </a:rPr>
              <a:t>Claudette.Romero@dfa.nm.gov</a:t>
            </a:r>
            <a:endParaRPr lang="en-US">
              <a:solidFill>
                <a:srgbClr val="FFC000"/>
              </a:solidFill>
            </a:endParaRPr>
          </a:p>
          <a:p>
            <a:r>
              <a:rPr lang="en-US">
                <a:solidFill>
                  <a:schemeClr val="bg1"/>
                </a:solidFill>
              </a:rPr>
              <a:t>  </a:t>
            </a:r>
          </a:p>
        </p:txBody>
      </p:sp>
      <p:sp>
        <p:nvSpPr>
          <p:cNvPr id="14" name="TextBox 13">
            <a:extLst>
              <a:ext uri="{FF2B5EF4-FFF2-40B4-BE49-F238E27FC236}">
                <a16:creationId xmlns:a16="http://schemas.microsoft.com/office/drawing/2014/main" id="{0109D9A3-42F2-F4CE-6802-835F931FA28B}"/>
              </a:ext>
            </a:extLst>
          </p:cNvPr>
          <p:cNvSpPr txBox="1"/>
          <p:nvPr/>
        </p:nvSpPr>
        <p:spPr>
          <a:xfrm>
            <a:off x="6545463" y="1434599"/>
            <a:ext cx="3306331" cy="738664"/>
          </a:xfrm>
          <a:prstGeom prst="rect">
            <a:avLst/>
          </a:prstGeom>
          <a:noFill/>
        </p:spPr>
        <p:txBody>
          <a:bodyPr wrap="square" rtlCol="0">
            <a:spAutoFit/>
          </a:bodyPr>
          <a:lstStyle/>
          <a:p>
            <a:r>
              <a:rPr lang="en-US">
                <a:solidFill>
                  <a:schemeClr val="bg1"/>
                </a:solidFill>
              </a:rPr>
              <a:t>Christina Ortiz, Payroll Trainer</a:t>
            </a:r>
          </a:p>
          <a:p>
            <a:r>
              <a:rPr lang="en-US">
                <a:solidFill>
                  <a:schemeClr val="bg1"/>
                </a:solidFill>
              </a:rPr>
              <a:t>P: 505-623-1207 E: </a:t>
            </a:r>
            <a:r>
              <a:rPr lang="en-US">
                <a:solidFill>
                  <a:srgbClr val="FFC000"/>
                </a:solidFill>
                <a:hlinkClick r:id="rId7">
                  <a:extLst>
                    <a:ext uri="{A12FA001-AC4F-418D-AE19-62706E023703}">
                      <ahyp:hlinkClr xmlns:ahyp="http://schemas.microsoft.com/office/drawing/2018/hyperlinkcolor" val="tx"/>
                    </a:ext>
                  </a:extLst>
                </a:hlinkClick>
              </a:rPr>
              <a:t>Christina.Ortiz@dfa.nm.gov</a:t>
            </a:r>
            <a:r>
              <a:rPr lang="en-US">
                <a:solidFill>
                  <a:srgbClr val="FFC000"/>
                </a:solidFill>
              </a:rPr>
              <a:t> </a:t>
            </a:r>
          </a:p>
        </p:txBody>
      </p:sp>
      <p:sp>
        <p:nvSpPr>
          <p:cNvPr id="15" name="TextBox 14">
            <a:extLst>
              <a:ext uri="{FF2B5EF4-FFF2-40B4-BE49-F238E27FC236}">
                <a16:creationId xmlns:a16="http://schemas.microsoft.com/office/drawing/2014/main" id="{5C0E7FA9-5037-7CC5-E0F6-3E6C7CA7506C}"/>
              </a:ext>
            </a:extLst>
          </p:cNvPr>
          <p:cNvSpPr txBox="1"/>
          <p:nvPr/>
        </p:nvSpPr>
        <p:spPr>
          <a:xfrm>
            <a:off x="265805" y="3591642"/>
            <a:ext cx="3000039" cy="738664"/>
          </a:xfrm>
          <a:prstGeom prst="rect">
            <a:avLst/>
          </a:prstGeom>
          <a:noFill/>
        </p:spPr>
        <p:txBody>
          <a:bodyPr wrap="square" rtlCol="0">
            <a:spAutoFit/>
          </a:bodyPr>
          <a:lstStyle/>
          <a:p>
            <a:r>
              <a:rPr lang="en-US" dirty="0">
                <a:solidFill>
                  <a:schemeClr val="bg1"/>
                </a:solidFill>
              </a:rPr>
              <a:t>Book With CPB Trainers</a:t>
            </a:r>
            <a:r>
              <a:rPr lang="en-US" dirty="0"/>
              <a:t>: </a:t>
            </a:r>
          </a:p>
          <a:p>
            <a:r>
              <a:rPr lang="en-US" dirty="0"/>
              <a:t> </a:t>
            </a:r>
          </a:p>
          <a:p>
            <a:endParaRPr lang="en-US" dirty="0"/>
          </a:p>
        </p:txBody>
      </p:sp>
      <p:graphicFrame>
        <p:nvGraphicFramePr>
          <p:cNvPr id="21" name="Table 20">
            <a:extLst>
              <a:ext uri="{FF2B5EF4-FFF2-40B4-BE49-F238E27FC236}">
                <a16:creationId xmlns:a16="http://schemas.microsoft.com/office/drawing/2014/main" id="{1A7CC6B5-DFBB-8DA5-F3EA-198AC136667B}"/>
              </a:ext>
            </a:extLst>
          </p:cNvPr>
          <p:cNvGraphicFramePr>
            <a:graphicFrameLocks noGrp="1"/>
          </p:cNvGraphicFramePr>
          <p:nvPr>
            <p:extLst>
              <p:ext uri="{D42A27DB-BD31-4B8C-83A1-F6EECF244321}">
                <p14:modId xmlns:p14="http://schemas.microsoft.com/office/powerpoint/2010/main" val="3818324200"/>
              </p:ext>
            </p:extLst>
          </p:nvPr>
        </p:nvGraphicFramePr>
        <p:xfrm>
          <a:off x="311700" y="3890587"/>
          <a:ext cx="6728256" cy="407443"/>
        </p:xfrm>
        <a:graphic>
          <a:graphicData uri="http://schemas.openxmlformats.org/drawingml/2006/table">
            <a:tbl>
              <a:tblPr firstRow="1" firstCol="1" bandRow="1"/>
              <a:tblGrid>
                <a:gridCol w="3364128">
                  <a:extLst>
                    <a:ext uri="{9D8B030D-6E8A-4147-A177-3AD203B41FA5}">
                      <a16:colId xmlns:a16="http://schemas.microsoft.com/office/drawing/2014/main" val="17438052"/>
                    </a:ext>
                  </a:extLst>
                </a:gridCol>
                <a:gridCol w="3364128">
                  <a:extLst>
                    <a:ext uri="{9D8B030D-6E8A-4147-A177-3AD203B41FA5}">
                      <a16:colId xmlns:a16="http://schemas.microsoft.com/office/drawing/2014/main" val="1216749596"/>
                    </a:ext>
                  </a:extLst>
                </a:gridCol>
              </a:tblGrid>
              <a:tr h="407443">
                <a:tc>
                  <a:txBody>
                    <a:bodyPr/>
                    <a:lstStyle/>
                    <a:p>
                      <a:pPr marL="0" marR="0">
                        <a:buNone/>
                      </a:pPr>
                      <a:r>
                        <a:rPr lang="en-US" sz="1200" u="sng" dirty="0">
                          <a:solidFill>
                            <a:srgbClr val="FFC000"/>
                          </a:solidFill>
                          <a:effectLst/>
                          <a:latin typeface="Aptos" panose="020B0004020202020204" pitchFamily="34" charset="0"/>
                          <a:ea typeface="Aptos" panose="020B0004020202020204" pitchFamily="34" charset="0"/>
                          <a:cs typeface="Aptos" panose="020B0004020202020204" pitchFamily="34" charset="0"/>
                          <a:hlinkClick r:id="rId8">
                            <a:extLst>
                              <a:ext uri="{A12FA001-AC4F-418D-AE19-62706E023703}">
                                <ahyp:hlinkClr xmlns:ahyp="http://schemas.microsoft.com/office/drawing/2018/hyperlinkcolor" val="tx"/>
                              </a:ext>
                            </a:extLst>
                          </a:hlinkClick>
                        </a:rPr>
                        <a:t>https://tinyurl.com/Book-with-CPB-Trainers</a:t>
                      </a:r>
                      <a:endParaRPr lang="en-US" sz="1200" dirty="0">
                        <a:solidFill>
                          <a:srgbClr val="FFC000"/>
                        </a:solidFill>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lnL>
                      <a:noFill/>
                    </a:lnL>
                    <a:lnR>
                      <a:noFill/>
                    </a:lnR>
                    <a:lnT>
                      <a:noFill/>
                    </a:lnT>
                    <a:lnB>
                      <a:noFill/>
                    </a:lnB>
                    <a:noFill/>
                  </a:tcPr>
                </a:tc>
                <a:tc>
                  <a:txBody>
                    <a:bodyPr/>
                    <a:lstStyle/>
                    <a:p>
                      <a:pPr marL="0" marR="0">
                        <a:buNone/>
                      </a:pPr>
                      <a:r>
                        <a:rPr lang="en-US" sz="1200" dirty="0">
                          <a:solidFill>
                            <a:srgbClr val="FF0000"/>
                          </a:solidFill>
                          <a:effectLst/>
                          <a:latin typeface="Aptos" panose="020B0004020202020204" pitchFamily="34" charset="0"/>
                          <a:ea typeface="Aptos" panose="020B0004020202020204" pitchFamily="34" charset="0"/>
                          <a:cs typeface="Aptos" panose="020B0004020202020204" pitchFamily="34" charset="0"/>
                        </a:rPr>
                        <a:t> </a:t>
                      </a:r>
                      <a:endParaRPr lang="en-US"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lnL>
                      <a:noFill/>
                    </a:lnL>
                    <a:lnR>
                      <a:noFill/>
                    </a:lnR>
                    <a:lnT>
                      <a:noFill/>
                    </a:lnT>
                    <a:lnB>
                      <a:noFill/>
                    </a:lnB>
                    <a:noFill/>
                  </a:tcPr>
                </a:tc>
                <a:extLst>
                  <a:ext uri="{0D108BD9-81ED-4DB2-BD59-A6C34878D82A}">
                    <a16:rowId xmlns:a16="http://schemas.microsoft.com/office/drawing/2014/main" val="392259654"/>
                  </a:ext>
                </a:extLst>
              </a:tr>
            </a:tbl>
          </a:graphicData>
        </a:graphic>
      </p:graphicFrame>
      <p:sp>
        <p:nvSpPr>
          <p:cNvPr id="22" name="TextBox 21">
            <a:extLst>
              <a:ext uri="{FF2B5EF4-FFF2-40B4-BE49-F238E27FC236}">
                <a16:creationId xmlns:a16="http://schemas.microsoft.com/office/drawing/2014/main" id="{9CBAC69A-2FAF-CA0C-DFA7-5E3E1F9FDB95}"/>
              </a:ext>
            </a:extLst>
          </p:cNvPr>
          <p:cNvSpPr txBox="1"/>
          <p:nvPr/>
        </p:nvSpPr>
        <p:spPr>
          <a:xfrm>
            <a:off x="3505050" y="2617105"/>
            <a:ext cx="2710936" cy="954107"/>
          </a:xfrm>
          <a:prstGeom prst="rect">
            <a:avLst/>
          </a:prstGeom>
          <a:noFill/>
        </p:spPr>
        <p:txBody>
          <a:bodyPr wrap="square" rtlCol="0">
            <a:spAutoFit/>
          </a:bodyPr>
          <a:lstStyle/>
          <a:p>
            <a:r>
              <a:rPr lang="en-US" dirty="0">
                <a:solidFill>
                  <a:schemeClr val="bg1"/>
                </a:solidFill>
              </a:rPr>
              <a:t>RESOURCES:</a:t>
            </a:r>
          </a:p>
          <a:p>
            <a:r>
              <a:rPr lang="en-US" dirty="0">
                <a:solidFill>
                  <a:srgbClr val="FFC000"/>
                </a:solidFill>
                <a:hlinkClick r:id="rId9">
                  <a:extLst>
                    <a:ext uri="{A12FA001-AC4F-418D-AE19-62706E023703}">
                      <ahyp:hlinkClr xmlns:ahyp="http://schemas.microsoft.com/office/drawing/2018/hyperlinkcolor" val="tx"/>
                    </a:ext>
                  </a:extLst>
                </a:hlinkClick>
              </a:rPr>
              <a:t>https://www.nmdfa.state.nm.us/financial-control/central-payroll-bureau/training-resources/</a:t>
            </a:r>
            <a:r>
              <a:rPr lang="en-US" dirty="0">
                <a:solidFill>
                  <a:srgbClr val="FFC000"/>
                </a:solidFill>
              </a:rPr>
              <a:t> </a:t>
            </a:r>
          </a:p>
        </p:txBody>
      </p:sp>
      <p:sp>
        <p:nvSpPr>
          <p:cNvPr id="24" name="TextBox 23">
            <a:extLst>
              <a:ext uri="{FF2B5EF4-FFF2-40B4-BE49-F238E27FC236}">
                <a16:creationId xmlns:a16="http://schemas.microsoft.com/office/drawing/2014/main" id="{9BCDA24F-CD91-D9F6-69B6-64798C502A11}"/>
              </a:ext>
            </a:extLst>
          </p:cNvPr>
          <p:cNvSpPr txBox="1"/>
          <p:nvPr/>
        </p:nvSpPr>
        <p:spPr>
          <a:xfrm>
            <a:off x="6837656" y="2660138"/>
            <a:ext cx="1964724" cy="738664"/>
          </a:xfrm>
          <a:prstGeom prst="rect">
            <a:avLst/>
          </a:prstGeom>
          <a:noFill/>
        </p:spPr>
        <p:txBody>
          <a:bodyPr wrap="square" rtlCol="0">
            <a:spAutoFit/>
          </a:bodyPr>
          <a:lstStyle/>
          <a:p>
            <a:r>
              <a:rPr lang="en-US" dirty="0">
                <a:solidFill>
                  <a:schemeClr val="bg1"/>
                </a:solidFill>
              </a:rPr>
              <a:t>YouTube Channel </a:t>
            </a:r>
          </a:p>
          <a:p>
            <a:r>
              <a:rPr lang="en-US" dirty="0">
                <a:solidFill>
                  <a:srgbClr val="FFC000"/>
                </a:solidFill>
                <a:hlinkClick r:id="rId10">
                  <a:extLst>
                    <a:ext uri="{A12FA001-AC4F-418D-AE19-62706E023703}">
                      <ahyp:hlinkClr xmlns:ahyp="http://schemas.microsoft.com/office/drawing/2018/hyperlinkcolor" val="tx"/>
                    </a:ext>
                  </a:extLst>
                </a:hlinkClick>
              </a:rPr>
              <a:t>https://www.youtube.com/@nmdfa8097</a:t>
            </a:r>
            <a:r>
              <a:rPr lang="en-US" dirty="0">
                <a:solidFill>
                  <a:srgbClr val="FFC000"/>
                </a:solidFill>
              </a:rPr>
              <a:t> </a:t>
            </a:r>
          </a:p>
        </p:txBody>
      </p:sp>
      <p:sp>
        <p:nvSpPr>
          <p:cNvPr id="25" name="TextBox 24">
            <a:extLst>
              <a:ext uri="{FF2B5EF4-FFF2-40B4-BE49-F238E27FC236}">
                <a16:creationId xmlns:a16="http://schemas.microsoft.com/office/drawing/2014/main" id="{EF5A7679-117B-71F7-C401-E2E533CFE4BC}"/>
              </a:ext>
            </a:extLst>
          </p:cNvPr>
          <p:cNvSpPr txBox="1"/>
          <p:nvPr/>
        </p:nvSpPr>
        <p:spPr>
          <a:xfrm>
            <a:off x="6922333" y="3571212"/>
            <a:ext cx="1776824" cy="954107"/>
          </a:xfrm>
          <a:prstGeom prst="rect">
            <a:avLst/>
          </a:prstGeom>
          <a:noFill/>
        </p:spPr>
        <p:txBody>
          <a:bodyPr wrap="square" rtlCol="0">
            <a:spAutoFit/>
          </a:bodyPr>
          <a:lstStyle/>
          <a:p>
            <a:r>
              <a:rPr lang="en-US" dirty="0">
                <a:solidFill>
                  <a:schemeClr val="bg1"/>
                </a:solidFill>
              </a:rPr>
              <a:t>FSS</a:t>
            </a:r>
          </a:p>
          <a:p>
            <a:r>
              <a:rPr lang="en-US" dirty="0">
                <a:solidFill>
                  <a:srgbClr val="FFC000"/>
                </a:solidFill>
                <a:hlinkClick r:id="rId11">
                  <a:extLst>
                    <a:ext uri="{A12FA001-AC4F-418D-AE19-62706E023703}">
                      <ahyp:hlinkClr xmlns:ahyp="http://schemas.microsoft.com/office/drawing/2018/hyperlinkcolor" val="tx"/>
                    </a:ext>
                  </a:extLst>
                </a:hlinkClick>
              </a:rPr>
              <a:t>https://platform.dfa.nm.gov/</a:t>
            </a:r>
            <a:r>
              <a:rPr lang="en-US" dirty="0">
                <a:solidFill>
                  <a:srgbClr val="FFC000"/>
                </a:solidFill>
              </a:rPr>
              <a:t> </a:t>
            </a:r>
          </a:p>
          <a:p>
            <a:endParaRPr lang="en-US" dirty="0"/>
          </a:p>
        </p:txBody>
      </p:sp>
      <p:sp>
        <p:nvSpPr>
          <p:cNvPr id="29" name="TextBox 28">
            <a:extLst>
              <a:ext uri="{FF2B5EF4-FFF2-40B4-BE49-F238E27FC236}">
                <a16:creationId xmlns:a16="http://schemas.microsoft.com/office/drawing/2014/main" id="{99F69E9A-422B-0B8E-56CA-E97AD2F2A9B0}"/>
              </a:ext>
            </a:extLst>
          </p:cNvPr>
          <p:cNvSpPr txBox="1"/>
          <p:nvPr/>
        </p:nvSpPr>
        <p:spPr>
          <a:xfrm>
            <a:off x="3049745" y="1480975"/>
            <a:ext cx="2943281" cy="523220"/>
          </a:xfrm>
          <a:prstGeom prst="rect">
            <a:avLst/>
          </a:prstGeom>
          <a:noFill/>
        </p:spPr>
        <p:txBody>
          <a:bodyPr wrap="square" rtlCol="0">
            <a:spAutoFit/>
          </a:bodyPr>
          <a:lstStyle/>
          <a:p>
            <a:pPr algn="ctr"/>
            <a:r>
              <a:rPr lang="en-US">
                <a:solidFill>
                  <a:schemeClr val="bg1"/>
                </a:solidFill>
              </a:rPr>
              <a:t>CPB Trainer’s Email </a:t>
            </a:r>
          </a:p>
          <a:p>
            <a:pPr algn="ctr"/>
            <a:r>
              <a:rPr lang="en-US">
                <a:solidFill>
                  <a:srgbClr val="FFC000"/>
                </a:solidFill>
                <a:hlinkClick r:id="rId12">
                  <a:extLst>
                    <a:ext uri="{A12FA001-AC4F-418D-AE19-62706E023703}">
                      <ahyp:hlinkClr xmlns:ahyp="http://schemas.microsoft.com/office/drawing/2018/hyperlinkcolor" val="tx"/>
                    </a:ext>
                  </a:extLst>
                </a:hlinkClick>
              </a:rPr>
              <a:t>cpbtrainers@state.nm.us</a:t>
            </a:r>
            <a:r>
              <a:rPr lang="en-US">
                <a:solidFill>
                  <a:srgbClr val="FFC000"/>
                </a:solidFill>
              </a:rPr>
              <a:t> </a:t>
            </a:r>
          </a:p>
        </p:txBody>
      </p:sp>
      <p:sp>
        <p:nvSpPr>
          <p:cNvPr id="30" name="TextBox 29">
            <a:extLst>
              <a:ext uri="{FF2B5EF4-FFF2-40B4-BE49-F238E27FC236}">
                <a16:creationId xmlns:a16="http://schemas.microsoft.com/office/drawing/2014/main" id="{22C3539E-5550-FAEE-3796-70309EB77811}"/>
              </a:ext>
            </a:extLst>
          </p:cNvPr>
          <p:cNvSpPr txBox="1"/>
          <p:nvPr/>
        </p:nvSpPr>
        <p:spPr>
          <a:xfrm>
            <a:off x="222421" y="2675238"/>
            <a:ext cx="3000039" cy="738664"/>
          </a:xfrm>
          <a:prstGeom prst="rect">
            <a:avLst/>
          </a:prstGeom>
          <a:noFill/>
        </p:spPr>
        <p:txBody>
          <a:bodyPr wrap="square" rtlCol="0">
            <a:spAutoFit/>
          </a:bodyPr>
          <a:lstStyle/>
          <a:p>
            <a:r>
              <a:rPr lang="en-US" dirty="0">
                <a:solidFill>
                  <a:schemeClr val="bg1"/>
                </a:solidFill>
              </a:rPr>
              <a:t>Central Payroll Website:</a:t>
            </a:r>
          </a:p>
          <a:p>
            <a:r>
              <a:rPr lang="en-US" dirty="0">
                <a:solidFill>
                  <a:srgbClr val="FFC000"/>
                </a:solidFill>
                <a:hlinkClick r:id="rId13">
                  <a:extLst>
                    <a:ext uri="{A12FA001-AC4F-418D-AE19-62706E023703}">
                      <ahyp:hlinkClr xmlns:ahyp="http://schemas.microsoft.com/office/drawing/2018/hyperlinkcolor" val="tx"/>
                    </a:ext>
                  </a:extLst>
                </a:hlinkClick>
              </a:rPr>
              <a:t>https://www.nmdfa.state.nm.us/financial-control/central-payroll-bureau/</a:t>
            </a:r>
            <a:r>
              <a:rPr lang="en-US" dirty="0">
                <a:solidFill>
                  <a:srgbClr val="FFC000"/>
                </a:solidFill>
              </a:rPr>
              <a:t> </a:t>
            </a:r>
          </a:p>
        </p:txBody>
      </p:sp>
      <p:sp>
        <p:nvSpPr>
          <p:cNvPr id="4" name="TextBox 3">
            <a:extLst>
              <a:ext uri="{FF2B5EF4-FFF2-40B4-BE49-F238E27FC236}">
                <a16:creationId xmlns:a16="http://schemas.microsoft.com/office/drawing/2014/main" id="{20B6E91B-523F-84D3-AC80-D56839D9E8F0}"/>
              </a:ext>
            </a:extLst>
          </p:cNvPr>
          <p:cNvSpPr txBox="1"/>
          <p:nvPr/>
        </p:nvSpPr>
        <p:spPr>
          <a:xfrm>
            <a:off x="311700" y="4371183"/>
            <a:ext cx="2248929" cy="492443"/>
          </a:xfrm>
          <a:prstGeom prst="rect">
            <a:avLst/>
          </a:prstGeom>
          <a:noFill/>
        </p:spPr>
        <p:txBody>
          <a:bodyPr wrap="square" rtlCol="0">
            <a:spAutoFit/>
          </a:bodyPr>
          <a:lstStyle/>
          <a:p>
            <a:r>
              <a:rPr lang="en-US" dirty="0">
                <a:solidFill>
                  <a:schemeClr val="bg1"/>
                </a:solidFill>
              </a:rPr>
              <a:t>SHARE Info Center URL: </a:t>
            </a:r>
            <a:r>
              <a:rPr lang="en-US" sz="1200" u="sng" dirty="0">
                <a:solidFill>
                  <a:srgbClr val="FFC000"/>
                </a:solidFill>
                <a:latin typeface="Aptos" panose="020B0004020202020204" pitchFamily="34" charset="0"/>
                <a:hlinkClick r:id="rId14">
                  <a:extLst>
                    <a:ext uri="{A12FA001-AC4F-418D-AE19-62706E023703}">
                      <ahyp:hlinkClr xmlns:ahyp="http://schemas.microsoft.com/office/drawing/2018/hyperlinkcolor" val="tx"/>
                    </a:ext>
                  </a:extLst>
                </a:hlinkClick>
              </a:rPr>
              <a:t>https://info.share.nm.gov</a:t>
            </a:r>
            <a:r>
              <a:rPr lang="en-US" sz="1200" u="sng" dirty="0">
                <a:solidFill>
                  <a:srgbClr val="FFC000"/>
                </a:solidFill>
                <a:latin typeface="Aptos" panose="020B0004020202020204" pitchFamily="34" charset="0"/>
              </a:rPr>
              <a:t> </a:t>
            </a:r>
          </a:p>
        </p:txBody>
      </p:sp>
    </p:spTree>
    <p:custDataLst>
      <p:tags r:id="rId1"/>
    </p:custDataLst>
    <p:extLst>
      <p:ext uri="{BB962C8B-B14F-4D97-AF65-F5344CB8AC3E}">
        <p14:creationId xmlns:p14="http://schemas.microsoft.com/office/powerpoint/2010/main" val="29875447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pic>
        <p:nvPicPr>
          <p:cNvPr id="155" name="Google Shape;155;p22"/>
          <p:cNvPicPr preferRelativeResize="0"/>
          <p:nvPr/>
        </p:nvPicPr>
        <p:blipFill rotWithShape="1">
          <a:blip r:embed="rId3">
            <a:alphaModFix/>
          </a:blip>
          <a:srcRect t="1987" b="2006"/>
          <a:stretch/>
        </p:blipFill>
        <p:spPr>
          <a:xfrm rot="10800000">
            <a:off x="1" y="-17250"/>
            <a:ext cx="9143999" cy="5178474"/>
          </a:xfrm>
          <a:prstGeom prst="rect">
            <a:avLst/>
          </a:prstGeom>
          <a:noFill/>
          <a:ln>
            <a:noFill/>
          </a:ln>
        </p:spPr>
      </p:pic>
      <p:sp>
        <p:nvSpPr>
          <p:cNvPr id="156" name="Google Shape;156;p22"/>
          <p:cNvSpPr txBox="1">
            <a:spLocks noGrp="1"/>
          </p:cNvSpPr>
          <p:nvPr>
            <p:ph type="ctrTitle" idx="4294967295"/>
          </p:nvPr>
        </p:nvSpPr>
        <p:spPr>
          <a:xfrm>
            <a:off x="311700" y="1707762"/>
            <a:ext cx="8520600" cy="864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3900" b="1">
                <a:solidFill>
                  <a:schemeClr val="lt1"/>
                </a:solidFill>
                <a:latin typeface="PT Serif"/>
                <a:ea typeface="PT Serif"/>
                <a:cs typeface="PT Serif"/>
                <a:sym typeface="PT Serif"/>
              </a:rPr>
              <a:t>Thank You</a:t>
            </a:r>
            <a:endParaRPr sz="3900" b="1">
              <a:solidFill>
                <a:schemeClr val="lt1"/>
              </a:solidFill>
              <a:latin typeface="PT Serif"/>
              <a:ea typeface="PT Serif"/>
              <a:cs typeface="PT Serif"/>
              <a:sym typeface="PT Serif"/>
            </a:endParaRPr>
          </a:p>
        </p:txBody>
      </p:sp>
      <p:pic>
        <p:nvPicPr>
          <p:cNvPr id="157" name="Google Shape;157;p22"/>
          <p:cNvPicPr preferRelativeResize="0"/>
          <p:nvPr/>
        </p:nvPicPr>
        <p:blipFill>
          <a:blip r:embed="rId4">
            <a:alphaModFix/>
          </a:blip>
          <a:stretch>
            <a:fillRect/>
          </a:stretch>
        </p:blipFill>
        <p:spPr>
          <a:xfrm>
            <a:off x="311700" y="4302325"/>
            <a:ext cx="2158026" cy="658150"/>
          </a:xfrm>
          <a:prstGeom prst="rect">
            <a:avLst/>
          </a:prstGeom>
          <a:noFill/>
          <a:ln>
            <a:noFill/>
          </a:ln>
        </p:spPr>
      </p:pic>
      <p:cxnSp>
        <p:nvCxnSpPr>
          <p:cNvPr id="158" name="Google Shape;158;p22"/>
          <p:cNvCxnSpPr/>
          <p:nvPr/>
        </p:nvCxnSpPr>
        <p:spPr>
          <a:xfrm>
            <a:off x="394800" y="2416225"/>
            <a:ext cx="2602200" cy="0"/>
          </a:xfrm>
          <a:prstGeom prst="straightConnector1">
            <a:avLst/>
          </a:prstGeom>
          <a:noFill/>
          <a:ln w="38100" cap="flat" cmpd="sng">
            <a:solidFill>
              <a:schemeClr val="lt1"/>
            </a:solidFill>
            <a:prstDash val="solid"/>
            <a:round/>
            <a:headEnd type="none" w="med" len="med"/>
            <a:tailEnd type="none" w="med" len="med"/>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D2371C5C-0513-344E-D773-9BCD51DF0228}"/>
            </a:ext>
          </a:extLst>
        </p:cNvPr>
        <p:cNvGrpSpPr/>
        <p:nvPr/>
      </p:nvGrpSpPr>
      <p:grpSpPr>
        <a:xfrm>
          <a:off x="0" y="0"/>
          <a:ext cx="0" cy="0"/>
          <a:chOff x="0" y="0"/>
          <a:chExt cx="0" cy="0"/>
        </a:xfrm>
      </p:grpSpPr>
      <p:sp>
        <p:nvSpPr>
          <p:cNvPr id="104" name="Google Shape;104;p18">
            <a:extLst>
              <a:ext uri="{FF2B5EF4-FFF2-40B4-BE49-F238E27FC236}">
                <a16:creationId xmlns:a16="http://schemas.microsoft.com/office/drawing/2014/main" id="{A6E386A9-151B-2F89-1569-734EFD604AD7}"/>
              </a:ext>
            </a:extLst>
          </p:cNvPr>
          <p:cNvSpPr/>
          <p:nvPr/>
        </p:nvSpPr>
        <p:spPr>
          <a:xfrm>
            <a:off x="-9450" y="952727"/>
            <a:ext cx="9162900" cy="4422767"/>
          </a:xfrm>
          <a:prstGeom prst="rect">
            <a:avLst/>
          </a:prstGeom>
          <a:solidFill>
            <a:srgbClr val="004D4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05" name="Google Shape;105;p18">
            <a:extLst>
              <a:ext uri="{FF2B5EF4-FFF2-40B4-BE49-F238E27FC236}">
                <a16:creationId xmlns:a16="http://schemas.microsoft.com/office/drawing/2014/main" id="{6D8FF5CA-18AB-9734-EB10-6781C3DC1B33}"/>
              </a:ext>
            </a:extLst>
          </p:cNvPr>
          <p:cNvPicPr preferRelativeResize="0"/>
          <p:nvPr/>
        </p:nvPicPr>
        <p:blipFill rotWithShape="1">
          <a:blip r:embed="rId4">
            <a:alphaModFix/>
          </a:blip>
          <a:srcRect/>
          <a:stretch/>
        </p:blipFill>
        <p:spPr>
          <a:xfrm>
            <a:off x="0" y="112911"/>
            <a:ext cx="4464424" cy="534700"/>
          </a:xfrm>
          <a:prstGeom prst="rect">
            <a:avLst/>
          </a:prstGeom>
          <a:noFill/>
          <a:ln>
            <a:noFill/>
          </a:ln>
        </p:spPr>
      </p:pic>
      <p:sp>
        <p:nvSpPr>
          <p:cNvPr id="106" name="Google Shape;106;p18">
            <a:extLst>
              <a:ext uri="{FF2B5EF4-FFF2-40B4-BE49-F238E27FC236}">
                <a16:creationId xmlns:a16="http://schemas.microsoft.com/office/drawing/2014/main" id="{6C716B1A-3D75-6F15-DA66-E70499A2F575}"/>
              </a:ext>
            </a:extLst>
          </p:cNvPr>
          <p:cNvSpPr txBox="1">
            <a:spLocks noGrp="1"/>
          </p:cNvSpPr>
          <p:nvPr>
            <p:ph type="title"/>
          </p:nvPr>
        </p:nvSpPr>
        <p:spPr>
          <a:xfrm>
            <a:off x="77774" y="171222"/>
            <a:ext cx="4003506" cy="572700"/>
          </a:xfrm>
          <a:prstGeom prst="rect">
            <a:avLst/>
          </a:prstGeom>
        </p:spPr>
        <p:txBody>
          <a:bodyPr spcFirstLastPara="1" wrap="square" lIns="91425" tIns="91425" rIns="91425" bIns="91425" anchor="t" anchorCtr="0">
            <a:normAutofit/>
          </a:bodyPr>
          <a:lstStyle/>
          <a:p>
            <a:pPr lvl="0">
              <a:buSzPts val="990"/>
            </a:pPr>
            <a:r>
              <a:rPr lang="en" sz="2020" b="1">
                <a:solidFill>
                  <a:schemeClr val="accent4">
                    <a:lumMod val="75000"/>
                  </a:schemeClr>
                </a:solidFill>
                <a:latin typeface="PT Serif"/>
                <a:ea typeface="PT Serif"/>
                <a:cs typeface="PT Serif"/>
                <a:sym typeface="PT Serif"/>
              </a:rPr>
              <a:t>T&amp;L  Data Changes</a:t>
            </a:r>
          </a:p>
        </p:txBody>
      </p:sp>
      <p:sp>
        <p:nvSpPr>
          <p:cNvPr id="108" name="Google Shape;108;p18">
            <a:extLst>
              <a:ext uri="{FF2B5EF4-FFF2-40B4-BE49-F238E27FC236}">
                <a16:creationId xmlns:a16="http://schemas.microsoft.com/office/drawing/2014/main" id="{7F1CB338-C379-580D-FF25-F7FD1003672F}"/>
              </a:ext>
            </a:extLst>
          </p:cNvPr>
          <p:cNvSpPr txBox="1">
            <a:spLocks noGrp="1"/>
          </p:cNvSpPr>
          <p:nvPr>
            <p:ph type="body" idx="1"/>
          </p:nvPr>
        </p:nvSpPr>
        <p:spPr>
          <a:xfrm>
            <a:off x="0" y="854377"/>
            <a:ext cx="8666045" cy="704357"/>
          </a:xfrm>
          <a:prstGeom prst="rect">
            <a:avLst/>
          </a:prstGeom>
          <a:noFill/>
        </p:spPr>
        <p:txBody>
          <a:bodyPr spcFirstLastPara="1" wrap="square" lIns="91425" tIns="91425" rIns="91425" bIns="91425" anchor="t" anchorCtr="0">
            <a:noAutofit/>
          </a:bodyPr>
          <a:lstStyle/>
          <a:p>
            <a:pPr marL="0" marR="279400" lvl="0" indent="0" algn="ctr" rtl="0">
              <a:spcBef>
                <a:spcPts val="800"/>
              </a:spcBef>
              <a:spcAft>
                <a:spcPts val="0"/>
              </a:spcAft>
              <a:buSzPts val="1100"/>
              <a:buNone/>
            </a:pPr>
            <a:r>
              <a:rPr lang="en-US" sz="2800">
                <a:solidFill>
                  <a:srgbClr val="FFC000"/>
                </a:solidFill>
                <a:latin typeface="Source Sans Pro"/>
                <a:ea typeface="Source Sans Pro"/>
                <a:cs typeface="Source Sans Pro"/>
                <a:sym typeface="Source Sans Pro"/>
              </a:rPr>
              <a:t>Triggering Time Administration to a previous date.</a:t>
            </a:r>
          </a:p>
          <a:p>
            <a:pPr marL="0" marR="279400" lvl="0" indent="0" algn="ctr" rtl="0">
              <a:spcBef>
                <a:spcPts val="800"/>
              </a:spcBef>
              <a:spcAft>
                <a:spcPts val="0"/>
              </a:spcAft>
              <a:buSzPts val="1100"/>
              <a:buNone/>
            </a:pPr>
            <a:endParaRPr lang="en-US" sz="2800">
              <a:solidFill>
                <a:schemeClr val="lt1"/>
              </a:solidFill>
              <a:latin typeface="Source Sans Pro"/>
              <a:ea typeface="Source Sans Pro"/>
              <a:cs typeface="Source Sans Pro"/>
              <a:sym typeface="Source Sans Pro"/>
            </a:endParaRPr>
          </a:p>
          <a:p>
            <a:pPr marL="342900" marR="279400" lvl="0" algn="just" rtl="0">
              <a:spcBef>
                <a:spcPts val="800"/>
              </a:spcBef>
              <a:spcAft>
                <a:spcPts val="0"/>
              </a:spcAft>
              <a:buSzPts val="1100"/>
              <a:buAutoNum type="arabicPeriod"/>
            </a:pPr>
            <a:endParaRPr lang="en-US">
              <a:solidFill>
                <a:schemeClr val="lt1"/>
              </a:solidFill>
              <a:latin typeface="Source Sans Pro"/>
              <a:ea typeface="Source Sans Pro"/>
              <a:cs typeface="Source Sans Pro"/>
              <a:sym typeface="Source Sans Pro"/>
            </a:endParaRPr>
          </a:p>
        </p:txBody>
      </p:sp>
      <p:pic>
        <p:nvPicPr>
          <p:cNvPr id="113" name="Google Shape;113;p18">
            <a:extLst>
              <a:ext uri="{FF2B5EF4-FFF2-40B4-BE49-F238E27FC236}">
                <a16:creationId xmlns:a16="http://schemas.microsoft.com/office/drawing/2014/main" id="{54ABD374-A5E9-D892-AB7F-C6E6EAAAD1A8}"/>
              </a:ext>
            </a:extLst>
          </p:cNvPr>
          <p:cNvPicPr preferRelativeResize="0"/>
          <p:nvPr/>
        </p:nvPicPr>
        <p:blipFill>
          <a:blip r:embed="rId5">
            <a:alphaModFix/>
          </a:blip>
          <a:stretch>
            <a:fillRect/>
          </a:stretch>
        </p:blipFill>
        <p:spPr>
          <a:xfrm>
            <a:off x="142792" y="4802794"/>
            <a:ext cx="1877842" cy="572700"/>
          </a:xfrm>
          <a:prstGeom prst="rect">
            <a:avLst/>
          </a:prstGeom>
          <a:noFill/>
          <a:ln>
            <a:noFill/>
          </a:ln>
        </p:spPr>
      </p:pic>
      <p:sp>
        <p:nvSpPr>
          <p:cNvPr id="6" name="TextBox 5">
            <a:extLst>
              <a:ext uri="{FF2B5EF4-FFF2-40B4-BE49-F238E27FC236}">
                <a16:creationId xmlns:a16="http://schemas.microsoft.com/office/drawing/2014/main" id="{03B5F762-5040-053D-8AB5-E0E00EC4B37E}"/>
              </a:ext>
            </a:extLst>
          </p:cNvPr>
          <p:cNvSpPr txBox="1"/>
          <p:nvPr/>
        </p:nvSpPr>
        <p:spPr>
          <a:xfrm>
            <a:off x="207258" y="1641900"/>
            <a:ext cx="4049907" cy="738664"/>
          </a:xfrm>
          <a:prstGeom prst="rect">
            <a:avLst/>
          </a:prstGeom>
          <a:noFill/>
          <a:ln w="2857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wrap="square" rtlCol="0">
            <a:spAutoFit/>
          </a:bodyPr>
          <a:lstStyle/>
          <a:p>
            <a:r>
              <a:rPr lang="en-US" b="1">
                <a:solidFill>
                  <a:schemeClr val="bg1"/>
                </a:solidFill>
              </a:rPr>
              <a:t>We always recommend making task profile or workgroup changes at the beginning of the next pay period.</a:t>
            </a:r>
          </a:p>
        </p:txBody>
      </p:sp>
      <p:sp>
        <p:nvSpPr>
          <p:cNvPr id="7" name="TextBox 6">
            <a:extLst>
              <a:ext uri="{FF2B5EF4-FFF2-40B4-BE49-F238E27FC236}">
                <a16:creationId xmlns:a16="http://schemas.microsoft.com/office/drawing/2014/main" id="{8A6C05F2-BFDB-A67F-CB83-64E034D557F7}"/>
              </a:ext>
            </a:extLst>
          </p:cNvPr>
          <p:cNvSpPr txBox="1"/>
          <p:nvPr/>
        </p:nvSpPr>
        <p:spPr>
          <a:xfrm>
            <a:off x="2079527" y="2562283"/>
            <a:ext cx="5494402" cy="1169551"/>
          </a:xfrm>
          <a:prstGeom prst="rect">
            <a:avLst/>
          </a:prstGeom>
          <a:noFill/>
          <a:ln w="2857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wrap="square" rtlCol="0">
            <a:spAutoFit/>
          </a:bodyPr>
          <a:lstStyle/>
          <a:p>
            <a:r>
              <a:rPr lang="en-US" b="1">
                <a:solidFill>
                  <a:schemeClr val="bg1"/>
                </a:solidFill>
              </a:rPr>
              <a:t>If you make a change to a task profile or workgroup assignment with a date in the past and you reset the ECD, this can affect time already paid and processed through payroll. The change will create a reversal in the current pay period.</a:t>
            </a:r>
          </a:p>
          <a:p>
            <a:endParaRPr lang="en-US"/>
          </a:p>
        </p:txBody>
      </p:sp>
      <p:sp>
        <p:nvSpPr>
          <p:cNvPr id="8" name="TextBox 7">
            <a:extLst>
              <a:ext uri="{FF2B5EF4-FFF2-40B4-BE49-F238E27FC236}">
                <a16:creationId xmlns:a16="http://schemas.microsoft.com/office/drawing/2014/main" id="{6265CFAD-D303-C618-D6DC-61185EA3823C}"/>
              </a:ext>
            </a:extLst>
          </p:cNvPr>
          <p:cNvSpPr txBox="1"/>
          <p:nvPr/>
        </p:nvSpPr>
        <p:spPr>
          <a:xfrm>
            <a:off x="5783126" y="3973949"/>
            <a:ext cx="3218082" cy="1169551"/>
          </a:xfrm>
          <a:prstGeom prst="rect">
            <a:avLst/>
          </a:prstGeom>
          <a:noFill/>
          <a:ln w="2857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wrap="square" rtlCol="0">
            <a:spAutoFit/>
          </a:bodyPr>
          <a:lstStyle/>
          <a:p>
            <a:r>
              <a:rPr lang="en-US" b="1">
                <a:solidFill>
                  <a:schemeClr val="bg1"/>
                </a:solidFill>
              </a:rPr>
              <a:t>You need to consider the downstream effect a change that causes a reversal GL entry will have on your accounting process.</a:t>
            </a:r>
          </a:p>
          <a:p>
            <a:endParaRPr lang="en-US"/>
          </a:p>
        </p:txBody>
      </p:sp>
    </p:spTree>
    <p:custDataLst>
      <p:tags r:id="rId1"/>
    </p:custDataLst>
    <p:extLst>
      <p:ext uri="{BB962C8B-B14F-4D97-AF65-F5344CB8AC3E}">
        <p14:creationId xmlns:p14="http://schemas.microsoft.com/office/powerpoint/2010/main" val="3690911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ACAF9BA3-AE67-6A0C-09F8-8D01E80554E5}"/>
            </a:ext>
          </a:extLst>
        </p:cNvPr>
        <p:cNvGrpSpPr/>
        <p:nvPr/>
      </p:nvGrpSpPr>
      <p:grpSpPr>
        <a:xfrm>
          <a:off x="0" y="0"/>
          <a:ext cx="0" cy="0"/>
          <a:chOff x="0" y="0"/>
          <a:chExt cx="0" cy="0"/>
        </a:xfrm>
      </p:grpSpPr>
      <p:sp>
        <p:nvSpPr>
          <p:cNvPr id="104" name="Google Shape;104;p18">
            <a:extLst>
              <a:ext uri="{FF2B5EF4-FFF2-40B4-BE49-F238E27FC236}">
                <a16:creationId xmlns:a16="http://schemas.microsoft.com/office/drawing/2014/main" id="{8D5C4B0A-C01D-C220-C221-F88F229B9162}"/>
              </a:ext>
            </a:extLst>
          </p:cNvPr>
          <p:cNvSpPr/>
          <p:nvPr/>
        </p:nvSpPr>
        <p:spPr>
          <a:xfrm>
            <a:off x="-29116" y="1001775"/>
            <a:ext cx="9173116" cy="4173600"/>
          </a:xfrm>
          <a:prstGeom prst="rect">
            <a:avLst/>
          </a:prstGeom>
          <a:solidFill>
            <a:srgbClr val="004D4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05" name="Google Shape;105;p18">
            <a:extLst>
              <a:ext uri="{FF2B5EF4-FFF2-40B4-BE49-F238E27FC236}">
                <a16:creationId xmlns:a16="http://schemas.microsoft.com/office/drawing/2014/main" id="{9C450556-371B-EC39-C4D0-5AE8A78DE487}"/>
              </a:ext>
            </a:extLst>
          </p:cNvPr>
          <p:cNvPicPr preferRelativeResize="0"/>
          <p:nvPr/>
        </p:nvPicPr>
        <p:blipFill rotWithShape="1">
          <a:blip r:embed="rId4">
            <a:alphaModFix/>
          </a:blip>
          <a:srcRect/>
          <a:stretch/>
        </p:blipFill>
        <p:spPr>
          <a:xfrm>
            <a:off x="0" y="411895"/>
            <a:ext cx="4464424" cy="534700"/>
          </a:xfrm>
          <a:prstGeom prst="rect">
            <a:avLst/>
          </a:prstGeom>
          <a:noFill/>
          <a:ln>
            <a:noFill/>
          </a:ln>
        </p:spPr>
      </p:pic>
      <p:sp>
        <p:nvSpPr>
          <p:cNvPr id="106" name="Google Shape;106;p18">
            <a:extLst>
              <a:ext uri="{FF2B5EF4-FFF2-40B4-BE49-F238E27FC236}">
                <a16:creationId xmlns:a16="http://schemas.microsoft.com/office/drawing/2014/main" id="{5702EAA6-68CD-D860-AA2A-CA2565A64D1E}"/>
              </a:ext>
            </a:extLst>
          </p:cNvPr>
          <p:cNvSpPr txBox="1">
            <a:spLocks noGrp="1"/>
          </p:cNvSpPr>
          <p:nvPr>
            <p:ph type="title"/>
          </p:nvPr>
        </p:nvSpPr>
        <p:spPr>
          <a:xfrm>
            <a:off x="311700" y="392895"/>
            <a:ext cx="4003506" cy="572700"/>
          </a:xfrm>
          <a:prstGeom prst="rect">
            <a:avLst/>
          </a:prstGeom>
        </p:spPr>
        <p:txBody>
          <a:bodyPr spcFirstLastPara="1" wrap="square" lIns="91425" tIns="91425" rIns="91425" bIns="91425" anchor="t" anchorCtr="0">
            <a:normAutofit/>
          </a:bodyPr>
          <a:lstStyle/>
          <a:p>
            <a:pPr lvl="0">
              <a:buSzPts val="990"/>
            </a:pPr>
            <a:r>
              <a:rPr lang="en" sz="2020" b="1">
                <a:solidFill>
                  <a:schemeClr val="accent4">
                    <a:lumMod val="75000"/>
                  </a:schemeClr>
                </a:solidFill>
                <a:latin typeface="PT Serif"/>
                <a:ea typeface="PT Serif"/>
                <a:cs typeface="PT Serif"/>
                <a:sym typeface="PT Serif"/>
              </a:rPr>
              <a:t>New Tenure Query</a:t>
            </a:r>
            <a:r>
              <a:rPr lang="en" sz="2020" b="1">
                <a:solidFill>
                  <a:schemeClr val="lt1"/>
                </a:solidFill>
                <a:latin typeface="PT Serif"/>
                <a:ea typeface="PT Serif"/>
                <a:cs typeface="PT Serif"/>
                <a:sym typeface="PT Serif"/>
              </a:rPr>
              <a:t>	</a:t>
            </a:r>
            <a:endParaRPr sz="2020" b="1">
              <a:solidFill>
                <a:schemeClr val="lt1"/>
              </a:solidFill>
              <a:latin typeface="PT Serif"/>
              <a:ea typeface="PT Serif"/>
              <a:cs typeface="PT Serif"/>
              <a:sym typeface="PT Serif"/>
            </a:endParaRPr>
          </a:p>
        </p:txBody>
      </p:sp>
      <p:sp>
        <p:nvSpPr>
          <p:cNvPr id="108" name="Google Shape;108;p18">
            <a:extLst>
              <a:ext uri="{FF2B5EF4-FFF2-40B4-BE49-F238E27FC236}">
                <a16:creationId xmlns:a16="http://schemas.microsoft.com/office/drawing/2014/main" id="{D31F5ED9-3328-F3CE-8A0B-115609D67D89}"/>
              </a:ext>
            </a:extLst>
          </p:cNvPr>
          <p:cNvSpPr txBox="1">
            <a:spLocks noGrp="1"/>
          </p:cNvSpPr>
          <p:nvPr>
            <p:ph type="body" idx="1"/>
          </p:nvPr>
        </p:nvSpPr>
        <p:spPr>
          <a:xfrm>
            <a:off x="311700" y="1140594"/>
            <a:ext cx="8666045" cy="572700"/>
          </a:xfrm>
          <a:prstGeom prst="rect">
            <a:avLst/>
          </a:prstGeom>
          <a:noFill/>
        </p:spPr>
        <p:txBody>
          <a:bodyPr spcFirstLastPara="1" wrap="square" lIns="91425" tIns="91425" rIns="91425" bIns="91425" anchor="t" anchorCtr="0">
            <a:noAutofit/>
          </a:bodyPr>
          <a:lstStyle/>
          <a:p>
            <a:pPr marL="0" marR="279400" lvl="0" indent="0" algn="just" rtl="0">
              <a:spcBef>
                <a:spcPts val="800"/>
              </a:spcBef>
              <a:spcAft>
                <a:spcPts val="0"/>
              </a:spcAft>
              <a:buSzPts val="1100"/>
              <a:buNone/>
            </a:pPr>
            <a:r>
              <a:rPr lang="en-US" b="1">
                <a:solidFill>
                  <a:schemeClr val="accent4">
                    <a:lumMod val="75000"/>
                  </a:schemeClr>
                </a:solidFill>
                <a:latin typeface="Source Sans Pro"/>
                <a:ea typeface="Source Sans Pro"/>
                <a:cs typeface="Source Sans Pro"/>
                <a:sym typeface="Source Sans Pro"/>
              </a:rPr>
              <a:t>NMS_HR_TENURE_YOS</a:t>
            </a:r>
          </a:p>
        </p:txBody>
      </p:sp>
      <p:pic>
        <p:nvPicPr>
          <p:cNvPr id="113" name="Google Shape;113;p18">
            <a:extLst>
              <a:ext uri="{FF2B5EF4-FFF2-40B4-BE49-F238E27FC236}">
                <a16:creationId xmlns:a16="http://schemas.microsoft.com/office/drawing/2014/main" id="{81F7DD62-F178-9726-4691-F33A7999A75C}"/>
              </a:ext>
            </a:extLst>
          </p:cNvPr>
          <p:cNvPicPr preferRelativeResize="0"/>
          <p:nvPr/>
        </p:nvPicPr>
        <p:blipFill>
          <a:blip r:embed="rId5">
            <a:alphaModFix/>
          </a:blip>
          <a:stretch>
            <a:fillRect/>
          </a:stretch>
        </p:blipFill>
        <p:spPr>
          <a:xfrm>
            <a:off x="90712" y="4602675"/>
            <a:ext cx="1877842" cy="572700"/>
          </a:xfrm>
          <a:prstGeom prst="rect">
            <a:avLst/>
          </a:prstGeom>
          <a:noFill/>
          <a:ln>
            <a:noFill/>
          </a:ln>
        </p:spPr>
      </p:pic>
      <p:sp>
        <p:nvSpPr>
          <p:cNvPr id="4" name="TextBox 3">
            <a:extLst>
              <a:ext uri="{FF2B5EF4-FFF2-40B4-BE49-F238E27FC236}">
                <a16:creationId xmlns:a16="http://schemas.microsoft.com/office/drawing/2014/main" id="{147B10FC-2B71-1125-1391-B9CE714939D9}"/>
              </a:ext>
            </a:extLst>
          </p:cNvPr>
          <p:cNvSpPr txBox="1"/>
          <p:nvPr/>
        </p:nvSpPr>
        <p:spPr>
          <a:xfrm>
            <a:off x="961819" y="1933232"/>
            <a:ext cx="6706774" cy="954107"/>
          </a:xfrm>
          <a:prstGeom prst="rect">
            <a:avLst/>
          </a:prstGeom>
          <a:noFill/>
        </p:spPr>
        <p:txBody>
          <a:bodyPr wrap="square" rtlCol="0">
            <a:spAutoFit/>
          </a:bodyPr>
          <a:lstStyle/>
          <a:p>
            <a:r>
              <a:rPr lang="en-US">
                <a:solidFill>
                  <a:schemeClr val="bg1"/>
                </a:solidFill>
              </a:rPr>
              <a:t>The SHARE team has been working on a custom record that will calculate the years of agency and state service for each employee. This will show the years of continuous (unbroken) service, as well as the total years of service for both Agency and State service.  </a:t>
            </a:r>
          </a:p>
        </p:txBody>
      </p:sp>
      <p:sp>
        <p:nvSpPr>
          <p:cNvPr id="5" name="TextBox 4">
            <a:extLst>
              <a:ext uri="{FF2B5EF4-FFF2-40B4-BE49-F238E27FC236}">
                <a16:creationId xmlns:a16="http://schemas.microsoft.com/office/drawing/2014/main" id="{E80290B7-0780-DD55-9222-6CF01311ADB6}"/>
              </a:ext>
            </a:extLst>
          </p:cNvPr>
          <p:cNvSpPr txBox="1"/>
          <p:nvPr/>
        </p:nvSpPr>
        <p:spPr>
          <a:xfrm>
            <a:off x="2873451" y="2985424"/>
            <a:ext cx="3542542" cy="1384995"/>
          </a:xfrm>
          <a:prstGeom prst="rect">
            <a:avLst/>
          </a:prstGeom>
          <a:noFill/>
          <a:ln w="2857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wrap="square" rtlCol="0">
            <a:spAutoFit/>
          </a:bodyPr>
          <a:lstStyle/>
          <a:p>
            <a:r>
              <a:rPr lang="en-US">
                <a:solidFill>
                  <a:schemeClr val="bg1"/>
                </a:solidFill>
              </a:rPr>
              <a:t>There is a flag on this query for some employees that will be a “Y” which means that this employee has data that predates SHARE. You may need to do additional validation on those employees.</a:t>
            </a:r>
          </a:p>
          <a:p>
            <a:r>
              <a:rPr lang="en-US"/>
              <a:t> </a:t>
            </a:r>
          </a:p>
        </p:txBody>
      </p:sp>
    </p:spTree>
    <p:custDataLst>
      <p:tags r:id="rId1"/>
    </p:custDataLst>
    <p:extLst>
      <p:ext uri="{BB962C8B-B14F-4D97-AF65-F5344CB8AC3E}">
        <p14:creationId xmlns:p14="http://schemas.microsoft.com/office/powerpoint/2010/main" val="31372419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E80FB36F-76B9-598B-2AF9-49888A180F68}"/>
            </a:ext>
          </a:extLst>
        </p:cNvPr>
        <p:cNvGrpSpPr/>
        <p:nvPr/>
      </p:nvGrpSpPr>
      <p:grpSpPr>
        <a:xfrm>
          <a:off x="0" y="0"/>
          <a:ext cx="0" cy="0"/>
          <a:chOff x="0" y="0"/>
          <a:chExt cx="0" cy="0"/>
        </a:xfrm>
      </p:grpSpPr>
      <p:sp>
        <p:nvSpPr>
          <p:cNvPr id="104" name="Google Shape;104;p18">
            <a:extLst>
              <a:ext uri="{FF2B5EF4-FFF2-40B4-BE49-F238E27FC236}">
                <a16:creationId xmlns:a16="http://schemas.microsoft.com/office/drawing/2014/main" id="{1809340F-35CC-2E50-325D-37D71E1047FD}"/>
              </a:ext>
            </a:extLst>
          </p:cNvPr>
          <p:cNvSpPr/>
          <p:nvPr/>
        </p:nvSpPr>
        <p:spPr>
          <a:xfrm>
            <a:off x="-29116" y="1001775"/>
            <a:ext cx="9162900" cy="4173600"/>
          </a:xfrm>
          <a:prstGeom prst="rect">
            <a:avLst/>
          </a:prstGeom>
          <a:solidFill>
            <a:srgbClr val="004D4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05" name="Google Shape;105;p18">
            <a:extLst>
              <a:ext uri="{FF2B5EF4-FFF2-40B4-BE49-F238E27FC236}">
                <a16:creationId xmlns:a16="http://schemas.microsoft.com/office/drawing/2014/main" id="{7F6E80FA-2D19-5FB5-5873-95732D0D1B36}"/>
              </a:ext>
            </a:extLst>
          </p:cNvPr>
          <p:cNvPicPr preferRelativeResize="0"/>
          <p:nvPr/>
        </p:nvPicPr>
        <p:blipFill rotWithShape="1">
          <a:blip r:embed="rId4">
            <a:alphaModFix/>
          </a:blip>
          <a:srcRect/>
          <a:stretch/>
        </p:blipFill>
        <p:spPr>
          <a:xfrm>
            <a:off x="0" y="411895"/>
            <a:ext cx="4464424" cy="534700"/>
          </a:xfrm>
          <a:prstGeom prst="rect">
            <a:avLst/>
          </a:prstGeom>
          <a:noFill/>
          <a:ln>
            <a:noFill/>
          </a:ln>
        </p:spPr>
      </p:pic>
      <p:sp>
        <p:nvSpPr>
          <p:cNvPr id="106" name="Google Shape;106;p18">
            <a:extLst>
              <a:ext uri="{FF2B5EF4-FFF2-40B4-BE49-F238E27FC236}">
                <a16:creationId xmlns:a16="http://schemas.microsoft.com/office/drawing/2014/main" id="{7B440243-8284-DFA5-39D4-99C30A3DB2E1}"/>
              </a:ext>
            </a:extLst>
          </p:cNvPr>
          <p:cNvSpPr txBox="1">
            <a:spLocks noGrp="1"/>
          </p:cNvSpPr>
          <p:nvPr>
            <p:ph type="title"/>
          </p:nvPr>
        </p:nvSpPr>
        <p:spPr>
          <a:xfrm>
            <a:off x="311700" y="392895"/>
            <a:ext cx="4003506" cy="572700"/>
          </a:xfrm>
          <a:prstGeom prst="rect">
            <a:avLst/>
          </a:prstGeom>
        </p:spPr>
        <p:txBody>
          <a:bodyPr spcFirstLastPara="1" wrap="square" lIns="91425" tIns="91425" rIns="91425" bIns="91425" anchor="t" anchorCtr="0">
            <a:normAutofit fontScale="90000"/>
          </a:bodyPr>
          <a:lstStyle/>
          <a:p>
            <a:pPr lvl="0">
              <a:buSzPts val="990"/>
            </a:pPr>
            <a:r>
              <a:rPr lang="en" sz="2020" b="1">
                <a:solidFill>
                  <a:schemeClr val="accent4">
                    <a:lumMod val="75000"/>
                  </a:schemeClr>
                </a:solidFill>
                <a:latin typeface="PT Serif"/>
                <a:ea typeface="PT Serif"/>
                <a:cs typeface="PT Serif"/>
                <a:sym typeface="PT Serif"/>
              </a:rPr>
              <a:t>Updates to Time Reporter Data</a:t>
            </a:r>
            <a:r>
              <a:rPr lang="en" sz="2020" b="1">
                <a:solidFill>
                  <a:schemeClr val="lt1"/>
                </a:solidFill>
                <a:latin typeface="PT Serif"/>
                <a:ea typeface="PT Serif"/>
                <a:cs typeface="PT Serif"/>
                <a:sym typeface="PT Serif"/>
              </a:rPr>
              <a:t>		</a:t>
            </a:r>
            <a:endParaRPr sz="2020" b="1">
              <a:solidFill>
                <a:schemeClr val="lt1"/>
              </a:solidFill>
              <a:latin typeface="PT Serif"/>
              <a:ea typeface="PT Serif"/>
              <a:cs typeface="PT Serif"/>
              <a:sym typeface="PT Serif"/>
            </a:endParaRPr>
          </a:p>
        </p:txBody>
      </p:sp>
      <p:sp>
        <p:nvSpPr>
          <p:cNvPr id="108" name="Google Shape;108;p18">
            <a:extLst>
              <a:ext uri="{FF2B5EF4-FFF2-40B4-BE49-F238E27FC236}">
                <a16:creationId xmlns:a16="http://schemas.microsoft.com/office/drawing/2014/main" id="{25F4ADEF-483F-3118-FCED-D532EC014BFE}"/>
              </a:ext>
            </a:extLst>
          </p:cNvPr>
          <p:cNvSpPr txBox="1">
            <a:spLocks noGrp="1"/>
          </p:cNvSpPr>
          <p:nvPr>
            <p:ph type="body" idx="1"/>
          </p:nvPr>
        </p:nvSpPr>
        <p:spPr>
          <a:xfrm>
            <a:off x="311700" y="1140594"/>
            <a:ext cx="4859807" cy="3292806"/>
          </a:xfrm>
          <a:prstGeom prst="rect">
            <a:avLst/>
          </a:prstGeom>
          <a:noFill/>
        </p:spPr>
        <p:txBody>
          <a:bodyPr spcFirstLastPara="1" wrap="square" lIns="91425" tIns="91425" rIns="91425" bIns="91425" anchor="t" anchorCtr="0">
            <a:noAutofit/>
          </a:bodyPr>
          <a:lstStyle/>
          <a:p>
            <a:pPr marL="0" marR="279400" lvl="0" indent="0" algn="just" rtl="0">
              <a:spcBef>
                <a:spcPts val="800"/>
              </a:spcBef>
              <a:spcAft>
                <a:spcPts val="0"/>
              </a:spcAft>
              <a:buSzPts val="1100"/>
              <a:buNone/>
            </a:pPr>
            <a:r>
              <a:rPr lang="en-US" sz="1400">
                <a:solidFill>
                  <a:schemeClr val="lt1"/>
                </a:solidFill>
                <a:latin typeface="Source Sans Pro"/>
                <a:ea typeface="Source Sans Pro"/>
                <a:cs typeface="Source Sans Pro"/>
                <a:sym typeface="Source Sans Pro"/>
              </a:rPr>
              <a:t>You’ll now see that the Time Reporter Data has fields that are greyed out and cannot be edited. We’ve locked the Time Reporter Type, Elapsed Time Template, Punch Time Template, Time Zone, and Send Time to Payroll fields. </a:t>
            </a:r>
          </a:p>
          <a:p>
            <a:pPr marL="0" marR="279400" lvl="0" indent="0" algn="just" rtl="0">
              <a:spcBef>
                <a:spcPts val="800"/>
              </a:spcBef>
              <a:spcAft>
                <a:spcPts val="0"/>
              </a:spcAft>
              <a:buSzPts val="1100"/>
              <a:buNone/>
            </a:pPr>
            <a:endParaRPr lang="en-US" sz="1400">
              <a:solidFill>
                <a:schemeClr val="lt1"/>
              </a:solidFill>
              <a:latin typeface="Source Sans Pro"/>
              <a:ea typeface="Source Sans Pro"/>
              <a:cs typeface="Source Sans Pro"/>
              <a:sym typeface="Source Sans Pro"/>
            </a:endParaRPr>
          </a:p>
          <a:p>
            <a:pPr marL="0" marR="279400" lvl="0" indent="0" algn="just" rtl="0">
              <a:spcBef>
                <a:spcPts val="800"/>
              </a:spcBef>
              <a:spcAft>
                <a:spcPts val="0"/>
              </a:spcAft>
              <a:buSzPts val="1100"/>
              <a:buNone/>
            </a:pPr>
            <a:r>
              <a:rPr lang="en-US" sz="1400">
                <a:solidFill>
                  <a:schemeClr val="lt1"/>
                </a:solidFill>
                <a:latin typeface="Source Sans Pro"/>
                <a:ea typeface="Source Sans Pro"/>
                <a:cs typeface="Source Sans Pro"/>
                <a:sym typeface="Source Sans Pro"/>
              </a:rPr>
              <a:t>The Send Time to Payroll is the most notable because when that box is unchecked it will cause the employee to not be paid. </a:t>
            </a:r>
          </a:p>
          <a:p>
            <a:pPr marL="0" marR="279400" lvl="0" indent="0" algn="just" rtl="0">
              <a:spcBef>
                <a:spcPts val="800"/>
              </a:spcBef>
              <a:spcAft>
                <a:spcPts val="0"/>
              </a:spcAft>
              <a:buSzPts val="1100"/>
              <a:buNone/>
            </a:pPr>
            <a:endParaRPr lang="en-US" sz="1400">
              <a:solidFill>
                <a:schemeClr val="lt1"/>
              </a:solidFill>
              <a:latin typeface="Source Sans Pro"/>
              <a:ea typeface="Source Sans Pro"/>
              <a:cs typeface="Source Sans Pro"/>
              <a:sym typeface="Source Sans Pro"/>
            </a:endParaRPr>
          </a:p>
        </p:txBody>
      </p:sp>
      <p:pic>
        <p:nvPicPr>
          <p:cNvPr id="113" name="Google Shape;113;p18">
            <a:extLst>
              <a:ext uri="{FF2B5EF4-FFF2-40B4-BE49-F238E27FC236}">
                <a16:creationId xmlns:a16="http://schemas.microsoft.com/office/drawing/2014/main" id="{88B24912-495A-8F02-3A0D-F31ED8CFC728}"/>
              </a:ext>
            </a:extLst>
          </p:cNvPr>
          <p:cNvPicPr preferRelativeResize="0"/>
          <p:nvPr/>
        </p:nvPicPr>
        <p:blipFill>
          <a:blip r:embed="rId5">
            <a:alphaModFix/>
          </a:blip>
          <a:stretch>
            <a:fillRect/>
          </a:stretch>
        </p:blipFill>
        <p:spPr>
          <a:xfrm>
            <a:off x="90712" y="4603402"/>
            <a:ext cx="1877842" cy="572700"/>
          </a:xfrm>
          <a:prstGeom prst="rect">
            <a:avLst/>
          </a:prstGeom>
          <a:noFill/>
          <a:ln>
            <a:noFill/>
          </a:ln>
        </p:spPr>
      </p:pic>
      <p:pic>
        <p:nvPicPr>
          <p:cNvPr id="4" name="Picture 3">
            <a:extLst>
              <a:ext uri="{FF2B5EF4-FFF2-40B4-BE49-F238E27FC236}">
                <a16:creationId xmlns:a16="http://schemas.microsoft.com/office/drawing/2014/main" id="{48E7A60C-0D79-9D8A-E692-D6B67B49A2D6}"/>
              </a:ext>
            </a:extLst>
          </p:cNvPr>
          <p:cNvPicPr>
            <a:picLocks noChangeAspect="1"/>
          </p:cNvPicPr>
          <p:nvPr/>
        </p:nvPicPr>
        <p:blipFill>
          <a:blip r:embed="rId6"/>
          <a:srcRect/>
          <a:stretch/>
        </p:blipFill>
        <p:spPr>
          <a:xfrm>
            <a:off x="5251889" y="1077903"/>
            <a:ext cx="3891119" cy="4031478"/>
          </a:xfrm>
          <a:prstGeom prst="rect">
            <a:avLst/>
          </a:prstGeom>
        </p:spPr>
      </p:pic>
    </p:spTree>
    <p:custDataLst>
      <p:tags r:id="rId1"/>
    </p:custDataLst>
    <p:extLst>
      <p:ext uri="{BB962C8B-B14F-4D97-AF65-F5344CB8AC3E}">
        <p14:creationId xmlns:p14="http://schemas.microsoft.com/office/powerpoint/2010/main" val="25685852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3BC3C59C-A959-234A-8DD9-F2BC15DF678B}"/>
            </a:ext>
          </a:extLst>
        </p:cNvPr>
        <p:cNvGrpSpPr/>
        <p:nvPr/>
      </p:nvGrpSpPr>
      <p:grpSpPr>
        <a:xfrm>
          <a:off x="0" y="0"/>
          <a:ext cx="0" cy="0"/>
          <a:chOff x="0" y="0"/>
          <a:chExt cx="0" cy="0"/>
        </a:xfrm>
      </p:grpSpPr>
      <p:sp>
        <p:nvSpPr>
          <p:cNvPr id="104" name="Google Shape;104;p18">
            <a:extLst>
              <a:ext uri="{FF2B5EF4-FFF2-40B4-BE49-F238E27FC236}">
                <a16:creationId xmlns:a16="http://schemas.microsoft.com/office/drawing/2014/main" id="{E4DED953-AEBF-4EE4-96D4-0B6EDE95C62B}"/>
              </a:ext>
            </a:extLst>
          </p:cNvPr>
          <p:cNvSpPr/>
          <p:nvPr/>
        </p:nvSpPr>
        <p:spPr>
          <a:xfrm>
            <a:off x="-29116" y="1001775"/>
            <a:ext cx="9173116" cy="4173600"/>
          </a:xfrm>
          <a:prstGeom prst="rect">
            <a:avLst/>
          </a:prstGeom>
          <a:solidFill>
            <a:srgbClr val="004D4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05" name="Google Shape;105;p18">
            <a:extLst>
              <a:ext uri="{FF2B5EF4-FFF2-40B4-BE49-F238E27FC236}">
                <a16:creationId xmlns:a16="http://schemas.microsoft.com/office/drawing/2014/main" id="{F331649B-07F0-14CD-F428-54A7F5C92D18}"/>
              </a:ext>
            </a:extLst>
          </p:cNvPr>
          <p:cNvPicPr preferRelativeResize="0"/>
          <p:nvPr/>
        </p:nvPicPr>
        <p:blipFill rotWithShape="1">
          <a:blip r:embed="rId4">
            <a:alphaModFix/>
          </a:blip>
          <a:srcRect/>
          <a:stretch/>
        </p:blipFill>
        <p:spPr>
          <a:xfrm>
            <a:off x="0" y="411895"/>
            <a:ext cx="4464424" cy="534700"/>
          </a:xfrm>
          <a:prstGeom prst="rect">
            <a:avLst/>
          </a:prstGeom>
          <a:noFill/>
          <a:ln>
            <a:noFill/>
          </a:ln>
        </p:spPr>
      </p:pic>
      <p:sp>
        <p:nvSpPr>
          <p:cNvPr id="106" name="Google Shape;106;p18">
            <a:extLst>
              <a:ext uri="{FF2B5EF4-FFF2-40B4-BE49-F238E27FC236}">
                <a16:creationId xmlns:a16="http://schemas.microsoft.com/office/drawing/2014/main" id="{60FEFD62-3014-7554-C0EE-42BABC6FE061}"/>
              </a:ext>
            </a:extLst>
          </p:cNvPr>
          <p:cNvSpPr txBox="1">
            <a:spLocks noGrp="1"/>
          </p:cNvSpPr>
          <p:nvPr>
            <p:ph type="title"/>
          </p:nvPr>
        </p:nvSpPr>
        <p:spPr>
          <a:xfrm>
            <a:off x="311700" y="392895"/>
            <a:ext cx="4003506" cy="572700"/>
          </a:xfrm>
          <a:prstGeom prst="rect">
            <a:avLst/>
          </a:prstGeom>
        </p:spPr>
        <p:txBody>
          <a:bodyPr spcFirstLastPara="1" wrap="square" lIns="91425" tIns="91425" rIns="91425" bIns="91425" anchor="t" anchorCtr="0">
            <a:normAutofit/>
          </a:bodyPr>
          <a:lstStyle/>
          <a:p>
            <a:pPr lvl="0">
              <a:buSzPts val="990"/>
            </a:pPr>
            <a:r>
              <a:rPr lang="en" sz="2020" b="1">
                <a:solidFill>
                  <a:schemeClr val="accent4">
                    <a:lumMod val="75000"/>
                  </a:schemeClr>
                </a:solidFill>
                <a:latin typeface="PT Serif"/>
                <a:ea typeface="PT Serif"/>
                <a:cs typeface="PT Serif"/>
                <a:sym typeface="PT Serif"/>
              </a:rPr>
              <a:t>Miscellaneous items</a:t>
            </a:r>
            <a:r>
              <a:rPr lang="en" sz="2020" b="1">
                <a:solidFill>
                  <a:schemeClr val="lt1"/>
                </a:solidFill>
                <a:latin typeface="PT Serif"/>
                <a:ea typeface="PT Serif"/>
                <a:cs typeface="PT Serif"/>
                <a:sym typeface="PT Serif"/>
              </a:rPr>
              <a:t>	</a:t>
            </a:r>
            <a:endParaRPr sz="2020" b="1">
              <a:solidFill>
                <a:schemeClr val="lt1"/>
              </a:solidFill>
              <a:latin typeface="PT Serif"/>
              <a:ea typeface="PT Serif"/>
              <a:cs typeface="PT Serif"/>
              <a:sym typeface="PT Serif"/>
            </a:endParaRPr>
          </a:p>
        </p:txBody>
      </p:sp>
      <p:sp>
        <p:nvSpPr>
          <p:cNvPr id="108" name="Google Shape;108;p18">
            <a:extLst>
              <a:ext uri="{FF2B5EF4-FFF2-40B4-BE49-F238E27FC236}">
                <a16:creationId xmlns:a16="http://schemas.microsoft.com/office/drawing/2014/main" id="{0A723894-C884-20A7-C626-593382FFC72E}"/>
              </a:ext>
            </a:extLst>
          </p:cNvPr>
          <p:cNvSpPr txBox="1">
            <a:spLocks noGrp="1"/>
          </p:cNvSpPr>
          <p:nvPr>
            <p:ph type="body" idx="1"/>
          </p:nvPr>
        </p:nvSpPr>
        <p:spPr>
          <a:xfrm>
            <a:off x="193780" y="1289849"/>
            <a:ext cx="7345478" cy="793287"/>
          </a:xfrm>
          <a:prstGeom prst="rect">
            <a:avLst/>
          </a:prstGeom>
          <a:noFill/>
        </p:spPr>
        <p:txBody>
          <a:bodyPr spcFirstLastPara="1" wrap="square" lIns="91425" tIns="91425" rIns="91425" bIns="91425" anchor="t" anchorCtr="0">
            <a:noAutofit/>
          </a:bodyPr>
          <a:lstStyle/>
          <a:p>
            <a:pPr marL="0" marR="279400" lvl="0" indent="0" algn="just" rtl="0">
              <a:spcBef>
                <a:spcPts val="800"/>
              </a:spcBef>
              <a:spcAft>
                <a:spcPts val="0"/>
              </a:spcAft>
              <a:buSzPts val="1100"/>
              <a:buNone/>
            </a:pPr>
            <a:r>
              <a:rPr lang="en-US" b="1">
                <a:solidFill>
                  <a:schemeClr val="accent4">
                    <a:lumMod val="75000"/>
                  </a:schemeClr>
                </a:solidFill>
                <a:latin typeface="Source Sans Pro"/>
                <a:ea typeface="Source Sans Pro"/>
                <a:cs typeface="Source Sans Pro"/>
                <a:sym typeface="Source Sans Pro"/>
              </a:rPr>
              <a:t>Placing employees in INACTIVE workgroup – Longevity Pay</a:t>
            </a:r>
          </a:p>
          <a:p>
            <a:pPr marL="0" marR="279400" lvl="0" indent="0" algn="just" rtl="0">
              <a:spcBef>
                <a:spcPts val="800"/>
              </a:spcBef>
              <a:spcAft>
                <a:spcPts val="0"/>
              </a:spcAft>
              <a:buSzPts val="1100"/>
              <a:buNone/>
            </a:pPr>
            <a:endParaRPr lang="en-US" sz="1400">
              <a:solidFill>
                <a:schemeClr val="lt1"/>
              </a:solidFill>
              <a:latin typeface="Source Sans Pro"/>
              <a:ea typeface="Source Sans Pro"/>
              <a:cs typeface="Source Sans Pro"/>
              <a:sym typeface="Source Sans Pro"/>
            </a:endParaRPr>
          </a:p>
          <a:p>
            <a:pPr marL="0" marR="279400" lvl="0" indent="0" algn="just" rtl="0">
              <a:spcBef>
                <a:spcPts val="800"/>
              </a:spcBef>
              <a:spcAft>
                <a:spcPts val="0"/>
              </a:spcAft>
              <a:buSzPts val="1100"/>
              <a:buNone/>
            </a:pPr>
            <a:endParaRPr lang="en-US" sz="1400">
              <a:solidFill>
                <a:schemeClr val="lt1"/>
              </a:solidFill>
              <a:latin typeface="Source Sans Pro"/>
              <a:ea typeface="Source Sans Pro"/>
              <a:cs typeface="Source Sans Pro"/>
              <a:sym typeface="Source Sans Pro"/>
            </a:endParaRPr>
          </a:p>
        </p:txBody>
      </p:sp>
      <p:pic>
        <p:nvPicPr>
          <p:cNvPr id="113" name="Google Shape;113;p18">
            <a:extLst>
              <a:ext uri="{FF2B5EF4-FFF2-40B4-BE49-F238E27FC236}">
                <a16:creationId xmlns:a16="http://schemas.microsoft.com/office/drawing/2014/main" id="{A7FFFDAF-03BF-9EB3-9D5A-084807D8825D}"/>
              </a:ext>
            </a:extLst>
          </p:cNvPr>
          <p:cNvPicPr preferRelativeResize="0"/>
          <p:nvPr/>
        </p:nvPicPr>
        <p:blipFill>
          <a:blip r:embed="rId5">
            <a:alphaModFix/>
          </a:blip>
          <a:stretch>
            <a:fillRect/>
          </a:stretch>
        </p:blipFill>
        <p:spPr>
          <a:xfrm>
            <a:off x="7000184" y="4433400"/>
            <a:ext cx="1877842" cy="572700"/>
          </a:xfrm>
          <a:prstGeom prst="rect">
            <a:avLst/>
          </a:prstGeom>
          <a:noFill/>
          <a:ln>
            <a:noFill/>
          </a:ln>
        </p:spPr>
      </p:pic>
      <p:sp>
        <p:nvSpPr>
          <p:cNvPr id="3" name="TextBox 2">
            <a:extLst>
              <a:ext uri="{FF2B5EF4-FFF2-40B4-BE49-F238E27FC236}">
                <a16:creationId xmlns:a16="http://schemas.microsoft.com/office/drawing/2014/main" id="{BC64DD59-A808-5C9A-61BC-3FC221313EEA}"/>
              </a:ext>
            </a:extLst>
          </p:cNvPr>
          <p:cNvSpPr txBox="1"/>
          <p:nvPr/>
        </p:nvSpPr>
        <p:spPr>
          <a:xfrm>
            <a:off x="311700" y="3572821"/>
            <a:ext cx="5913487" cy="1068178"/>
          </a:xfrm>
          <a:prstGeom prst="rect">
            <a:avLst/>
          </a:prstGeom>
          <a:noFill/>
        </p:spPr>
        <p:txBody>
          <a:bodyPr wrap="square" rtlCol="0">
            <a:spAutoFit/>
          </a:bodyPr>
          <a:lstStyle/>
          <a:p>
            <a:pPr marL="0" marR="279400" lvl="0" indent="0" algn="just" defTabSz="914400" rtl="0" eaLnBrk="1" fontAlgn="auto" latinLnBrk="0" hangingPunct="1">
              <a:lnSpc>
                <a:spcPct val="115000"/>
              </a:lnSpc>
              <a:spcBef>
                <a:spcPts val="800"/>
              </a:spcBef>
              <a:spcAft>
                <a:spcPts val="0"/>
              </a:spcAft>
              <a:buClr>
                <a:srgbClr val="595959"/>
              </a:buClr>
              <a:buSzPts val="1100"/>
              <a:buFont typeface="Arial"/>
              <a:buNone/>
              <a:tabLst/>
              <a:defRPr/>
            </a:pPr>
            <a:r>
              <a:rPr kumimoji="0" lang="en-US" sz="1400" b="0" i="0" u="none" strike="noStrike" kern="0" cap="none" spc="0" normalizeH="0" baseline="0" noProof="0">
                <a:ln>
                  <a:noFill/>
                </a:ln>
                <a:solidFill>
                  <a:srgbClr val="FFFFFF"/>
                </a:solidFill>
                <a:effectLst/>
                <a:uLnTx/>
                <a:uFillTx/>
                <a:latin typeface="Source Sans Pro"/>
                <a:ea typeface="Source Sans Pro"/>
                <a:cs typeface="Source Sans Pro"/>
                <a:sym typeface="Source Sans Pro"/>
              </a:rPr>
              <a:t>We are working on creating the HR Admin Training as a course in ELM rather than a live virtual meeting. We will send out a notification when the course is live in ELM. Completion of the training is still required in order to get the HR Admin Role.</a:t>
            </a:r>
          </a:p>
        </p:txBody>
      </p:sp>
      <p:sp>
        <p:nvSpPr>
          <p:cNvPr id="4" name="TextBox 3">
            <a:extLst>
              <a:ext uri="{FF2B5EF4-FFF2-40B4-BE49-F238E27FC236}">
                <a16:creationId xmlns:a16="http://schemas.microsoft.com/office/drawing/2014/main" id="{C58EDBDF-F166-F705-7A73-6D7859A8D4A3}"/>
              </a:ext>
            </a:extLst>
          </p:cNvPr>
          <p:cNvSpPr txBox="1"/>
          <p:nvPr/>
        </p:nvSpPr>
        <p:spPr>
          <a:xfrm>
            <a:off x="311700" y="1792466"/>
            <a:ext cx="5913487" cy="1074234"/>
          </a:xfrm>
          <a:prstGeom prst="rect">
            <a:avLst/>
          </a:prstGeom>
          <a:noFill/>
        </p:spPr>
        <p:txBody>
          <a:bodyPr wrap="square" rtlCol="0">
            <a:spAutoFit/>
          </a:bodyPr>
          <a:lstStyle/>
          <a:p>
            <a:pPr marR="279400" algn="just">
              <a:lnSpc>
                <a:spcPct val="115000"/>
              </a:lnSpc>
              <a:spcBef>
                <a:spcPts val="800"/>
              </a:spcBef>
              <a:buClr>
                <a:srgbClr val="595959"/>
              </a:buClr>
              <a:buSzPts val="1100"/>
              <a:defRPr/>
            </a:pPr>
            <a:r>
              <a:rPr lang="en-US">
                <a:solidFill>
                  <a:srgbClr val="FFFFFF"/>
                </a:solidFill>
                <a:latin typeface="Source Sans Pro"/>
                <a:ea typeface="Source Sans Pro"/>
                <a:sym typeface="Source Sans Pro"/>
              </a:rPr>
              <a:t>Placing an employee into the INACTIVE workgroup removes them from eligibility for Longevity Pay. This is an effective way to stop the payment when you know the employee will be terminated and you want to prevent the system from issuing the next Longevity Pay installment.</a:t>
            </a:r>
          </a:p>
        </p:txBody>
      </p:sp>
      <p:sp>
        <p:nvSpPr>
          <p:cNvPr id="5" name="TextBox 4">
            <a:extLst>
              <a:ext uri="{FF2B5EF4-FFF2-40B4-BE49-F238E27FC236}">
                <a16:creationId xmlns:a16="http://schemas.microsoft.com/office/drawing/2014/main" id="{2CDEF324-DB3C-7CC6-1CC0-C7D0049F6825}"/>
              </a:ext>
            </a:extLst>
          </p:cNvPr>
          <p:cNvSpPr txBox="1"/>
          <p:nvPr/>
        </p:nvSpPr>
        <p:spPr>
          <a:xfrm>
            <a:off x="311700" y="3263984"/>
            <a:ext cx="4381413" cy="391389"/>
          </a:xfrm>
          <a:prstGeom prst="rect">
            <a:avLst/>
          </a:prstGeom>
          <a:noFill/>
        </p:spPr>
        <p:txBody>
          <a:bodyPr wrap="square" rtlCol="0">
            <a:spAutoFit/>
          </a:bodyPr>
          <a:lstStyle/>
          <a:p>
            <a:pPr marL="0" marR="279400" lvl="0" indent="0" algn="just" defTabSz="914400" rtl="0" eaLnBrk="1" fontAlgn="auto" latinLnBrk="0" hangingPunct="1">
              <a:lnSpc>
                <a:spcPct val="115000"/>
              </a:lnSpc>
              <a:spcBef>
                <a:spcPts val="800"/>
              </a:spcBef>
              <a:spcAft>
                <a:spcPts val="0"/>
              </a:spcAft>
              <a:buClr>
                <a:srgbClr val="595959"/>
              </a:buClr>
              <a:buSzPts val="1100"/>
              <a:buFont typeface="Arial"/>
              <a:buNone/>
              <a:tabLst/>
              <a:defRPr/>
            </a:pPr>
            <a:r>
              <a:rPr kumimoji="0" lang="en-US" sz="1800" b="1" i="0" u="none" strike="noStrike" kern="0" cap="none" spc="0" normalizeH="0" baseline="0" noProof="0">
                <a:ln>
                  <a:noFill/>
                </a:ln>
                <a:solidFill>
                  <a:schemeClr val="accent4">
                    <a:lumMod val="75000"/>
                  </a:schemeClr>
                </a:solidFill>
                <a:effectLst/>
                <a:uLnTx/>
                <a:uFillTx/>
                <a:latin typeface="Source Sans Pro"/>
                <a:ea typeface="Source Sans Pro"/>
                <a:cs typeface="Source Sans Pro"/>
                <a:sym typeface="Source Sans Pro"/>
              </a:rPr>
              <a:t>New HR Admin Training – ELM</a:t>
            </a:r>
          </a:p>
        </p:txBody>
      </p:sp>
    </p:spTree>
    <p:custDataLst>
      <p:tags r:id="rId1"/>
    </p:custDataLst>
    <p:extLst>
      <p:ext uri="{BB962C8B-B14F-4D97-AF65-F5344CB8AC3E}">
        <p14:creationId xmlns:p14="http://schemas.microsoft.com/office/powerpoint/2010/main" val="42182680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1">
          <a:extLst>
            <a:ext uri="{FF2B5EF4-FFF2-40B4-BE49-F238E27FC236}">
              <a16:creationId xmlns:a16="http://schemas.microsoft.com/office/drawing/2014/main" id="{03C6BFBC-31F6-7282-6444-9C7A7B8769B1}"/>
            </a:ext>
          </a:extLst>
        </p:cNvPr>
        <p:cNvGrpSpPr/>
        <p:nvPr/>
      </p:nvGrpSpPr>
      <p:grpSpPr>
        <a:xfrm>
          <a:off x="0" y="0"/>
          <a:ext cx="0" cy="0"/>
          <a:chOff x="0" y="0"/>
          <a:chExt cx="0" cy="0"/>
        </a:xfrm>
      </p:grpSpPr>
      <p:sp>
        <p:nvSpPr>
          <p:cNvPr id="72" name="Google Shape;72;p15">
            <a:extLst>
              <a:ext uri="{FF2B5EF4-FFF2-40B4-BE49-F238E27FC236}">
                <a16:creationId xmlns:a16="http://schemas.microsoft.com/office/drawing/2014/main" id="{304BB46C-1B90-C7D9-51C0-037A04699850}"/>
              </a:ext>
            </a:extLst>
          </p:cNvPr>
          <p:cNvSpPr txBox="1">
            <a:spLocks noGrp="1"/>
          </p:cNvSpPr>
          <p:nvPr>
            <p:ph type="body" idx="1"/>
          </p:nvPr>
        </p:nvSpPr>
        <p:spPr>
          <a:xfrm>
            <a:off x="131414" y="190864"/>
            <a:ext cx="8520600" cy="605700"/>
          </a:xfrm>
          <a:prstGeom prst="rect">
            <a:avLst/>
          </a:prstGeom>
        </p:spPr>
        <p:txBody>
          <a:bodyPr spcFirstLastPara="1" wrap="square" lIns="91425" tIns="91425" rIns="91425" bIns="91425" anchor="t" anchorCtr="0">
            <a:noAutofit/>
          </a:bodyPr>
          <a:lstStyle/>
          <a:p>
            <a:pPr marL="0" lvl="0" indent="0">
              <a:spcAft>
                <a:spcPts val="1200"/>
              </a:spcAft>
              <a:buSzPts val="852"/>
              <a:buNone/>
            </a:pPr>
            <a:r>
              <a:rPr lang="en-US" sz="2400" b="1">
                <a:solidFill>
                  <a:schemeClr val="accent4">
                    <a:lumMod val="75000"/>
                  </a:schemeClr>
                </a:solidFill>
                <a:latin typeface="Source Sans Pro"/>
                <a:ea typeface="Source Sans Pro"/>
                <a:cs typeface="Source Sans Pro"/>
                <a:sym typeface="Source Sans Pro"/>
              </a:rPr>
              <a:t>Updating Employee Addresses – Changing an address</a:t>
            </a:r>
          </a:p>
        </p:txBody>
      </p:sp>
      <p:pic>
        <p:nvPicPr>
          <p:cNvPr id="73" name="Google Shape;73;p15">
            <a:extLst>
              <a:ext uri="{FF2B5EF4-FFF2-40B4-BE49-F238E27FC236}">
                <a16:creationId xmlns:a16="http://schemas.microsoft.com/office/drawing/2014/main" id="{CC491AB2-5DA5-FAAE-4F00-2A621DAEB65B}"/>
              </a:ext>
            </a:extLst>
          </p:cNvPr>
          <p:cNvPicPr preferRelativeResize="0"/>
          <p:nvPr/>
        </p:nvPicPr>
        <p:blipFill>
          <a:blip r:embed="rId3">
            <a:alphaModFix/>
          </a:blip>
          <a:stretch>
            <a:fillRect/>
          </a:stretch>
        </p:blipFill>
        <p:spPr>
          <a:xfrm>
            <a:off x="357325" y="4478523"/>
            <a:ext cx="1977774" cy="397000"/>
          </a:xfrm>
          <a:prstGeom prst="rect">
            <a:avLst/>
          </a:prstGeom>
          <a:noFill/>
          <a:ln>
            <a:noFill/>
          </a:ln>
        </p:spPr>
      </p:pic>
      <p:cxnSp>
        <p:nvCxnSpPr>
          <p:cNvPr id="75" name="Google Shape;75;p15">
            <a:extLst>
              <a:ext uri="{FF2B5EF4-FFF2-40B4-BE49-F238E27FC236}">
                <a16:creationId xmlns:a16="http://schemas.microsoft.com/office/drawing/2014/main" id="{8A95E91B-B660-3339-04AB-A28C574864F3}"/>
              </a:ext>
            </a:extLst>
          </p:cNvPr>
          <p:cNvCxnSpPr/>
          <p:nvPr/>
        </p:nvCxnSpPr>
        <p:spPr>
          <a:xfrm>
            <a:off x="2725725" y="4829900"/>
            <a:ext cx="6418200" cy="0"/>
          </a:xfrm>
          <a:prstGeom prst="straightConnector1">
            <a:avLst/>
          </a:prstGeom>
          <a:noFill/>
          <a:ln w="38100" cap="flat" cmpd="sng">
            <a:solidFill>
              <a:srgbClr val="DE8B26"/>
            </a:solidFill>
            <a:prstDash val="solid"/>
            <a:round/>
            <a:headEnd type="none" w="med" len="med"/>
            <a:tailEnd type="none" w="med" len="med"/>
          </a:ln>
        </p:spPr>
      </p:cxnSp>
      <p:pic>
        <p:nvPicPr>
          <p:cNvPr id="6" name="Picture 5">
            <a:extLst>
              <a:ext uri="{FF2B5EF4-FFF2-40B4-BE49-F238E27FC236}">
                <a16:creationId xmlns:a16="http://schemas.microsoft.com/office/drawing/2014/main" id="{7B9DD283-5925-01C6-67E5-037C5108DEF8}"/>
              </a:ext>
            </a:extLst>
          </p:cNvPr>
          <p:cNvPicPr>
            <a:picLocks noChangeAspect="1"/>
          </p:cNvPicPr>
          <p:nvPr/>
        </p:nvPicPr>
        <p:blipFill>
          <a:blip r:embed="rId4"/>
          <a:stretch>
            <a:fillRect/>
          </a:stretch>
        </p:blipFill>
        <p:spPr>
          <a:xfrm>
            <a:off x="594366" y="796564"/>
            <a:ext cx="5548250" cy="1715112"/>
          </a:xfrm>
          <a:prstGeom prst="rect">
            <a:avLst/>
          </a:prstGeom>
          <a:ln w="88900" cap="sq" cmpd="thickThin">
            <a:solidFill>
              <a:srgbClr val="000000"/>
            </a:solidFill>
            <a:prstDash val="solid"/>
            <a:miter lim="800000"/>
          </a:ln>
          <a:effectLst>
            <a:innerShdw blurRad="76200">
              <a:srgbClr val="000000"/>
            </a:innerShdw>
          </a:effectLst>
        </p:spPr>
      </p:pic>
      <p:pic>
        <p:nvPicPr>
          <p:cNvPr id="8" name="Picture 7">
            <a:extLst>
              <a:ext uri="{FF2B5EF4-FFF2-40B4-BE49-F238E27FC236}">
                <a16:creationId xmlns:a16="http://schemas.microsoft.com/office/drawing/2014/main" id="{E181AB95-78A0-C906-0A0E-12F65161BF2B}"/>
              </a:ext>
            </a:extLst>
          </p:cNvPr>
          <p:cNvPicPr>
            <a:picLocks noChangeAspect="1"/>
          </p:cNvPicPr>
          <p:nvPr/>
        </p:nvPicPr>
        <p:blipFill>
          <a:blip r:embed="rId5"/>
          <a:stretch>
            <a:fillRect/>
          </a:stretch>
        </p:blipFill>
        <p:spPr>
          <a:xfrm>
            <a:off x="2547371" y="2661539"/>
            <a:ext cx="6104643" cy="1979344"/>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90208739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Complete xmlns="afe0169c-c536-4a7a-95a4-d185d212e019">false</Complete>
    <WorkedBy xmlns="afe0169c-c536-4a7a-95a4-d185d212e019" xsi:nil="true"/>
    <ReadyForAudrey xmlns="afe0169c-c536-4a7a-95a4-d185d212e019">false</ReadyForAudrey>
    <CreatedPaysheet xmlns="afe0169c-c536-4a7a-95a4-d185d212e019">false</CreatedPaysheet>
    <ReadyForAudrey0 xmlns="afe0169c-c536-4a7a-95a4-d185d212e019">false</ReadyForAudrey0>
    <TaxCatchAll xmlns="103ac14a-78c5-4625-9974-3542522474b2" xsi:nil="true"/>
    <ManagerReviewed xmlns="afe0169c-c536-4a7a-95a4-d185d212e019">false</ManagerReviewed>
    <lcf76f155ced4ddcb4097134ff3c332f xmlns="afe0169c-c536-4a7a-95a4-d185d212e01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EADBCB6FFB1D441B1E4ECEEC6E1DAFE" ma:contentTypeVersion="24" ma:contentTypeDescription="Create a new document." ma:contentTypeScope="" ma:versionID="4061ea0e2ed504950afd77db64d07bf9">
  <xsd:schema xmlns:xsd="http://www.w3.org/2001/XMLSchema" xmlns:xs="http://www.w3.org/2001/XMLSchema" xmlns:p="http://schemas.microsoft.com/office/2006/metadata/properties" xmlns:ns2="afe0169c-c536-4a7a-95a4-d185d212e019" xmlns:ns3="103ac14a-78c5-4625-9974-3542522474b2" targetNamespace="http://schemas.microsoft.com/office/2006/metadata/properties" ma:root="true" ma:fieldsID="016ad2a4c4b9ce129d733872c94342e3" ns2:_="" ns3:_="">
    <xsd:import namespace="afe0169c-c536-4a7a-95a4-d185d212e019"/>
    <xsd:import namespace="103ac14a-78c5-4625-9974-3542522474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ReadyForAudrey" minOccurs="0"/>
                <xsd:element ref="ns2:Complete" minOccurs="0"/>
                <xsd:element ref="ns2:WorkedBy" minOccurs="0"/>
                <xsd:element ref="ns2:ReadyForAudrey0" minOccurs="0"/>
                <xsd:element ref="ns2:CreatedPaysheet"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anagerReviewed" minOccurs="0"/>
                <xsd:element ref="ns2:MediaLengthInSecond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fe0169c-c536-4a7a-95a4-d185d212e01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ReadyForAudrey" ma:index="12" nillable="true" ma:displayName="Approved By Audrey" ma:default="0" ma:format="Dropdown" ma:internalName="ReadyForAudrey">
      <xsd:simpleType>
        <xsd:restriction base="dms:Boolean"/>
      </xsd:simpleType>
    </xsd:element>
    <xsd:element name="Complete" ma:index="13" nillable="true" ma:displayName="Complete" ma:default="0" ma:description="Choose yes when file has been completed and no further action is needed on the form" ma:format="Dropdown" ma:internalName="Complete">
      <xsd:simpleType>
        <xsd:restriction base="dms:Boolean"/>
      </xsd:simpleType>
    </xsd:element>
    <xsd:element name="WorkedBy" ma:index="14" nillable="true" ma:displayName="Worked By" ma:format="Dropdown" ma:internalName="WorkedBy">
      <xsd:complexType>
        <xsd:complexContent>
          <xsd:extension base="dms:MultiChoiceFillIn">
            <xsd:sequence>
              <xsd:element name="Value" maxOccurs="unbounded" minOccurs="0" nillable="true">
                <xsd:simpleType>
                  <xsd:union memberTypes="dms:Text">
                    <xsd:simpleType>
                      <xsd:restriction base="dms:Choice">
                        <xsd:enumeration value="Audrey"/>
                        <xsd:enumeration value="Suzette"/>
                        <xsd:enumeration value="Margaret"/>
                        <xsd:enumeration value="Joel"/>
                        <xsd:enumeration value="Alex"/>
                        <xsd:enumeration value="Theresa"/>
                        <xsd:enumeration value="Margarita"/>
                        <xsd:enumeration value="Nallely"/>
                        <xsd:enumeration value="Ryanna"/>
                        <xsd:enumeration value="Karen"/>
                        <xsd:enumeration value="Eleanor"/>
                        <xsd:enumeration value="Entered"/>
                      </xsd:restriction>
                    </xsd:simpleType>
                  </xsd:union>
                </xsd:simpleType>
              </xsd:element>
            </xsd:sequence>
          </xsd:extension>
        </xsd:complexContent>
      </xsd:complexType>
    </xsd:element>
    <xsd:element name="ReadyForAudrey0" ma:index="15" nillable="true" ma:displayName="Ready For Audrey" ma:default="0" ma:description="Check this if file is ready for review by Audrey. This will move file to &quot;Audrey&quot; folder" ma:format="Dropdown" ma:internalName="ReadyForAudrey0">
      <xsd:simpleType>
        <xsd:restriction base="dms:Boolean"/>
      </xsd:simpleType>
    </xsd:element>
    <xsd:element name="CreatedPaysheet" ma:index="16" nillable="true" ma:displayName="Created Paysheet" ma:default="0" ma:description="Used for for TLVS only" ma:format="Dropdown" ma:internalName="CreatedPaysheet">
      <xsd:simpleType>
        <xsd:restriction base="dms:Boolea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0fdcca1d-aa7a-4aa4-88bd-88f0d812d4a1"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anagerReviewed" ma:index="23" nillable="true" ma:displayName="Manager Reviewed" ma:default="0" ma:format="Dropdown" ma:internalName="ManagerReviewed">
      <xsd:simpleType>
        <xsd:restriction base="dms:Boolean"/>
      </xsd:simpleType>
    </xsd:element>
    <xsd:element name="MediaLengthInSeconds" ma:index="24" nillable="true" ma:displayName="MediaLengthInSeconds" ma:hidden="true" ma:internalName="MediaLengthInSeconds" ma:readOnly="true">
      <xsd:simpleType>
        <xsd:restriction base="dms:Unknown"/>
      </xsd:simpleType>
    </xsd:element>
    <xsd:element name="MediaServiceOCR" ma:index="25"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03ac14a-78c5-4625-9974-3542522474b2"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1c1db417-b742-48da-b649-f966d1e44d10}" ma:internalName="TaxCatchAll" ma:showField="CatchAllData" ma:web="103ac14a-78c5-4625-9974-3542522474b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46B3F67-F1AA-49CF-85F1-78479005DB6D}">
  <ds:schemaRefs>
    <ds:schemaRef ds:uri="103ac14a-78c5-4625-9974-3542522474b2"/>
    <ds:schemaRef ds:uri="afe0169c-c536-4a7a-95a4-d185d212e01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7AC7029-C6C3-46F7-8121-AC788F799F55}">
  <ds:schemaRefs>
    <ds:schemaRef ds:uri="http://schemas.microsoft.com/sharepoint/v3/contenttype/forms"/>
  </ds:schemaRefs>
</ds:datastoreItem>
</file>

<file path=customXml/itemProps3.xml><?xml version="1.0" encoding="utf-8"?>
<ds:datastoreItem xmlns:ds="http://schemas.openxmlformats.org/officeDocument/2006/customXml" ds:itemID="{012B2EE2-5635-4604-99B2-917552440844}">
  <ds:schemaRefs>
    <ds:schemaRef ds:uri="103ac14a-78c5-4625-9974-3542522474b2"/>
    <ds:schemaRef ds:uri="afe0169c-c536-4a7a-95a4-d185d212e01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04aa6bf4-d436-426f-bfa4-04b7a70e60ff}" enabled="0" method="" siteId="{04aa6bf4-d436-426f-bfa4-04b7a70e60ff}" removed="1"/>
</clbl:labelList>
</file>

<file path=docProps/app.xml><?xml version="1.0" encoding="utf-8"?>
<Properties xmlns="http://schemas.openxmlformats.org/officeDocument/2006/extended-properties" xmlns:vt="http://schemas.openxmlformats.org/officeDocument/2006/docPropsVTypes">
  <Template/>
  <TotalTime>430</TotalTime>
  <Words>2696</Words>
  <Application>Microsoft Office PowerPoint</Application>
  <PresentationFormat>On-screen Show (16:9)</PresentationFormat>
  <Paragraphs>231</Paragraphs>
  <Slides>41</Slides>
  <Notes>41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Source Sans Pro</vt:lpstr>
      <vt:lpstr>Arial</vt:lpstr>
      <vt:lpstr>Wingdings</vt:lpstr>
      <vt:lpstr>Aptos</vt:lpstr>
      <vt:lpstr>Calibri</vt:lpstr>
      <vt:lpstr>PT Serif</vt:lpstr>
      <vt:lpstr>Simple Light</vt:lpstr>
      <vt:lpstr>HCM Quarterly Meeting</vt:lpstr>
      <vt:lpstr>SHARE HCM Team</vt:lpstr>
      <vt:lpstr>T&amp;L  Data Changes</vt:lpstr>
      <vt:lpstr>T&amp;L  Data Changes</vt:lpstr>
      <vt:lpstr>T&amp;L  Data Changes</vt:lpstr>
      <vt:lpstr>New Tenure Query </vt:lpstr>
      <vt:lpstr>Updates to Time Reporter Data  </vt:lpstr>
      <vt:lpstr>Miscellaneous items </vt:lpstr>
      <vt:lpstr>PowerPoint Presentation</vt:lpstr>
      <vt:lpstr>PowerPoint Presentation</vt:lpstr>
      <vt:lpstr>PowerPoint Presentation</vt:lpstr>
      <vt:lpstr>PowerPoint Presentation</vt:lpstr>
      <vt:lpstr>Updating the Benefits Service Date</vt:lpstr>
      <vt:lpstr>Updating the Benefits Service Date</vt:lpstr>
      <vt:lpstr>PowerPoint Presentation</vt:lpstr>
      <vt:lpstr>PowerPoint Presentation</vt:lpstr>
      <vt:lpstr>Thank You</vt:lpstr>
      <vt:lpstr>Central Payroll Bureau</vt:lpstr>
      <vt:lpstr>I-9 Employment Eligibility Verification  </vt:lpstr>
      <vt:lpstr>I-9 Employment Eligibility Verification  </vt:lpstr>
      <vt:lpstr>5-Day Payout Requests </vt:lpstr>
      <vt:lpstr>Off/On Cycles in the Pay Period </vt:lpstr>
      <vt:lpstr>Off Cycle Payment Request Form </vt:lpstr>
      <vt:lpstr>Payable Time Detail Query  </vt:lpstr>
      <vt:lpstr>Delivery of Warrants – Best Practices   </vt:lpstr>
      <vt:lpstr>Direct Deposits – Acceptable Proof of Ownership  </vt:lpstr>
      <vt:lpstr>Examples of Unacceptable Documents  </vt:lpstr>
      <vt:lpstr>  </vt:lpstr>
      <vt:lpstr>  </vt:lpstr>
      <vt:lpstr>  </vt:lpstr>
      <vt:lpstr>RESEARCHING PAYROLL JOURNAL ERRORS</vt:lpstr>
      <vt:lpstr>RESEARCHING PAYROLL JOURNAL ERRORS </vt:lpstr>
      <vt:lpstr>RESEARCHING PAYROLL JOURNAL ERRORS</vt:lpstr>
      <vt:lpstr>RESEARCHING PAYROLL JOURNAL ERRORS </vt:lpstr>
      <vt:lpstr>RESEARCHING PAYROLL JOURNAL ERRORS</vt:lpstr>
      <vt:lpstr>CPB Trainers</vt:lpstr>
      <vt:lpstr>CPB Trainers</vt:lpstr>
      <vt:lpstr>CPB Trainers</vt:lpstr>
      <vt:lpstr>CPB Trainers</vt:lpstr>
      <vt:lpstr>Payroll Resources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Romero, Claudette, DFA</dc:creator>
  <cp:lastModifiedBy>Romero, Claudette, DFA</cp:lastModifiedBy>
  <cp:revision>4</cp:revision>
  <dcterms:modified xsi:type="dcterms:W3CDTF">2026-08-21T17:20:31Z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0x010100FEADBCB6FFB1D441B1E4ECEEC6E1DAFE</vt:lpwstr>
  </property>
  <property fmtid="{D5CDD505-2E9C-101B-9397-08002B2CF9AE}" pid="3" name="MediaServiceImageTags">
    <vt:lpwstr/>
  </property>
</Properties>
</file>