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sldIdLst>
    <p:sldId id="266" r:id="rId2"/>
    <p:sldId id="267" r:id="rId3"/>
    <p:sldId id="268" r:id="rId4"/>
    <p:sldId id="256" r:id="rId5"/>
    <p:sldId id="257" r:id="rId6"/>
    <p:sldId id="259" r:id="rId7"/>
    <p:sldId id="260" r:id="rId8"/>
    <p:sldId id="261" r:id="rId9"/>
    <p:sldId id="262" r:id="rId10"/>
    <p:sldId id="265" r:id="rId11"/>
    <p:sldId id="263" r:id="rId12"/>
    <p:sldId id="264"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908" autoAdjust="0"/>
  </p:normalViewPr>
  <p:slideViewPr>
    <p:cSldViewPr snapToGrid="0" snapToObjects="1">
      <p:cViewPr varScale="1">
        <p:scale>
          <a:sx n="120" d="100"/>
          <a:sy n="120" d="100"/>
        </p:scale>
        <p:origin x="1344" y="4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ata2.xml.rels><?xml version="1.0" encoding="UTF-8" standalone="yes"?>
<Relationships xmlns="http://schemas.openxmlformats.org/package/2006/relationships"><Relationship Id="rId3" Type="http://schemas.openxmlformats.org/officeDocument/2006/relationships/hyperlink" Target="https://www.nmdfa.state.nm.us/wp-content/uploads/2026/08/Off-Cycle-Payment-Request-Form.docx" TargetMode="External"/><Relationship Id="rId2" Type="http://schemas.openxmlformats.org/officeDocument/2006/relationships/hyperlink" Target="https://www.nmdfa.state.nm.us/wp-content/uploads/2026/07/ACCRUAL-WORKSHEET.xlsx" TargetMode="External"/><Relationship Id="rId1" Type="http://schemas.openxmlformats.org/officeDocument/2006/relationships/hyperlink" Target="https://www.nmdfa.state.nm.us/wp-content/uploads/2026/05/Terminal-Leave-Request-Form.docx"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5" Type="http://schemas.openxmlformats.org/officeDocument/2006/relationships/image" Target="../media/image13.svg"/><Relationship Id="rId4" Type="http://schemas.openxmlformats.org/officeDocument/2006/relationships/image" Target="../media/image12.svg"/></Relationships>
</file>

<file path=ppt/diagrams/_rels/data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hyperlink" Target="https://platform.dfa.nm.gov/" TargetMode="External"/><Relationship Id="rId1" Type="http://schemas.openxmlformats.org/officeDocument/2006/relationships/hyperlink" Target="https://www.nmdfa.state.nm.us/wp-content/uploads/2025/07/Model_Accounting_Practices_Manual___2026.pdf" TargetMode="External"/><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hyperlink" Target="https://www.nmdfa.state.nm.us/wp-content/uploads/2026/08/Off-Cycle-Payment-Request-Form.docx" TargetMode="External"/><Relationship Id="rId2" Type="http://schemas.openxmlformats.org/officeDocument/2006/relationships/hyperlink" Target="https://www.nmdfa.state.nm.us/wp-content/uploads/2026/07/ACCRUAL-WORKSHEET.xlsx" TargetMode="External"/><Relationship Id="rId1" Type="http://schemas.openxmlformats.org/officeDocument/2006/relationships/hyperlink" Target="https://www.nmdfa.state.nm.us/wp-content/uploads/2026/05/Terminal-Leave-Request-Form.docx"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5" Type="http://schemas.openxmlformats.org/officeDocument/2006/relationships/image" Target="../media/image13.svg"/><Relationship Id="rId4" Type="http://schemas.openxmlformats.org/officeDocument/2006/relationships/image" Target="../media/image12.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hyperlink" Target="https://www.nmdfa.state.nm.us/wp-content/uploads/2025/07/Model_Accounting_Practices_Manual___2026.pdf" TargetMode="External"/><Relationship Id="rId1" Type="http://schemas.openxmlformats.org/officeDocument/2006/relationships/image" Target="../media/image14.svg"/><Relationship Id="rId4" Type="http://schemas.openxmlformats.org/officeDocument/2006/relationships/hyperlink" Target="https://platform.dfa.nm.gov/"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B4CEA0-F01F-4D39-89A6-832CF5A96D3E}"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9FCC479-E92C-4D73-A035-A314F8444D2D}">
      <dgm:prSet/>
      <dgm:spPr/>
      <dgm:t>
        <a:bodyPr/>
        <a:lstStyle/>
        <a:p>
          <a:pPr>
            <a:lnSpc>
              <a:spcPct val="100000"/>
            </a:lnSpc>
            <a:defRPr cap="all"/>
          </a:pPr>
          <a:r>
            <a:rPr lang="en-US"/>
            <a:t>Immediately Notification to Central Payroll</a:t>
          </a:r>
        </a:p>
      </dgm:t>
    </dgm:pt>
    <dgm:pt modelId="{84918F98-0B8E-449D-80A6-8AB474D9AD5C}" type="parTrans" cxnId="{7F6B8D7D-DEC8-4B17-ACDE-4F17B48C1E5E}">
      <dgm:prSet/>
      <dgm:spPr/>
      <dgm:t>
        <a:bodyPr/>
        <a:lstStyle/>
        <a:p>
          <a:endParaRPr lang="en-US"/>
        </a:p>
      </dgm:t>
    </dgm:pt>
    <dgm:pt modelId="{15F434EB-7B98-403E-848A-4EA626AADFC2}" type="sibTrans" cxnId="{7F6B8D7D-DEC8-4B17-ACDE-4F17B48C1E5E}">
      <dgm:prSet/>
      <dgm:spPr/>
      <dgm:t>
        <a:bodyPr/>
        <a:lstStyle/>
        <a:p>
          <a:endParaRPr lang="en-US"/>
        </a:p>
      </dgm:t>
    </dgm:pt>
    <dgm:pt modelId="{DEF4B95E-128D-47E6-9098-007A57AF2D0D}">
      <dgm:prSet/>
      <dgm:spPr/>
      <dgm:t>
        <a:bodyPr/>
        <a:lstStyle/>
        <a:p>
          <a:pPr>
            <a:lnSpc>
              <a:spcPct val="100000"/>
            </a:lnSpc>
            <a:defRPr cap="all"/>
          </a:pPr>
          <a:r>
            <a:rPr lang="en-US"/>
            <a:t>Submission of Forms via FSS</a:t>
          </a:r>
        </a:p>
      </dgm:t>
    </dgm:pt>
    <dgm:pt modelId="{6AACEE7E-88A1-4C9A-AA08-17792A08E3BE}" type="parTrans" cxnId="{6E6FED73-591C-43B5-9684-DB6EF807EB5D}">
      <dgm:prSet/>
      <dgm:spPr/>
      <dgm:t>
        <a:bodyPr/>
        <a:lstStyle/>
        <a:p>
          <a:endParaRPr lang="en-US"/>
        </a:p>
      </dgm:t>
    </dgm:pt>
    <dgm:pt modelId="{E6F6B6F9-FC06-4597-90D7-3C868BC937C6}" type="sibTrans" cxnId="{6E6FED73-591C-43B5-9684-DB6EF807EB5D}">
      <dgm:prSet/>
      <dgm:spPr/>
      <dgm:t>
        <a:bodyPr/>
        <a:lstStyle/>
        <a:p>
          <a:endParaRPr lang="en-US"/>
        </a:p>
      </dgm:t>
    </dgm:pt>
    <dgm:pt modelId="{099842A1-AB1B-4EAB-8D81-3781D089268B}">
      <dgm:prSet/>
      <dgm:spPr/>
      <dgm:t>
        <a:bodyPr/>
        <a:lstStyle/>
        <a:p>
          <a:pPr>
            <a:lnSpc>
              <a:spcPct val="100000"/>
            </a:lnSpc>
            <a:defRPr cap="all"/>
          </a:pPr>
          <a:r>
            <a:rPr lang="en-US"/>
            <a:t>Upload Required Documents Promptly</a:t>
          </a:r>
        </a:p>
      </dgm:t>
    </dgm:pt>
    <dgm:pt modelId="{BD2F4AF2-53F2-430A-8D23-A328F4612309}" type="parTrans" cxnId="{E0708484-35A6-46B6-8037-D48EA0DECC3C}">
      <dgm:prSet/>
      <dgm:spPr/>
      <dgm:t>
        <a:bodyPr/>
        <a:lstStyle/>
        <a:p>
          <a:endParaRPr lang="en-US"/>
        </a:p>
      </dgm:t>
    </dgm:pt>
    <dgm:pt modelId="{B7AA7389-A5E0-43C9-B6D1-38FAB8341710}" type="sibTrans" cxnId="{E0708484-35A6-46B6-8037-D48EA0DECC3C}">
      <dgm:prSet/>
      <dgm:spPr/>
      <dgm:t>
        <a:bodyPr/>
        <a:lstStyle/>
        <a:p>
          <a:endParaRPr lang="en-US"/>
        </a:p>
      </dgm:t>
    </dgm:pt>
    <dgm:pt modelId="{3621D377-F83B-4546-ADEC-7C07DDA5F6D5}" type="pres">
      <dgm:prSet presAssocID="{94B4CEA0-F01F-4D39-89A6-832CF5A96D3E}" presName="root" presStyleCnt="0">
        <dgm:presLayoutVars>
          <dgm:dir/>
          <dgm:resizeHandles val="exact"/>
        </dgm:presLayoutVars>
      </dgm:prSet>
      <dgm:spPr/>
    </dgm:pt>
    <dgm:pt modelId="{393043BB-DA8D-446A-ACB1-A70451A753D6}" type="pres">
      <dgm:prSet presAssocID="{F9FCC479-E92C-4D73-A035-A314F8444D2D}" presName="compNode" presStyleCnt="0"/>
      <dgm:spPr/>
    </dgm:pt>
    <dgm:pt modelId="{CD354A86-F76A-4B11-A94C-B87270516A7C}" type="pres">
      <dgm:prSet presAssocID="{F9FCC479-E92C-4D73-A035-A314F8444D2D}" presName="iconBgRect" presStyleLbl="bgShp" presStyleIdx="0" presStyleCnt="3"/>
      <dgm:spPr/>
    </dgm:pt>
    <dgm:pt modelId="{44DC3016-AE30-4DA4-8034-0B13D66FF54B}" type="pres">
      <dgm:prSet presAssocID="{F9FCC479-E92C-4D73-A035-A314F8444D2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Envelope"/>
        </a:ext>
      </dgm:extLst>
    </dgm:pt>
    <dgm:pt modelId="{18D595B1-A76C-4B87-A04F-6FFE1984F83F}" type="pres">
      <dgm:prSet presAssocID="{F9FCC479-E92C-4D73-A035-A314F8444D2D}" presName="spaceRect" presStyleCnt="0"/>
      <dgm:spPr/>
    </dgm:pt>
    <dgm:pt modelId="{D66A9DAF-47BF-4063-921F-7DAFC85DDE22}" type="pres">
      <dgm:prSet presAssocID="{F9FCC479-E92C-4D73-A035-A314F8444D2D}" presName="textRect" presStyleLbl="revTx" presStyleIdx="0" presStyleCnt="3">
        <dgm:presLayoutVars>
          <dgm:chMax val="1"/>
          <dgm:chPref val="1"/>
        </dgm:presLayoutVars>
      </dgm:prSet>
      <dgm:spPr/>
    </dgm:pt>
    <dgm:pt modelId="{473F9C1E-D71E-4DE9-B7B2-62AB620005A8}" type="pres">
      <dgm:prSet presAssocID="{15F434EB-7B98-403E-848A-4EA626AADFC2}" presName="sibTrans" presStyleCnt="0"/>
      <dgm:spPr/>
    </dgm:pt>
    <dgm:pt modelId="{3113F411-EE4A-4DCC-9985-120DFAB0137A}" type="pres">
      <dgm:prSet presAssocID="{DEF4B95E-128D-47E6-9098-007A57AF2D0D}" presName="compNode" presStyleCnt="0"/>
      <dgm:spPr/>
    </dgm:pt>
    <dgm:pt modelId="{7121C709-29BE-48CF-BC52-5466A56A88AE}" type="pres">
      <dgm:prSet presAssocID="{DEF4B95E-128D-47E6-9098-007A57AF2D0D}" presName="iconBgRect" presStyleLbl="bgShp" presStyleIdx="1" presStyleCnt="3"/>
      <dgm:spPr/>
    </dgm:pt>
    <dgm:pt modelId="{D6FA7CAE-F94E-4274-B2E5-6134B857EDF8}" type="pres">
      <dgm:prSet presAssocID="{DEF4B95E-128D-47E6-9098-007A57AF2D0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95A5B21D-3262-41E3-A86A-D9FC17272283}" type="pres">
      <dgm:prSet presAssocID="{DEF4B95E-128D-47E6-9098-007A57AF2D0D}" presName="spaceRect" presStyleCnt="0"/>
      <dgm:spPr/>
    </dgm:pt>
    <dgm:pt modelId="{0E181A80-B3A6-4527-85BF-4B9BFB6A0CED}" type="pres">
      <dgm:prSet presAssocID="{DEF4B95E-128D-47E6-9098-007A57AF2D0D}" presName="textRect" presStyleLbl="revTx" presStyleIdx="1" presStyleCnt="3">
        <dgm:presLayoutVars>
          <dgm:chMax val="1"/>
          <dgm:chPref val="1"/>
        </dgm:presLayoutVars>
      </dgm:prSet>
      <dgm:spPr/>
    </dgm:pt>
    <dgm:pt modelId="{2650953F-65CB-4155-82C7-6278BD94D269}" type="pres">
      <dgm:prSet presAssocID="{E6F6B6F9-FC06-4597-90D7-3C868BC937C6}" presName="sibTrans" presStyleCnt="0"/>
      <dgm:spPr/>
    </dgm:pt>
    <dgm:pt modelId="{435539ED-AAB5-48AA-89C9-94E41EDCEF09}" type="pres">
      <dgm:prSet presAssocID="{099842A1-AB1B-4EAB-8D81-3781D089268B}" presName="compNode" presStyleCnt="0"/>
      <dgm:spPr/>
    </dgm:pt>
    <dgm:pt modelId="{CADFF88D-17AA-4246-8437-3DE17443CB01}" type="pres">
      <dgm:prSet presAssocID="{099842A1-AB1B-4EAB-8D81-3781D089268B}" presName="iconBgRect" presStyleLbl="bgShp" presStyleIdx="2" presStyleCnt="3"/>
      <dgm:spPr/>
    </dgm:pt>
    <dgm:pt modelId="{46C51C38-CD83-4BD4-A847-04E356BE296A}" type="pres">
      <dgm:prSet presAssocID="{099842A1-AB1B-4EAB-8D81-3781D089268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pen Folder"/>
        </a:ext>
      </dgm:extLst>
    </dgm:pt>
    <dgm:pt modelId="{1471856A-A071-4E0C-BAAE-BADACBA3C41D}" type="pres">
      <dgm:prSet presAssocID="{099842A1-AB1B-4EAB-8D81-3781D089268B}" presName="spaceRect" presStyleCnt="0"/>
      <dgm:spPr/>
    </dgm:pt>
    <dgm:pt modelId="{1E2A1B20-8685-4B4F-975E-AFF6CF1C3BC1}" type="pres">
      <dgm:prSet presAssocID="{099842A1-AB1B-4EAB-8D81-3781D089268B}" presName="textRect" presStyleLbl="revTx" presStyleIdx="2" presStyleCnt="3">
        <dgm:presLayoutVars>
          <dgm:chMax val="1"/>
          <dgm:chPref val="1"/>
        </dgm:presLayoutVars>
      </dgm:prSet>
      <dgm:spPr/>
    </dgm:pt>
  </dgm:ptLst>
  <dgm:cxnLst>
    <dgm:cxn modelId="{AE7C6961-D79E-48E0-B83D-7238B6186D6D}" type="presOf" srcId="{DEF4B95E-128D-47E6-9098-007A57AF2D0D}" destId="{0E181A80-B3A6-4527-85BF-4B9BFB6A0CED}" srcOrd="0" destOrd="0" presId="urn:microsoft.com/office/officeart/2018/5/layout/IconCircleLabelList"/>
    <dgm:cxn modelId="{6E6FED73-591C-43B5-9684-DB6EF807EB5D}" srcId="{94B4CEA0-F01F-4D39-89A6-832CF5A96D3E}" destId="{DEF4B95E-128D-47E6-9098-007A57AF2D0D}" srcOrd="1" destOrd="0" parTransId="{6AACEE7E-88A1-4C9A-AA08-17792A08E3BE}" sibTransId="{E6F6B6F9-FC06-4597-90D7-3C868BC937C6}"/>
    <dgm:cxn modelId="{7800AA57-36F8-47ED-8911-5F7DA5E046FB}" type="presOf" srcId="{94B4CEA0-F01F-4D39-89A6-832CF5A96D3E}" destId="{3621D377-F83B-4546-ADEC-7C07DDA5F6D5}" srcOrd="0" destOrd="0" presId="urn:microsoft.com/office/officeart/2018/5/layout/IconCircleLabelList"/>
    <dgm:cxn modelId="{7F6B8D7D-DEC8-4B17-ACDE-4F17B48C1E5E}" srcId="{94B4CEA0-F01F-4D39-89A6-832CF5A96D3E}" destId="{F9FCC479-E92C-4D73-A035-A314F8444D2D}" srcOrd="0" destOrd="0" parTransId="{84918F98-0B8E-449D-80A6-8AB474D9AD5C}" sibTransId="{15F434EB-7B98-403E-848A-4EA626AADFC2}"/>
    <dgm:cxn modelId="{E0708484-35A6-46B6-8037-D48EA0DECC3C}" srcId="{94B4CEA0-F01F-4D39-89A6-832CF5A96D3E}" destId="{099842A1-AB1B-4EAB-8D81-3781D089268B}" srcOrd="2" destOrd="0" parTransId="{BD2F4AF2-53F2-430A-8D23-A328F4612309}" sibTransId="{B7AA7389-A5E0-43C9-B6D1-38FAB8341710}"/>
    <dgm:cxn modelId="{3ED052C9-56C5-4372-8F0D-19B95271C964}" type="presOf" srcId="{F9FCC479-E92C-4D73-A035-A314F8444D2D}" destId="{D66A9DAF-47BF-4063-921F-7DAFC85DDE22}" srcOrd="0" destOrd="0" presId="urn:microsoft.com/office/officeart/2018/5/layout/IconCircleLabelList"/>
    <dgm:cxn modelId="{351810F6-0A32-4766-8D7B-7AF09FC0662B}" type="presOf" srcId="{099842A1-AB1B-4EAB-8D81-3781D089268B}" destId="{1E2A1B20-8685-4B4F-975E-AFF6CF1C3BC1}" srcOrd="0" destOrd="0" presId="urn:microsoft.com/office/officeart/2018/5/layout/IconCircleLabelList"/>
    <dgm:cxn modelId="{A54521FB-A8D9-4663-9998-11878CFE9B46}" type="presParOf" srcId="{3621D377-F83B-4546-ADEC-7C07DDA5F6D5}" destId="{393043BB-DA8D-446A-ACB1-A70451A753D6}" srcOrd="0" destOrd="0" presId="urn:microsoft.com/office/officeart/2018/5/layout/IconCircleLabelList"/>
    <dgm:cxn modelId="{E3C60AB4-1236-4DEF-88B4-665F7D3998B1}" type="presParOf" srcId="{393043BB-DA8D-446A-ACB1-A70451A753D6}" destId="{CD354A86-F76A-4B11-A94C-B87270516A7C}" srcOrd="0" destOrd="0" presId="urn:microsoft.com/office/officeart/2018/5/layout/IconCircleLabelList"/>
    <dgm:cxn modelId="{FA9BF072-1673-4F7A-8E94-F06671BA8BA5}" type="presParOf" srcId="{393043BB-DA8D-446A-ACB1-A70451A753D6}" destId="{44DC3016-AE30-4DA4-8034-0B13D66FF54B}" srcOrd="1" destOrd="0" presId="urn:microsoft.com/office/officeart/2018/5/layout/IconCircleLabelList"/>
    <dgm:cxn modelId="{CC50B77B-8BDC-4898-9F9D-6D7DADA14932}" type="presParOf" srcId="{393043BB-DA8D-446A-ACB1-A70451A753D6}" destId="{18D595B1-A76C-4B87-A04F-6FFE1984F83F}" srcOrd="2" destOrd="0" presId="urn:microsoft.com/office/officeart/2018/5/layout/IconCircleLabelList"/>
    <dgm:cxn modelId="{DCE831F0-F955-419B-A4DC-4980E7FDE880}" type="presParOf" srcId="{393043BB-DA8D-446A-ACB1-A70451A753D6}" destId="{D66A9DAF-47BF-4063-921F-7DAFC85DDE22}" srcOrd="3" destOrd="0" presId="urn:microsoft.com/office/officeart/2018/5/layout/IconCircleLabelList"/>
    <dgm:cxn modelId="{B4141E38-B5BA-485F-B058-2927D4BAD9FA}" type="presParOf" srcId="{3621D377-F83B-4546-ADEC-7C07DDA5F6D5}" destId="{473F9C1E-D71E-4DE9-B7B2-62AB620005A8}" srcOrd="1" destOrd="0" presId="urn:microsoft.com/office/officeart/2018/5/layout/IconCircleLabelList"/>
    <dgm:cxn modelId="{4F200999-1440-4D8A-B962-789C0DB7F799}" type="presParOf" srcId="{3621D377-F83B-4546-ADEC-7C07DDA5F6D5}" destId="{3113F411-EE4A-4DCC-9985-120DFAB0137A}" srcOrd="2" destOrd="0" presId="urn:microsoft.com/office/officeart/2018/5/layout/IconCircleLabelList"/>
    <dgm:cxn modelId="{A36644FD-FBF3-43AB-83E9-806806528175}" type="presParOf" srcId="{3113F411-EE4A-4DCC-9985-120DFAB0137A}" destId="{7121C709-29BE-48CF-BC52-5466A56A88AE}" srcOrd="0" destOrd="0" presId="urn:microsoft.com/office/officeart/2018/5/layout/IconCircleLabelList"/>
    <dgm:cxn modelId="{7F2B7562-92BA-4862-BBD1-F681CD7CF331}" type="presParOf" srcId="{3113F411-EE4A-4DCC-9985-120DFAB0137A}" destId="{D6FA7CAE-F94E-4274-B2E5-6134B857EDF8}" srcOrd="1" destOrd="0" presId="urn:microsoft.com/office/officeart/2018/5/layout/IconCircleLabelList"/>
    <dgm:cxn modelId="{3455B038-8621-433A-A3F1-0A4EC7F259E7}" type="presParOf" srcId="{3113F411-EE4A-4DCC-9985-120DFAB0137A}" destId="{95A5B21D-3262-41E3-A86A-D9FC17272283}" srcOrd="2" destOrd="0" presId="urn:microsoft.com/office/officeart/2018/5/layout/IconCircleLabelList"/>
    <dgm:cxn modelId="{3EE76931-CD78-44C7-AFA8-1F4FB137E8D8}" type="presParOf" srcId="{3113F411-EE4A-4DCC-9985-120DFAB0137A}" destId="{0E181A80-B3A6-4527-85BF-4B9BFB6A0CED}" srcOrd="3" destOrd="0" presId="urn:microsoft.com/office/officeart/2018/5/layout/IconCircleLabelList"/>
    <dgm:cxn modelId="{A820A3A6-D5D5-41AB-A4DD-70C55B33B406}" type="presParOf" srcId="{3621D377-F83B-4546-ADEC-7C07DDA5F6D5}" destId="{2650953F-65CB-4155-82C7-6278BD94D269}" srcOrd="3" destOrd="0" presId="urn:microsoft.com/office/officeart/2018/5/layout/IconCircleLabelList"/>
    <dgm:cxn modelId="{74C6539E-9DD1-43CE-AA57-0E578A720118}" type="presParOf" srcId="{3621D377-F83B-4546-ADEC-7C07DDA5F6D5}" destId="{435539ED-AAB5-48AA-89C9-94E41EDCEF09}" srcOrd="4" destOrd="0" presId="urn:microsoft.com/office/officeart/2018/5/layout/IconCircleLabelList"/>
    <dgm:cxn modelId="{93A6CE4C-D167-491B-9F5F-8283F575369D}" type="presParOf" srcId="{435539ED-AAB5-48AA-89C9-94E41EDCEF09}" destId="{CADFF88D-17AA-4246-8437-3DE17443CB01}" srcOrd="0" destOrd="0" presId="urn:microsoft.com/office/officeart/2018/5/layout/IconCircleLabelList"/>
    <dgm:cxn modelId="{F5338802-F4D4-4D4F-BF5C-7B307DFE2C01}" type="presParOf" srcId="{435539ED-AAB5-48AA-89C9-94E41EDCEF09}" destId="{46C51C38-CD83-4BD4-A847-04E356BE296A}" srcOrd="1" destOrd="0" presId="urn:microsoft.com/office/officeart/2018/5/layout/IconCircleLabelList"/>
    <dgm:cxn modelId="{273AD777-6CDB-4011-B6ED-AEB554BCB025}" type="presParOf" srcId="{435539ED-AAB5-48AA-89C9-94E41EDCEF09}" destId="{1471856A-A071-4E0C-BAAE-BADACBA3C41D}" srcOrd="2" destOrd="0" presId="urn:microsoft.com/office/officeart/2018/5/layout/IconCircleLabelList"/>
    <dgm:cxn modelId="{AF8CF230-A62A-47D3-A05A-415495D1EEC9}" type="presParOf" srcId="{435539ED-AAB5-48AA-89C9-94E41EDCEF09}" destId="{1E2A1B20-8685-4B4F-975E-AFF6CF1C3BC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72580A-491A-48A1-B36B-3D3F8C0A69D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FC03BEC-0E95-46EB-9F3D-EFA0533EAE64}">
      <dgm:prSet custT="1">
        <dgm:style>
          <a:lnRef idx="2">
            <a:schemeClr val="accent1"/>
          </a:lnRef>
          <a:fillRef idx="1">
            <a:schemeClr val="lt1"/>
          </a:fillRef>
          <a:effectRef idx="0">
            <a:schemeClr val="accent1"/>
          </a:effectRef>
          <a:fontRef idx="minor">
            <a:schemeClr val="dk1"/>
          </a:fontRef>
        </dgm:style>
      </dgm:prSet>
      <dgm:spPr>
        <a:ln/>
      </dgm:spPr>
      <dgm:t>
        <a:bodyPr/>
        <a:lstStyle/>
        <a:p>
          <a:r>
            <a:rPr lang="en-US" sz="1600" b="0" cap="none" spc="0" dirty="0">
              <a:ln w="0"/>
              <a:solidFill>
                <a:schemeClr val="accent1"/>
              </a:solidFill>
              <a:effectLst>
                <a:outerShdw blurRad="38100" dist="25400" dir="5400000" algn="ctr" rotWithShape="0">
                  <a:srgbClr val="6E747A">
                    <a:alpha val="43000"/>
                  </a:srgbClr>
                </a:outerShdw>
              </a:effectLst>
            </a:rPr>
            <a:t>TLV Request Form </a:t>
          </a:r>
        </a:p>
        <a:p>
          <a:r>
            <a:rPr lang="en-US" sz="1000" b="0" cap="none" spc="0" dirty="0">
              <a:ln w="0"/>
              <a:solidFill>
                <a:srgbClr val="0070C0"/>
              </a:solidFill>
              <a:effectLst>
                <a:outerShdw blurRad="38100" dist="25400" dir="5400000" algn="ctr" rotWithShape="0">
                  <a:srgbClr val="6E747A">
                    <a:alpha val="43000"/>
                  </a:srgbClr>
                </a:outerShdw>
              </a:effectLst>
              <a:hlinkClick xmlns:r="http://schemas.openxmlformats.org/officeDocument/2006/relationships" r:id="rId1">
                <a:extLst>
                  <a:ext uri="{A12FA001-AC4F-418D-AE19-62706E023703}">
                    <ahyp:hlinkClr xmlns:ahyp="http://schemas.microsoft.com/office/drawing/2018/hyperlinkcolor" val="tx"/>
                  </a:ext>
                </a:extLst>
              </a:hlinkClick>
            </a:rPr>
            <a:t>https://www.nmdfa.state.nm.us/wp-content/uploads/2026/05/Terminal-Leave-Request-Form.docx</a:t>
          </a:r>
          <a:r>
            <a:rPr lang="en-US" sz="1000" b="0" cap="none" spc="0" dirty="0">
              <a:ln w="0"/>
              <a:solidFill>
                <a:srgbClr val="0070C0"/>
              </a:solidFill>
              <a:effectLst>
                <a:outerShdw blurRad="38100" dist="25400" dir="5400000" algn="ctr" rotWithShape="0">
                  <a:srgbClr val="6E747A">
                    <a:alpha val="43000"/>
                  </a:srgbClr>
                </a:outerShdw>
              </a:effectLst>
            </a:rPr>
            <a:t> </a:t>
          </a:r>
        </a:p>
        <a:p>
          <a:r>
            <a:rPr lang="en-US" sz="1000" b="0" cap="none" spc="0" dirty="0">
              <a:ln w="0"/>
              <a:solidFill>
                <a:schemeClr val="accent1"/>
              </a:solidFill>
              <a:effectLst>
                <a:outerShdw blurRad="38100" dist="25400" dir="5400000" algn="ctr" rotWithShape="0">
                  <a:srgbClr val="6E747A">
                    <a:alpha val="43000"/>
                  </a:srgbClr>
                </a:outerShdw>
              </a:effectLst>
            </a:rPr>
            <a:t>(Submit via FSS) </a:t>
          </a:r>
          <a:endParaRPr lang="en-US" sz="1000" b="0" cap="none" spc="0" dirty="0">
            <a:ln w="0"/>
            <a:solidFill>
              <a:srgbClr val="0070C0"/>
            </a:solidFill>
            <a:effectLst>
              <a:outerShdw blurRad="38100" dist="25400" dir="5400000" algn="ctr" rotWithShape="0">
                <a:srgbClr val="6E747A">
                  <a:alpha val="43000"/>
                </a:srgbClr>
              </a:outerShdw>
            </a:effectLst>
          </a:endParaRPr>
        </a:p>
      </dgm:t>
    </dgm:pt>
    <dgm:pt modelId="{6010F337-4411-42CA-935D-F14BC7E22EE3}" type="parTrans" cxnId="{37342414-450F-452D-8B9A-CF348DF0269E}">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E45D416F-D9F4-4630-AFFB-EC65C3684FD6}" type="sibTrans" cxnId="{37342414-450F-452D-8B9A-CF348DF0269E}">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E7AC1085-95E1-4CB9-B968-642DB61CA699}">
      <dgm:prSet custT="1">
        <dgm:style>
          <a:lnRef idx="2">
            <a:schemeClr val="accent1"/>
          </a:lnRef>
          <a:fillRef idx="1">
            <a:schemeClr val="lt1"/>
          </a:fillRef>
          <a:effectRef idx="0">
            <a:schemeClr val="accent1"/>
          </a:effectRef>
          <a:fontRef idx="minor">
            <a:schemeClr val="dk1"/>
          </a:fontRef>
        </dgm:style>
      </dgm:prSet>
      <dgm:spPr/>
      <dgm:t>
        <a:bodyPr/>
        <a:lstStyle/>
        <a:p>
          <a:r>
            <a:rPr lang="en-US" sz="1600" b="0" cap="none" spc="0" dirty="0">
              <a:ln w="0"/>
              <a:solidFill>
                <a:schemeClr val="accent1"/>
              </a:solidFill>
              <a:effectLst>
                <a:outerShdw blurRad="38100" dist="25400" dir="5400000" algn="ctr" rotWithShape="0">
                  <a:srgbClr val="6E747A">
                    <a:alpha val="43000"/>
                  </a:srgbClr>
                </a:outerShdw>
              </a:effectLst>
            </a:rPr>
            <a:t>TLV Report</a:t>
          </a:r>
        </a:p>
        <a:p>
          <a:r>
            <a:rPr lang="en-US" sz="1050" b="0" cap="none" spc="0" dirty="0">
              <a:ln w="0"/>
              <a:solidFill>
                <a:schemeClr val="tx1"/>
              </a:solidFill>
              <a:effectLst>
                <a:outerShdw blurRad="38100" dist="25400" dir="5400000" algn="ctr" rotWithShape="0">
                  <a:srgbClr val="6E747A">
                    <a:alpha val="43000"/>
                  </a:srgbClr>
                </a:outerShdw>
              </a:effectLst>
            </a:rPr>
            <a:t>Run in HCM</a:t>
          </a:r>
        </a:p>
        <a:p>
          <a:r>
            <a:rPr lang="en-US" sz="1100" b="0" cap="none" spc="0" dirty="0" err="1">
              <a:ln w="0"/>
              <a:solidFill>
                <a:srgbClr val="0070C0"/>
              </a:solidFill>
              <a:effectLst>
                <a:outerShdw blurRad="38100" dist="25400" dir="5400000" algn="ctr" rotWithShape="0">
                  <a:srgbClr val="6E747A">
                    <a:alpha val="43000"/>
                  </a:srgbClr>
                </a:outerShdw>
              </a:effectLst>
              <a:sym typeface="Wingdings" panose="05000000000000000000" pitchFamily="2" charset="2"/>
            </a:rPr>
            <a:t>MenuTime</a:t>
          </a:r>
          <a:r>
            <a:rPr lang="en-US" sz="1100" b="0" cap="none" spc="0" dirty="0">
              <a:ln w="0"/>
              <a:solidFill>
                <a:srgbClr val="0070C0"/>
              </a:solidFill>
              <a:effectLst>
                <a:outerShdw blurRad="38100" dist="25400" dir="5400000" algn="ctr" rotWithShape="0">
                  <a:srgbClr val="6E747A">
                    <a:alpha val="43000"/>
                  </a:srgbClr>
                </a:outerShdw>
              </a:effectLst>
              <a:sym typeface="Wingdings" panose="05000000000000000000" pitchFamily="2" charset="2"/>
            </a:rPr>
            <a:t> and </a:t>
          </a:r>
          <a:r>
            <a:rPr lang="en-US" sz="1100" b="0" cap="none" spc="0" dirty="0" err="1">
              <a:ln w="0"/>
              <a:solidFill>
                <a:srgbClr val="0070C0"/>
              </a:solidFill>
              <a:effectLst>
                <a:outerShdw blurRad="38100" dist="25400" dir="5400000" algn="ctr" rotWithShape="0">
                  <a:srgbClr val="6E747A">
                    <a:alpha val="43000"/>
                  </a:srgbClr>
                </a:outerShdw>
              </a:effectLst>
              <a:sym typeface="Wingdings" panose="05000000000000000000" pitchFamily="2" charset="2"/>
            </a:rPr>
            <a:t>LaborNMS</a:t>
          </a:r>
          <a:r>
            <a:rPr lang="en-US" sz="1100" b="0" cap="none" spc="0" dirty="0">
              <a:ln w="0"/>
              <a:solidFill>
                <a:srgbClr val="0070C0"/>
              </a:solidFill>
              <a:effectLst>
                <a:outerShdw blurRad="38100" dist="25400" dir="5400000" algn="ctr" rotWithShape="0">
                  <a:srgbClr val="6E747A">
                    <a:alpha val="43000"/>
                  </a:srgbClr>
                </a:outerShdw>
              </a:effectLst>
              <a:sym typeface="Wingdings" panose="05000000000000000000" pitchFamily="2" charset="2"/>
            </a:rPr>
            <a:t> Terminal Leave Report</a:t>
          </a:r>
          <a:r>
            <a:rPr lang="en-US" sz="1100" b="0" cap="none" spc="0" dirty="0">
              <a:ln w="0"/>
              <a:solidFill>
                <a:srgbClr val="0070C0"/>
              </a:solidFill>
              <a:effectLst>
                <a:outerShdw blurRad="38100" dist="25400" dir="5400000" algn="ctr" rotWithShape="0">
                  <a:srgbClr val="6E747A">
                    <a:alpha val="43000"/>
                  </a:srgbClr>
                </a:outerShdw>
              </a:effectLst>
            </a:rPr>
            <a:t> </a:t>
          </a:r>
        </a:p>
        <a:p>
          <a:r>
            <a:rPr lang="en-US" sz="1100" b="0" cap="none" spc="0" dirty="0">
              <a:ln w="0"/>
              <a:solidFill>
                <a:schemeClr val="accent1"/>
              </a:solidFill>
              <a:effectLst>
                <a:outerShdw blurRad="38100" dist="25400" dir="5400000" algn="ctr" rotWithShape="0">
                  <a:srgbClr val="6E747A">
                    <a:alpha val="43000"/>
                  </a:srgbClr>
                </a:outerShdw>
              </a:effectLst>
            </a:rPr>
            <a:t>(Submit via FSS) </a:t>
          </a:r>
        </a:p>
      </dgm:t>
    </dgm:pt>
    <dgm:pt modelId="{85ABA9A1-A04C-4797-9234-9C733E023FE1}" type="parTrans" cxnId="{CEFE17B0-5C90-4B07-8B31-B0664F9D00C6}">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B6E980F3-AF3B-4E8F-A56C-E7E2B4DE11A1}" type="sibTrans" cxnId="{CEFE17B0-5C90-4B07-8B31-B0664F9D00C6}">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A31F7C6E-D862-4474-A3D0-F1A1D14EB8A7}">
      <dgm:prSet custT="1">
        <dgm:style>
          <a:lnRef idx="2">
            <a:schemeClr val="accent1"/>
          </a:lnRef>
          <a:fillRef idx="1">
            <a:schemeClr val="lt1"/>
          </a:fillRef>
          <a:effectRef idx="0">
            <a:schemeClr val="accent1"/>
          </a:effectRef>
          <a:fontRef idx="minor">
            <a:schemeClr val="dk1"/>
          </a:fontRef>
        </dgm:style>
      </dgm:prSet>
      <dgm:spPr/>
      <dgm:t>
        <a:bodyPr/>
        <a:lstStyle/>
        <a:p>
          <a:r>
            <a:rPr lang="en-US" sz="1600" b="0" cap="none" spc="0" dirty="0">
              <a:ln w="0"/>
              <a:solidFill>
                <a:schemeClr val="accent1"/>
              </a:solidFill>
              <a:effectLst>
                <a:outerShdw blurRad="38100" dist="25400" dir="5400000" algn="ctr" rotWithShape="0">
                  <a:srgbClr val="6E747A">
                    <a:alpha val="43000"/>
                  </a:srgbClr>
                </a:outerShdw>
              </a:effectLst>
            </a:rPr>
            <a:t>Accrual Worksheet</a:t>
          </a:r>
        </a:p>
        <a:p>
          <a:r>
            <a:rPr lang="en-US" sz="1000" b="0" cap="none" spc="0" dirty="0">
              <a:ln w="0"/>
              <a:solidFill>
                <a:srgbClr val="0070C0"/>
              </a:solidFill>
              <a:effectLst>
                <a:outerShdw blurRad="38100" dist="25400" dir="5400000" algn="ctr" rotWithShape="0">
                  <a:srgbClr val="6E747A">
                    <a:alpha val="43000"/>
                  </a:srgbClr>
                </a:outerShdw>
              </a:effectLst>
              <a:hlinkClick xmlns:r="http://schemas.openxmlformats.org/officeDocument/2006/relationships" r:id="rId2">
                <a:extLst>
                  <a:ext uri="{A12FA001-AC4F-418D-AE19-62706E023703}">
                    <ahyp:hlinkClr xmlns:ahyp="http://schemas.microsoft.com/office/drawing/2018/hyperlinkcolor" val="tx"/>
                  </a:ext>
                </a:extLst>
              </a:hlinkClick>
            </a:rPr>
            <a:t>https://www.nmdfa.state.nm.us/wp-content/uploads/2026/07/ACCRUAL-WORKSHEET.xlsx</a:t>
          </a:r>
          <a:r>
            <a:rPr lang="en-US" sz="1000" b="0" cap="none" spc="0" dirty="0">
              <a:ln w="0"/>
              <a:solidFill>
                <a:srgbClr val="0070C0"/>
              </a:solidFill>
              <a:effectLst>
                <a:outerShdw blurRad="38100" dist="25400" dir="5400000" algn="ctr" rotWithShape="0">
                  <a:srgbClr val="6E747A">
                    <a:alpha val="43000"/>
                  </a:srgbClr>
                </a:outerShdw>
              </a:effectLst>
            </a:rPr>
            <a:t> </a:t>
          </a:r>
        </a:p>
        <a:p>
          <a:r>
            <a:rPr lang="en-US" sz="1000" b="0" cap="none" spc="0" dirty="0">
              <a:ln w="0"/>
              <a:solidFill>
                <a:schemeClr val="accent1"/>
              </a:solidFill>
              <a:effectLst>
                <a:outerShdw blurRad="38100" dist="25400" dir="5400000" algn="ctr" rotWithShape="0">
                  <a:srgbClr val="6E747A">
                    <a:alpha val="43000"/>
                  </a:srgbClr>
                </a:outerShdw>
              </a:effectLst>
            </a:rPr>
            <a:t>(Submit via FSS) </a:t>
          </a:r>
          <a:endParaRPr lang="en-US" sz="1000" b="0" cap="none" spc="0" dirty="0">
            <a:ln w="0"/>
            <a:solidFill>
              <a:srgbClr val="0070C0"/>
            </a:solidFill>
            <a:effectLst>
              <a:outerShdw blurRad="38100" dist="25400" dir="5400000" algn="ctr" rotWithShape="0">
                <a:srgbClr val="6E747A">
                  <a:alpha val="43000"/>
                </a:srgbClr>
              </a:outerShdw>
            </a:effectLst>
          </a:endParaRPr>
        </a:p>
      </dgm:t>
    </dgm:pt>
    <dgm:pt modelId="{9A942C4C-5D60-4986-A247-D1D9B6E69E81}" type="parTrans" cxnId="{C8B3ADC0-AE7C-4E25-82BB-3BD0F9DAE38E}">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597AA45A-FD5F-443B-BB4C-6A9815768CCB}" type="sibTrans" cxnId="{C8B3ADC0-AE7C-4E25-82BB-3BD0F9DAE38E}">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BD59D771-2023-483E-A7A7-56FEAAFF8603}">
      <dgm:prSet custT="1">
        <dgm:style>
          <a:lnRef idx="2">
            <a:schemeClr val="accent1"/>
          </a:lnRef>
          <a:fillRef idx="1">
            <a:schemeClr val="lt1"/>
          </a:fillRef>
          <a:effectRef idx="0">
            <a:schemeClr val="accent1"/>
          </a:effectRef>
          <a:fontRef idx="minor">
            <a:schemeClr val="dk1"/>
          </a:fontRef>
        </dgm:style>
      </dgm:prSet>
      <dgm:spPr/>
      <dgm:t>
        <a:bodyPr/>
        <a:lstStyle/>
        <a:p>
          <a:r>
            <a:rPr lang="en-US" sz="1600" b="0" i="0" cap="none" spc="0" dirty="0">
              <a:ln w="0"/>
              <a:solidFill>
                <a:schemeClr val="accent1"/>
              </a:solidFill>
              <a:effectLst>
                <a:outerShdw blurRad="38100" dist="25400" dir="5400000" algn="ctr" rotWithShape="0">
                  <a:srgbClr val="6E747A">
                    <a:alpha val="43000"/>
                  </a:srgbClr>
                </a:outerShdw>
              </a:effectLst>
              <a:hlinkClick xmlns:r="http://schemas.openxmlformats.org/officeDocument/2006/relationships" r:id="rId3">
                <a:extLst>
                  <a:ext uri="{A12FA001-AC4F-418D-AE19-62706E023703}">
                    <ahyp:hlinkClr xmlns:ahyp="http://schemas.microsoft.com/office/drawing/2018/hyperlinkcolor" val="tx"/>
                  </a:ext>
                </a:extLst>
              </a:hlinkClick>
            </a:rPr>
            <a:t>Off Cycle Payment Request Form</a:t>
          </a:r>
          <a:r>
            <a:rPr lang="en-US" sz="1600" b="0" i="0" cap="none" spc="0" dirty="0">
              <a:ln w="0"/>
              <a:solidFill>
                <a:schemeClr val="accent1"/>
              </a:solidFill>
              <a:effectLst>
                <a:outerShdw blurRad="38100" dist="25400" dir="5400000" algn="ctr" rotWithShape="0">
                  <a:srgbClr val="6E747A">
                    <a:alpha val="43000"/>
                  </a:srgbClr>
                </a:outerShdw>
              </a:effectLst>
            </a:rPr>
            <a:t> </a:t>
          </a:r>
        </a:p>
        <a:p>
          <a:r>
            <a:rPr lang="en-US" sz="1600" b="0" cap="none" spc="0" dirty="0">
              <a:ln w="0"/>
              <a:solidFill>
                <a:schemeClr val="accent1"/>
              </a:solidFill>
              <a:effectLst>
                <a:outerShdw blurRad="38100" dist="25400" dir="5400000" algn="ctr" rotWithShape="0">
                  <a:srgbClr val="6E747A">
                    <a:alpha val="43000"/>
                  </a:srgbClr>
                </a:outerShdw>
              </a:effectLst>
            </a:rPr>
            <a:t> </a:t>
          </a:r>
          <a:r>
            <a:rPr lang="en-US" sz="1100" b="0" cap="none" spc="0" dirty="0">
              <a:ln w="0"/>
              <a:solidFill>
                <a:schemeClr val="accent1"/>
              </a:solidFill>
              <a:effectLst>
                <a:outerShdw blurRad="38100" dist="25400" dir="5400000" algn="ctr" rotWithShape="0">
                  <a:srgbClr val="6E747A">
                    <a:alpha val="43000"/>
                  </a:srgbClr>
                </a:outerShdw>
              </a:effectLst>
            </a:rPr>
            <a:t>(Submit via FSS)  </a:t>
          </a:r>
          <a:r>
            <a:rPr lang="en-US" sz="1100" b="0" cap="none" spc="0" dirty="0">
              <a:ln w="0"/>
              <a:solidFill>
                <a:srgbClr val="0070C0"/>
              </a:solidFill>
              <a:effectLst>
                <a:outerShdw blurRad="38100" dist="25400" dir="5400000" algn="ctr" rotWithShape="0">
                  <a:srgbClr val="6E747A">
                    <a:alpha val="43000"/>
                  </a:srgbClr>
                </a:outerShdw>
              </a:effectLst>
              <a:hlinkClick xmlns:r="http://schemas.openxmlformats.org/officeDocument/2006/relationships" r:id="rId3">
                <a:extLst>
                  <a:ext uri="{A12FA001-AC4F-418D-AE19-62706E023703}">
                    <ahyp:hlinkClr xmlns:ahyp="http://schemas.microsoft.com/office/drawing/2018/hyperlinkcolor" val="tx"/>
                  </a:ext>
                </a:extLst>
              </a:hlinkClick>
            </a:rPr>
            <a:t>https://www.nmdfa.state.nm.us/wp-content/uploads/2026/08/Off-Cycle-Payment-Request-Form.docx</a:t>
          </a:r>
          <a:r>
            <a:rPr lang="en-US" sz="1100" b="0" cap="none" spc="0" dirty="0">
              <a:ln w="0"/>
              <a:solidFill>
                <a:srgbClr val="0070C0"/>
              </a:solidFill>
              <a:effectLst>
                <a:outerShdw blurRad="38100" dist="25400" dir="5400000" algn="ctr" rotWithShape="0">
                  <a:srgbClr val="6E747A">
                    <a:alpha val="43000"/>
                  </a:srgbClr>
                </a:outerShdw>
              </a:effectLst>
            </a:rPr>
            <a:t> </a:t>
          </a:r>
        </a:p>
      </dgm:t>
    </dgm:pt>
    <dgm:pt modelId="{6BB804B6-9476-4658-80B1-562F112A209C}" type="parTrans" cxnId="{5988FECF-84D4-4D67-A20E-F9AF56D1981A}">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5093DE3C-8314-4942-9D79-B4E22936517F}" type="sibTrans" cxnId="{5988FECF-84D4-4D67-A20E-F9AF56D1981A}">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1D269CCF-A1E2-4F63-987A-B583083ADB6D}">
      <dgm:prSet custT="1">
        <dgm:style>
          <a:lnRef idx="2">
            <a:schemeClr val="accent1"/>
          </a:lnRef>
          <a:fillRef idx="1">
            <a:schemeClr val="lt1"/>
          </a:fillRef>
          <a:effectRef idx="0">
            <a:schemeClr val="accent1"/>
          </a:effectRef>
          <a:fontRef idx="minor">
            <a:schemeClr val="dk1"/>
          </a:fontRef>
        </dgm:style>
      </dgm:prSet>
      <dgm:spPr/>
      <dgm:t>
        <a:bodyPr/>
        <a:lstStyle/>
        <a:p>
          <a:r>
            <a:rPr lang="en-US" sz="1600" b="0" cap="none" spc="0" dirty="0">
              <a:ln w="0"/>
              <a:solidFill>
                <a:schemeClr val="accent1"/>
              </a:solidFill>
              <a:effectLst>
                <a:outerShdw blurRad="38100" dist="25400" dir="5400000" algn="ctr" rotWithShape="0">
                  <a:srgbClr val="6E747A">
                    <a:alpha val="43000"/>
                  </a:srgbClr>
                </a:outerShdw>
              </a:effectLst>
            </a:rPr>
            <a:t>Query Report:</a:t>
          </a:r>
        </a:p>
        <a:p>
          <a:r>
            <a:rPr lang="en-US" sz="1600" b="0" cap="none" spc="0" dirty="0">
              <a:ln w="0"/>
              <a:solidFill>
                <a:schemeClr val="accent1"/>
              </a:solidFill>
              <a:effectLst>
                <a:outerShdw blurRad="38100" dist="25400" dir="5400000" algn="ctr" rotWithShape="0">
                  <a:srgbClr val="6E747A">
                    <a:alpha val="43000"/>
                  </a:srgbClr>
                </a:outerShdw>
              </a:effectLst>
            </a:rPr>
            <a:t> </a:t>
          </a:r>
          <a:r>
            <a:rPr lang="en-US" sz="1100" b="0" cap="none" spc="0" dirty="0">
              <a:ln w="0"/>
              <a:solidFill>
                <a:srgbClr val="0070C0"/>
              </a:solidFill>
              <a:effectLst>
                <a:outerShdw blurRad="38100" dist="25400" dir="5400000" algn="ctr" rotWithShape="0">
                  <a:srgbClr val="6E747A">
                    <a:alpha val="43000"/>
                  </a:srgbClr>
                </a:outerShdw>
              </a:effectLst>
            </a:rPr>
            <a:t>NMS_TL_PAYTM_OUTSTANDING_EE</a:t>
          </a:r>
        </a:p>
        <a:p>
          <a:r>
            <a:rPr lang="en-US" sz="1100" b="0" cap="none" spc="0" dirty="0">
              <a:ln w="0"/>
              <a:solidFill>
                <a:schemeClr val="accent1"/>
              </a:solidFill>
              <a:effectLst>
                <a:outerShdw blurRad="38100" dist="25400" dir="5400000" algn="ctr" rotWithShape="0">
                  <a:srgbClr val="6E747A">
                    <a:alpha val="43000"/>
                  </a:srgbClr>
                </a:outerShdw>
              </a:effectLst>
            </a:rPr>
            <a:t>(Submit via FSS) </a:t>
          </a:r>
          <a:endParaRPr lang="en-US" sz="1100" b="0" cap="none" spc="0" dirty="0">
            <a:ln w="0"/>
            <a:solidFill>
              <a:srgbClr val="0070C0"/>
            </a:solidFill>
            <a:effectLst>
              <a:outerShdw blurRad="38100" dist="25400" dir="5400000" algn="ctr" rotWithShape="0">
                <a:srgbClr val="6E747A">
                  <a:alpha val="43000"/>
                </a:srgbClr>
              </a:outerShdw>
            </a:effectLst>
          </a:endParaRPr>
        </a:p>
      </dgm:t>
    </dgm:pt>
    <dgm:pt modelId="{E049D984-DE11-44FB-8E82-5F2B3B69DF44}" type="parTrans" cxnId="{02EEC634-E55B-44A0-BBBD-162B10BB4AFD}">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27215D26-822E-48C2-884A-6C04378F510A}" type="sibTrans" cxnId="{02EEC634-E55B-44A0-BBBD-162B10BB4AFD}">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4955606A-AFBF-40A3-B9B8-CBB87E89485E}">
      <dgm:prSet custT="1">
        <dgm:style>
          <a:lnRef idx="2">
            <a:schemeClr val="dk1"/>
          </a:lnRef>
          <a:fillRef idx="1">
            <a:schemeClr val="lt1"/>
          </a:fillRef>
          <a:effectRef idx="0">
            <a:schemeClr val="dk1"/>
          </a:effectRef>
          <a:fontRef idx="minor">
            <a:schemeClr val="dk1"/>
          </a:fontRef>
        </dgm:style>
      </dgm:prSet>
      <dgm:spPr>
        <a:solidFill>
          <a:schemeClr val="accent3">
            <a:lumMod val="40000"/>
            <a:lumOff val="60000"/>
          </a:schemeClr>
        </a:solidFill>
        <a:ln>
          <a:solidFill>
            <a:schemeClr val="tx1"/>
          </a:solidFill>
        </a:ln>
      </dgm:spPr>
      <dgm:t>
        <a:bodyPr/>
        <a:lstStyle/>
        <a:p>
          <a:r>
            <a:rPr lang="en-US" sz="1600" b="0" cap="none" spc="0" dirty="0">
              <a:ln w="0"/>
              <a:solidFill>
                <a:schemeClr val="tx1"/>
              </a:solidFill>
              <a:effectLst>
                <a:outerShdw blurRad="38100" dist="25400" dir="5400000" algn="ctr" rotWithShape="0">
                  <a:srgbClr val="6E747A">
                    <a:alpha val="43000"/>
                  </a:srgbClr>
                </a:outerShdw>
              </a:effectLst>
            </a:rPr>
            <a:t>Documentation must be complete, accurate, and uploaded with the final pay request. </a:t>
          </a:r>
        </a:p>
        <a:p>
          <a:r>
            <a:rPr lang="en-US" sz="1600" b="0" cap="none" spc="0" dirty="0">
              <a:ln w="0"/>
              <a:solidFill>
                <a:schemeClr val="accent1"/>
              </a:solidFill>
              <a:effectLst>
                <a:outerShdw blurRad="38100" dist="25400" dir="5400000" algn="ctr" rotWithShape="0">
                  <a:srgbClr val="6E747A">
                    <a:alpha val="43000"/>
                  </a:srgbClr>
                </a:outerShdw>
              </a:effectLst>
            </a:rPr>
            <a:t>(Submit via FSS) </a:t>
          </a:r>
          <a:endParaRPr lang="en-US" sz="1600" b="0" cap="none" spc="0" dirty="0">
            <a:ln w="0"/>
            <a:solidFill>
              <a:schemeClr val="tx1"/>
            </a:solidFill>
            <a:effectLst>
              <a:outerShdw blurRad="38100" dist="25400" dir="5400000" algn="ctr" rotWithShape="0">
                <a:srgbClr val="6E747A">
                  <a:alpha val="43000"/>
                </a:srgbClr>
              </a:outerShdw>
            </a:effectLst>
          </a:endParaRPr>
        </a:p>
      </dgm:t>
    </dgm:pt>
    <dgm:pt modelId="{99AB1FB6-9261-4B86-9D11-DA1351E77A79}" type="parTrans" cxnId="{DF8F2EDD-2990-4453-A69C-3B16FE15B22E}">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D385F842-BE7A-464D-9558-A768A743C4EA}" type="sibTrans" cxnId="{DF8F2EDD-2990-4453-A69C-3B16FE15B22E}">
      <dgm:prSet/>
      <dgm:spPr/>
      <dgm:t>
        <a:bodyPr/>
        <a:lstStyle/>
        <a:p>
          <a:endParaRPr lang="en-US" b="0" cap="none" spc="0">
            <a:ln w="0"/>
            <a:solidFill>
              <a:schemeClr val="accent1"/>
            </a:solidFill>
            <a:effectLst>
              <a:outerShdw blurRad="38100" dist="25400" dir="5400000" algn="ctr" rotWithShape="0">
                <a:srgbClr val="6E747A">
                  <a:alpha val="43000"/>
                </a:srgbClr>
              </a:outerShdw>
            </a:effectLst>
          </a:endParaRPr>
        </a:p>
      </dgm:t>
    </dgm:pt>
    <dgm:pt modelId="{3EF3BB46-AF5B-4F8E-95D4-D5E587C47C4A}" type="pres">
      <dgm:prSet presAssocID="{5572580A-491A-48A1-B36B-3D3F8C0A69D0}" presName="diagram" presStyleCnt="0">
        <dgm:presLayoutVars>
          <dgm:dir/>
          <dgm:resizeHandles val="exact"/>
        </dgm:presLayoutVars>
      </dgm:prSet>
      <dgm:spPr/>
    </dgm:pt>
    <dgm:pt modelId="{BE6C35DE-D399-45B6-8269-89528312CEE9}" type="pres">
      <dgm:prSet presAssocID="{9FC03BEC-0E95-46EB-9F3D-EFA0533EAE64}" presName="node" presStyleLbl="node1" presStyleIdx="0" presStyleCnt="6">
        <dgm:presLayoutVars>
          <dgm:bulletEnabled val="1"/>
        </dgm:presLayoutVars>
      </dgm:prSet>
      <dgm:spPr/>
    </dgm:pt>
    <dgm:pt modelId="{7A689521-D23D-48A2-8C92-791A2873D6E2}" type="pres">
      <dgm:prSet presAssocID="{E45D416F-D9F4-4630-AFFB-EC65C3684FD6}" presName="sibTrans" presStyleCnt="0"/>
      <dgm:spPr/>
    </dgm:pt>
    <dgm:pt modelId="{221D4E5E-5F40-4B4D-B0BB-C4EEE54D1A17}" type="pres">
      <dgm:prSet presAssocID="{E7AC1085-95E1-4CB9-B968-642DB61CA699}" presName="node" presStyleLbl="node1" presStyleIdx="1" presStyleCnt="6" custLinFactNeighborX="0" custLinFactNeighborY="1419">
        <dgm:presLayoutVars>
          <dgm:bulletEnabled val="1"/>
        </dgm:presLayoutVars>
      </dgm:prSet>
      <dgm:spPr/>
    </dgm:pt>
    <dgm:pt modelId="{BD7C4158-FABC-4762-922A-FB92F3473A23}" type="pres">
      <dgm:prSet presAssocID="{B6E980F3-AF3B-4E8F-A56C-E7E2B4DE11A1}" presName="sibTrans" presStyleCnt="0"/>
      <dgm:spPr/>
    </dgm:pt>
    <dgm:pt modelId="{CF39BFB1-2DCF-47C1-A794-1007769C6CB0}" type="pres">
      <dgm:prSet presAssocID="{A31F7C6E-D862-4474-A3D0-F1A1D14EB8A7}" presName="node" presStyleLbl="node1" presStyleIdx="2" presStyleCnt="6" custLinFactNeighborX="0" custLinFactNeighborY="1557">
        <dgm:presLayoutVars>
          <dgm:bulletEnabled val="1"/>
        </dgm:presLayoutVars>
      </dgm:prSet>
      <dgm:spPr/>
    </dgm:pt>
    <dgm:pt modelId="{92C13CB5-4BA9-483B-ABF7-A0BA0DC93CC6}" type="pres">
      <dgm:prSet presAssocID="{597AA45A-FD5F-443B-BB4C-6A9815768CCB}" presName="sibTrans" presStyleCnt="0"/>
      <dgm:spPr/>
    </dgm:pt>
    <dgm:pt modelId="{2608621F-485C-4AE6-AF8C-97B43122F3E8}" type="pres">
      <dgm:prSet presAssocID="{BD59D771-2023-483E-A7A7-56FEAAFF8603}" presName="node" presStyleLbl="node1" presStyleIdx="3" presStyleCnt="6">
        <dgm:presLayoutVars>
          <dgm:bulletEnabled val="1"/>
        </dgm:presLayoutVars>
      </dgm:prSet>
      <dgm:spPr/>
    </dgm:pt>
    <dgm:pt modelId="{6A8D6A9E-63EC-4460-B26D-041F2D0910E3}" type="pres">
      <dgm:prSet presAssocID="{5093DE3C-8314-4942-9D79-B4E22936517F}" presName="sibTrans" presStyleCnt="0"/>
      <dgm:spPr/>
    </dgm:pt>
    <dgm:pt modelId="{1547A846-B60C-4811-8528-23CF12826383}" type="pres">
      <dgm:prSet presAssocID="{1D269CCF-A1E2-4F63-987A-B583083ADB6D}" presName="node" presStyleLbl="node1" presStyleIdx="4" presStyleCnt="6">
        <dgm:presLayoutVars>
          <dgm:bulletEnabled val="1"/>
        </dgm:presLayoutVars>
      </dgm:prSet>
      <dgm:spPr/>
    </dgm:pt>
    <dgm:pt modelId="{77750530-ABEB-489D-B961-8B0D5FB393B2}" type="pres">
      <dgm:prSet presAssocID="{27215D26-822E-48C2-884A-6C04378F510A}" presName="sibTrans" presStyleCnt="0"/>
      <dgm:spPr/>
    </dgm:pt>
    <dgm:pt modelId="{964BB825-CB8B-49D3-8FFE-9D1A72ABBF12}" type="pres">
      <dgm:prSet presAssocID="{4955606A-AFBF-40A3-B9B8-CBB87E89485E}" presName="node" presStyleLbl="node1" presStyleIdx="5" presStyleCnt="6" custLinFactNeighborX="0" custLinFactNeighborY="785">
        <dgm:presLayoutVars>
          <dgm:bulletEnabled val="1"/>
        </dgm:presLayoutVars>
      </dgm:prSet>
      <dgm:spPr/>
    </dgm:pt>
  </dgm:ptLst>
  <dgm:cxnLst>
    <dgm:cxn modelId="{37342414-450F-452D-8B9A-CF348DF0269E}" srcId="{5572580A-491A-48A1-B36B-3D3F8C0A69D0}" destId="{9FC03BEC-0E95-46EB-9F3D-EFA0533EAE64}" srcOrd="0" destOrd="0" parTransId="{6010F337-4411-42CA-935D-F14BC7E22EE3}" sibTransId="{E45D416F-D9F4-4630-AFFB-EC65C3684FD6}"/>
    <dgm:cxn modelId="{02EEC634-E55B-44A0-BBBD-162B10BB4AFD}" srcId="{5572580A-491A-48A1-B36B-3D3F8C0A69D0}" destId="{1D269CCF-A1E2-4F63-987A-B583083ADB6D}" srcOrd="4" destOrd="0" parTransId="{E049D984-DE11-44FB-8E82-5F2B3B69DF44}" sibTransId="{27215D26-822E-48C2-884A-6C04378F510A}"/>
    <dgm:cxn modelId="{9E01C13F-3108-4146-AF87-529300DA47EE}" type="presOf" srcId="{9FC03BEC-0E95-46EB-9F3D-EFA0533EAE64}" destId="{BE6C35DE-D399-45B6-8269-89528312CEE9}" srcOrd="0" destOrd="0" presId="urn:microsoft.com/office/officeart/2005/8/layout/default"/>
    <dgm:cxn modelId="{155E557B-22E3-434B-A451-340FAECFDE91}" type="presOf" srcId="{A31F7C6E-D862-4474-A3D0-F1A1D14EB8A7}" destId="{CF39BFB1-2DCF-47C1-A794-1007769C6CB0}" srcOrd="0" destOrd="0" presId="urn:microsoft.com/office/officeart/2005/8/layout/default"/>
    <dgm:cxn modelId="{CEFE17B0-5C90-4B07-8B31-B0664F9D00C6}" srcId="{5572580A-491A-48A1-B36B-3D3F8C0A69D0}" destId="{E7AC1085-95E1-4CB9-B968-642DB61CA699}" srcOrd="1" destOrd="0" parTransId="{85ABA9A1-A04C-4797-9234-9C733E023FE1}" sibTransId="{B6E980F3-AF3B-4E8F-A56C-E7E2B4DE11A1}"/>
    <dgm:cxn modelId="{361DE1B0-4E8B-4E03-9E0D-3395C0172C86}" type="presOf" srcId="{4955606A-AFBF-40A3-B9B8-CBB87E89485E}" destId="{964BB825-CB8B-49D3-8FFE-9D1A72ABBF12}" srcOrd="0" destOrd="0" presId="urn:microsoft.com/office/officeart/2005/8/layout/default"/>
    <dgm:cxn modelId="{3FDAFCBC-7BE1-46A8-9885-0673B526F0B4}" type="presOf" srcId="{5572580A-491A-48A1-B36B-3D3F8C0A69D0}" destId="{3EF3BB46-AF5B-4F8E-95D4-D5E587C47C4A}" srcOrd="0" destOrd="0" presId="urn:microsoft.com/office/officeart/2005/8/layout/default"/>
    <dgm:cxn modelId="{C8B3ADC0-AE7C-4E25-82BB-3BD0F9DAE38E}" srcId="{5572580A-491A-48A1-B36B-3D3F8C0A69D0}" destId="{A31F7C6E-D862-4474-A3D0-F1A1D14EB8A7}" srcOrd="2" destOrd="0" parTransId="{9A942C4C-5D60-4986-A247-D1D9B6E69E81}" sibTransId="{597AA45A-FD5F-443B-BB4C-6A9815768CCB}"/>
    <dgm:cxn modelId="{7E5D4DCA-A476-4C53-B4BA-B2C08FF230EF}" type="presOf" srcId="{BD59D771-2023-483E-A7A7-56FEAAFF8603}" destId="{2608621F-485C-4AE6-AF8C-97B43122F3E8}" srcOrd="0" destOrd="0" presId="urn:microsoft.com/office/officeart/2005/8/layout/default"/>
    <dgm:cxn modelId="{5988FECF-84D4-4D67-A20E-F9AF56D1981A}" srcId="{5572580A-491A-48A1-B36B-3D3F8C0A69D0}" destId="{BD59D771-2023-483E-A7A7-56FEAAFF8603}" srcOrd="3" destOrd="0" parTransId="{6BB804B6-9476-4658-80B1-562F112A209C}" sibTransId="{5093DE3C-8314-4942-9D79-B4E22936517F}"/>
    <dgm:cxn modelId="{DF8F2EDD-2990-4453-A69C-3B16FE15B22E}" srcId="{5572580A-491A-48A1-B36B-3D3F8C0A69D0}" destId="{4955606A-AFBF-40A3-B9B8-CBB87E89485E}" srcOrd="5" destOrd="0" parTransId="{99AB1FB6-9261-4B86-9D11-DA1351E77A79}" sibTransId="{D385F842-BE7A-464D-9558-A768A743C4EA}"/>
    <dgm:cxn modelId="{D43ECBE5-1B8E-40F2-AAE6-186D35A1B65F}" type="presOf" srcId="{1D269CCF-A1E2-4F63-987A-B583083ADB6D}" destId="{1547A846-B60C-4811-8528-23CF12826383}" srcOrd="0" destOrd="0" presId="urn:microsoft.com/office/officeart/2005/8/layout/default"/>
    <dgm:cxn modelId="{97CFADEB-DC09-4B76-8F41-84EA7D511AEA}" type="presOf" srcId="{E7AC1085-95E1-4CB9-B968-642DB61CA699}" destId="{221D4E5E-5F40-4B4D-B0BB-C4EEE54D1A17}" srcOrd="0" destOrd="0" presId="urn:microsoft.com/office/officeart/2005/8/layout/default"/>
    <dgm:cxn modelId="{A119EA1F-DBA9-490E-A070-F75053CCC586}" type="presParOf" srcId="{3EF3BB46-AF5B-4F8E-95D4-D5E587C47C4A}" destId="{BE6C35DE-D399-45B6-8269-89528312CEE9}" srcOrd="0" destOrd="0" presId="urn:microsoft.com/office/officeart/2005/8/layout/default"/>
    <dgm:cxn modelId="{9E33FEA9-85DA-438D-A9A0-15F8F8341A27}" type="presParOf" srcId="{3EF3BB46-AF5B-4F8E-95D4-D5E587C47C4A}" destId="{7A689521-D23D-48A2-8C92-791A2873D6E2}" srcOrd="1" destOrd="0" presId="urn:microsoft.com/office/officeart/2005/8/layout/default"/>
    <dgm:cxn modelId="{699D51F9-DB9F-4707-BF1B-2EDBBAF08FDD}" type="presParOf" srcId="{3EF3BB46-AF5B-4F8E-95D4-D5E587C47C4A}" destId="{221D4E5E-5F40-4B4D-B0BB-C4EEE54D1A17}" srcOrd="2" destOrd="0" presId="urn:microsoft.com/office/officeart/2005/8/layout/default"/>
    <dgm:cxn modelId="{C8D6EC05-550D-433D-98D0-1103B3F823A7}" type="presParOf" srcId="{3EF3BB46-AF5B-4F8E-95D4-D5E587C47C4A}" destId="{BD7C4158-FABC-4762-922A-FB92F3473A23}" srcOrd="3" destOrd="0" presId="urn:microsoft.com/office/officeart/2005/8/layout/default"/>
    <dgm:cxn modelId="{8D97825F-1262-4438-AEC8-64FD4A3DC8B4}" type="presParOf" srcId="{3EF3BB46-AF5B-4F8E-95D4-D5E587C47C4A}" destId="{CF39BFB1-2DCF-47C1-A794-1007769C6CB0}" srcOrd="4" destOrd="0" presId="urn:microsoft.com/office/officeart/2005/8/layout/default"/>
    <dgm:cxn modelId="{3995296F-9879-4C41-AF85-99D60DA84841}" type="presParOf" srcId="{3EF3BB46-AF5B-4F8E-95D4-D5E587C47C4A}" destId="{92C13CB5-4BA9-483B-ABF7-A0BA0DC93CC6}" srcOrd="5" destOrd="0" presId="urn:microsoft.com/office/officeart/2005/8/layout/default"/>
    <dgm:cxn modelId="{81AA6030-0912-46D9-98C6-812ECE5CD4A6}" type="presParOf" srcId="{3EF3BB46-AF5B-4F8E-95D4-D5E587C47C4A}" destId="{2608621F-485C-4AE6-AF8C-97B43122F3E8}" srcOrd="6" destOrd="0" presId="urn:microsoft.com/office/officeart/2005/8/layout/default"/>
    <dgm:cxn modelId="{E60F9CE3-0D85-41BB-BA15-6E2D88D6F1CC}" type="presParOf" srcId="{3EF3BB46-AF5B-4F8E-95D4-D5E587C47C4A}" destId="{6A8D6A9E-63EC-4460-B26D-041F2D0910E3}" srcOrd="7" destOrd="0" presId="urn:microsoft.com/office/officeart/2005/8/layout/default"/>
    <dgm:cxn modelId="{26BF6987-953B-4E3F-B9E8-E6DDD1987244}" type="presParOf" srcId="{3EF3BB46-AF5B-4F8E-95D4-D5E587C47C4A}" destId="{1547A846-B60C-4811-8528-23CF12826383}" srcOrd="8" destOrd="0" presId="urn:microsoft.com/office/officeart/2005/8/layout/default"/>
    <dgm:cxn modelId="{51617771-DF08-44E0-BBB0-04367ED3CCDC}" type="presParOf" srcId="{3EF3BB46-AF5B-4F8E-95D4-D5E587C47C4A}" destId="{77750530-ABEB-489D-B961-8B0D5FB393B2}" srcOrd="9" destOrd="0" presId="urn:microsoft.com/office/officeart/2005/8/layout/default"/>
    <dgm:cxn modelId="{78523101-8B51-4C1F-993E-6E92EA75B494}" type="presParOf" srcId="{3EF3BB46-AF5B-4F8E-95D4-D5E587C47C4A}" destId="{964BB825-CB8B-49D3-8FFE-9D1A72ABBF12}"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C065AA-DE25-426D-AC39-0B32E861F0BC}"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en-US"/>
        </a:p>
      </dgm:t>
    </dgm:pt>
    <dgm:pt modelId="{0057FE99-3FC1-4D56-9693-ED4142BBAD2B}">
      <dgm:prSet/>
      <dgm:spPr/>
      <dgm:t>
        <a:bodyPr/>
        <a:lstStyle/>
        <a:p>
          <a:r>
            <a:rPr lang="en-US" dirty="0"/>
            <a:t>Demand for Immediate Pay – Pay Due Immediately</a:t>
          </a:r>
        </a:p>
      </dgm:t>
    </dgm:pt>
    <dgm:pt modelId="{BA3B2DCD-2930-4BAF-A990-43036D2E9D48}" type="parTrans" cxnId="{4C071D7F-1230-41EE-A386-ADEE7E46889D}">
      <dgm:prSet/>
      <dgm:spPr/>
      <dgm:t>
        <a:bodyPr/>
        <a:lstStyle/>
        <a:p>
          <a:endParaRPr lang="en-US"/>
        </a:p>
      </dgm:t>
    </dgm:pt>
    <dgm:pt modelId="{29729EDB-5ECF-44B4-A452-E68FEB716474}" type="sibTrans" cxnId="{4C071D7F-1230-41EE-A386-ADEE7E46889D}">
      <dgm:prSet/>
      <dgm:spPr/>
      <dgm:t>
        <a:bodyPr/>
        <a:lstStyle/>
        <a:p>
          <a:endParaRPr lang="en-US"/>
        </a:p>
      </dgm:t>
    </dgm:pt>
    <dgm:pt modelId="{EFAA522E-2C36-46F2-A957-F25F935874D5}">
      <dgm:prSet/>
      <dgm:spPr/>
      <dgm:t>
        <a:bodyPr/>
        <a:lstStyle/>
        <a:p>
          <a:r>
            <a:rPr lang="en-US"/>
            <a:t>No Demand – Pay Within 5 Calendar Days</a:t>
          </a:r>
        </a:p>
      </dgm:t>
    </dgm:pt>
    <dgm:pt modelId="{03DA825B-EF52-4BA1-A841-4B8B256E7106}" type="parTrans" cxnId="{E8C72F56-C86D-417C-BDDB-99C257D57627}">
      <dgm:prSet/>
      <dgm:spPr/>
      <dgm:t>
        <a:bodyPr/>
        <a:lstStyle/>
        <a:p>
          <a:endParaRPr lang="en-US"/>
        </a:p>
      </dgm:t>
    </dgm:pt>
    <dgm:pt modelId="{B71EF4A2-F5A4-4B88-8746-7253258C9454}" type="sibTrans" cxnId="{E8C72F56-C86D-417C-BDDB-99C257D57627}">
      <dgm:prSet/>
      <dgm:spPr/>
      <dgm:t>
        <a:bodyPr/>
        <a:lstStyle/>
        <a:p>
          <a:endParaRPr lang="en-US"/>
        </a:p>
      </dgm:t>
    </dgm:pt>
    <dgm:pt modelId="{B6C26E34-FD37-4F0F-8F4D-21EE65DE638E}" type="pres">
      <dgm:prSet presAssocID="{09C065AA-DE25-426D-AC39-0B32E861F0BC}" presName="diagram" presStyleCnt="0">
        <dgm:presLayoutVars>
          <dgm:chPref val="1"/>
          <dgm:dir/>
          <dgm:animOne val="branch"/>
          <dgm:animLvl val="lvl"/>
          <dgm:resizeHandles/>
        </dgm:presLayoutVars>
      </dgm:prSet>
      <dgm:spPr/>
    </dgm:pt>
    <dgm:pt modelId="{7BF8C465-2164-4749-BB36-06F3D564EBB8}" type="pres">
      <dgm:prSet presAssocID="{0057FE99-3FC1-4D56-9693-ED4142BBAD2B}" presName="root" presStyleCnt="0"/>
      <dgm:spPr/>
    </dgm:pt>
    <dgm:pt modelId="{02E082CD-8184-4067-BF15-6A3502E06277}" type="pres">
      <dgm:prSet presAssocID="{0057FE99-3FC1-4D56-9693-ED4142BBAD2B}" presName="rootComposite" presStyleCnt="0"/>
      <dgm:spPr/>
    </dgm:pt>
    <dgm:pt modelId="{1F1400C0-4515-4EB0-B3C9-776C3A27AA12}" type="pres">
      <dgm:prSet presAssocID="{0057FE99-3FC1-4D56-9693-ED4142BBAD2B}" presName="rootText" presStyleLbl="node1" presStyleIdx="0" presStyleCnt="2"/>
      <dgm:spPr/>
    </dgm:pt>
    <dgm:pt modelId="{5EA000B0-4500-4A18-926C-3E22AA368F67}" type="pres">
      <dgm:prSet presAssocID="{0057FE99-3FC1-4D56-9693-ED4142BBAD2B}" presName="rootConnector" presStyleLbl="node1" presStyleIdx="0" presStyleCnt="2"/>
      <dgm:spPr/>
    </dgm:pt>
    <dgm:pt modelId="{4CDE81A7-A2F8-44F6-A304-6C18CAAAC044}" type="pres">
      <dgm:prSet presAssocID="{0057FE99-3FC1-4D56-9693-ED4142BBAD2B}" presName="childShape" presStyleCnt="0"/>
      <dgm:spPr/>
    </dgm:pt>
    <dgm:pt modelId="{63F088AB-8C70-47E2-9D33-C4E4FB560FB9}" type="pres">
      <dgm:prSet presAssocID="{EFAA522E-2C36-46F2-A957-F25F935874D5}" presName="root" presStyleCnt="0"/>
      <dgm:spPr/>
    </dgm:pt>
    <dgm:pt modelId="{ECBEE9AB-CC3E-4161-AAD0-123F078E890C}" type="pres">
      <dgm:prSet presAssocID="{EFAA522E-2C36-46F2-A957-F25F935874D5}" presName="rootComposite" presStyleCnt="0"/>
      <dgm:spPr/>
    </dgm:pt>
    <dgm:pt modelId="{F7393C42-32F5-44A7-A18B-74D9CA352866}" type="pres">
      <dgm:prSet presAssocID="{EFAA522E-2C36-46F2-A957-F25F935874D5}" presName="rootText" presStyleLbl="node1" presStyleIdx="1" presStyleCnt="2"/>
      <dgm:spPr/>
    </dgm:pt>
    <dgm:pt modelId="{B0CA2548-E3CC-4D18-AF45-47CB7629FB11}" type="pres">
      <dgm:prSet presAssocID="{EFAA522E-2C36-46F2-A957-F25F935874D5}" presName="rootConnector" presStyleLbl="node1" presStyleIdx="1" presStyleCnt="2"/>
      <dgm:spPr/>
    </dgm:pt>
    <dgm:pt modelId="{BF0EF12F-D644-4852-A2AC-1E65DE137038}" type="pres">
      <dgm:prSet presAssocID="{EFAA522E-2C36-46F2-A957-F25F935874D5}" presName="childShape" presStyleCnt="0"/>
      <dgm:spPr/>
    </dgm:pt>
  </dgm:ptLst>
  <dgm:cxnLst>
    <dgm:cxn modelId="{E1B99A23-7BA7-4B77-8ABE-6306AA0EA648}" type="presOf" srcId="{09C065AA-DE25-426D-AC39-0B32E861F0BC}" destId="{B6C26E34-FD37-4F0F-8F4D-21EE65DE638E}" srcOrd="0" destOrd="0" presId="urn:microsoft.com/office/officeart/2005/8/layout/hierarchy3"/>
    <dgm:cxn modelId="{596BF52D-DD01-47FE-9A45-0627166741D8}" type="presOf" srcId="{EFAA522E-2C36-46F2-A957-F25F935874D5}" destId="{B0CA2548-E3CC-4D18-AF45-47CB7629FB11}" srcOrd="1" destOrd="0" presId="urn:microsoft.com/office/officeart/2005/8/layout/hierarchy3"/>
    <dgm:cxn modelId="{5F2F9972-3964-4294-BE13-B53342F9420B}" type="presOf" srcId="{0057FE99-3FC1-4D56-9693-ED4142BBAD2B}" destId="{5EA000B0-4500-4A18-926C-3E22AA368F67}" srcOrd="1" destOrd="0" presId="urn:microsoft.com/office/officeart/2005/8/layout/hierarchy3"/>
    <dgm:cxn modelId="{E8C72F56-C86D-417C-BDDB-99C257D57627}" srcId="{09C065AA-DE25-426D-AC39-0B32E861F0BC}" destId="{EFAA522E-2C36-46F2-A957-F25F935874D5}" srcOrd="1" destOrd="0" parTransId="{03DA825B-EF52-4BA1-A841-4B8B256E7106}" sibTransId="{B71EF4A2-F5A4-4B88-8746-7253258C9454}"/>
    <dgm:cxn modelId="{4C071D7F-1230-41EE-A386-ADEE7E46889D}" srcId="{09C065AA-DE25-426D-AC39-0B32E861F0BC}" destId="{0057FE99-3FC1-4D56-9693-ED4142BBAD2B}" srcOrd="0" destOrd="0" parTransId="{BA3B2DCD-2930-4BAF-A990-43036D2E9D48}" sibTransId="{29729EDB-5ECF-44B4-A452-E68FEB716474}"/>
    <dgm:cxn modelId="{A94350AF-1219-49C8-A14E-F35B86F3F553}" type="presOf" srcId="{0057FE99-3FC1-4D56-9693-ED4142BBAD2B}" destId="{1F1400C0-4515-4EB0-B3C9-776C3A27AA12}" srcOrd="0" destOrd="0" presId="urn:microsoft.com/office/officeart/2005/8/layout/hierarchy3"/>
    <dgm:cxn modelId="{9747EFB1-EB92-4E60-B138-371896866101}" type="presOf" srcId="{EFAA522E-2C36-46F2-A957-F25F935874D5}" destId="{F7393C42-32F5-44A7-A18B-74D9CA352866}" srcOrd="0" destOrd="0" presId="urn:microsoft.com/office/officeart/2005/8/layout/hierarchy3"/>
    <dgm:cxn modelId="{F699647F-21F7-4C16-8853-444A597273C2}" type="presParOf" srcId="{B6C26E34-FD37-4F0F-8F4D-21EE65DE638E}" destId="{7BF8C465-2164-4749-BB36-06F3D564EBB8}" srcOrd="0" destOrd="0" presId="urn:microsoft.com/office/officeart/2005/8/layout/hierarchy3"/>
    <dgm:cxn modelId="{A379DC39-9F38-4B37-A8C8-0D411E9D394A}" type="presParOf" srcId="{7BF8C465-2164-4749-BB36-06F3D564EBB8}" destId="{02E082CD-8184-4067-BF15-6A3502E06277}" srcOrd="0" destOrd="0" presId="urn:microsoft.com/office/officeart/2005/8/layout/hierarchy3"/>
    <dgm:cxn modelId="{EF17C673-BEA3-4E36-B00E-5B919A76B424}" type="presParOf" srcId="{02E082CD-8184-4067-BF15-6A3502E06277}" destId="{1F1400C0-4515-4EB0-B3C9-776C3A27AA12}" srcOrd="0" destOrd="0" presId="urn:microsoft.com/office/officeart/2005/8/layout/hierarchy3"/>
    <dgm:cxn modelId="{1AE35BBF-4E11-48BA-A0E1-4A6C36D9FCB4}" type="presParOf" srcId="{02E082CD-8184-4067-BF15-6A3502E06277}" destId="{5EA000B0-4500-4A18-926C-3E22AA368F67}" srcOrd="1" destOrd="0" presId="urn:microsoft.com/office/officeart/2005/8/layout/hierarchy3"/>
    <dgm:cxn modelId="{EB21CE42-8215-48B2-9238-1888AF35E688}" type="presParOf" srcId="{7BF8C465-2164-4749-BB36-06F3D564EBB8}" destId="{4CDE81A7-A2F8-44F6-A304-6C18CAAAC044}" srcOrd="1" destOrd="0" presId="urn:microsoft.com/office/officeart/2005/8/layout/hierarchy3"/>
    <dgm:cxn modelId="{A789ED7B-A72E-4D86-9A4C-BEB0F40092A6}" type="presParOf" srcId="{B6C26E34-FD37-4F0F-8F4D-21EE65DE638E}" destId="{63F088AB-8C70-47E2-9D33-C4E4FB560FB9}" srcOrd="1" destOrd="0" presId="urn:microsoft.com/office/officeart/2005/8/layout/hierarchy3"/>
    <dgm:cxn modelId="{7E5C2BB9-EA08-41F9-814D-2D44F597D9F5}" type="presParOf" srcId="{63F088AB-8C70-47E2-9D33-C4E4FB560FB9}" destId="{ECBEE9AB-CC3E-4161-AAD0-123F078E890C}" srcOrd="0" destOrd="0" presId="urn:microsoft.com/office/officeart/2005/8/layout/hierarchy3"/>
    <dgm:cxn modelId="{70578494-28AF-4069-8773-9DEEF097A6D2}" type="presParOf" srcId="{ECBEE9AB-CC3E-4161-AAD0-123F078E890C}" destId="{F7393C42-32F5-44A7-A18B-74D9CA352866}" srcOrd="0" destOrd="0" presId="urn:microsoft.com/office/officeart/2005/8/layout/hierarchy3"/>
    <dgm:cxn modelId="{BF8C8492-4D0F-461E-B64C-B1A23DF0C689}" type="presParOf" srcId="{ECBEE9AB-CC3E-4161-AAD0-123F078E890C}" destId="{B0CA2548-E3CC-4D18-AF45-47CB7629FB11}" srcOrd="1" destOrd="0" presId="urn:microsoft.com/office/officeart/2005/8/layout/hierarchy3"/>
    <dgm:cxn modelId="{FCAE5206-FBA7-4981-A312-BE683B5A7AC1}" type="presParOf" srcId="{63F088AB-8C70-47E2-9D33-C4E4FB560FB9}" destId="{BF0EF12F-D644-4852-A2AC-1E65DE137038}"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A47F40-5267-4A01-9AB2-CBCDD69A025D}"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E957904-AC09-4562-9E87-AAA091285537}">
      <dgm:prSet/>
      <dgm:spPr/>
      <dgm:t>
        <a:bodyPr/>
        <a:lstStyle/>
        <a:p>
          <a:r>
            <a:rPr lang="en-US"/>
            <a:t>Date and time of discharge</a:t>
          </a:r>
        </a:p>
      </dgm:t>
    </dgm:pt>
    <dgm:pt modelId="{3558F10C-7B58-49A0-9727-A3CD885528DF}" type="parTrans" cxnId="{8233D268-B52A-4DDB-80F9-4A7A485D2E71}">
      <dgm:prSet/>
      <dgm:spPr/>
      <dgm:t>
        <a:bodyPr/>
        <a:lstStyle/>
        <a:p>
          <a:endParaRPr lang="en-US"/>
        </a:p>
      </dgm:t>
    </dgm:pt>
    <dgm:pt modelId="{BDC060DA-EBD4-464C-8437-55E3AF62EF7C}" type="sibTrans" cxnId="{8233D268-B52A-4DDB-80F9-4A7A485D2E71}">
      <dgm:prSet/>
      <dgm:spPr/>
      <dgm:t>
        <a:bodyPr/>
        <a:lstStyle/>
        <a:p>
          <a:endParaRPr lang="en-US"/>
        </a:p>
      </dgm:t>
    </dgm:pt>
    <dgm:pt modelId="{38E57B4E-7115-4F0F-8E54-4BF094B2078F}">
      <dgm:prSet/>
      <dgm:spPr/>
      <dgm:t>
        <a:bodyPr/>
        <a:lstStyle/>
        <a:p>
          <a:r>
            <a:rPr lang="en-US"/>
            <a:t>Date and time of any demand for immediate pay</a:t>
          </a:r>
        </a:p>
      </dgm:t>
    </dgm:pt>
    <dgm:pt modelId="{E7D891A8-A0B2-425E-A701-47E26D2C675E}" type="parTrans" cxnId="{299F709E-AB5D-4413-9A3C-21177563987F}">
      <dgm:prSet/>
      <dgm:spPr/>
      <dgm:t>
        <a:bodyPr/>
        <a:lstStyle/>
        <a:p>
          <a:endParaRPr lang="en-US"/>
        </a:p>
      </dgm:t>
    </dgm:pt>
    <dgm:pt modelId="{3B112017-C13B-4AE5-AFAF-35CFEEFD2EBC}" type="sibTrans" cxnId="{299F709E-AB5D-4413-9A3C-21177563987F}">
      <dgm:prSet/>
      <dgm:spPr/>
      <dgm:t>
        <a:bodyPr/>
        <a:lstStyle/>
        <a:p>
          <a:endParaRPr lang="en-US"/>
        </a:p>
      </dgm:t>
    </dgm:pt>
    <dgm:pt modelId="{87E86BCA-BFE5-4457-9338-D17BF3E31D88}">
      <dgm:prSet/>
      <dgm:spPr/>
      <dgm:t>
        <a:bodyPr/>
        <a:lstStyle/>
        <a:p>
          <a:r>
            <a:rPr lang="en-US"/>
            <a:t>Proof of FSS submission</a:t>
          </a:r>
        </a:p>
      </dgm:t>
    </dgm:pt>
    <dgm:pt modelId="{1C3BBD16-1989-4202-A8EA-F50F5428156B}" type="parTrans" cxnId="{804A5B71-F09D-4390-B291-1D6292156E4D}">
      <dgm:prSet/>
      <dgm:spPr/>
      <dgm:t>
        <a:bodyPr/>
        <a:lstStyle/>
        <a:p>
          <a:endParaRPr lang="en-US"/>
        </a:p>
      </dgm:t>
    </dgm:pt>
    <dgm:pt modelId="{CD4683C7-B9E5-4706-A3A5-E23C582C06F0}" type="sibTrans" cxnId="{804A5B71-F09D-4390-B291-1D6292156E4D}">
      <dgm:prSet/>
      <dgm:spPr/>
      <dgm:t>
        <a:bodyPr/>
        <a:lstStyle/>
        <a:p>
          <a:endParaRPr lang="en-US"/>
        </a:p>
      </dgm:t>
    </dgm:pt>
    <dgm:pt modelId="{686F9981-C175-41CA-9FFF-D2B7E6AD2746}">
      <dgm:prSet/>
      <dgm:spPr/>
      <dgm:t>
        <a:bodyPr/>
        <a:lstStyle/>
        <a:p>
          <a:r>
            <a:rPr lang="en-US"/>
            <a:t>All submitted final pay documents</a:t>
          </a:r>
        </a:p>
      </dgm:t>
    </dgm:pt>
    <dgm:pt modelId="{F2CBDC7D-8650-47BB-B53A-A4E06D59CC5B}" type="parTrans" cxnId="{BC42B0C2-04EC-4A8D-BCE6-85352C731532}">
      <dgm:prSet/>
      <dgm:spPr/>
      <dgm:t>
        <a:bodyPr/>
        <a:lstStyle/>
        <a:p>
          <a:endParaRPr lang="en-US"/>
        </a:p>
      </dgm:t>
    </dgm:pt>
    <dgm:pt modelId="{890D4793-05A0-4EAB-9BCE-A00373AE30E3}" type="sibTrans" cxnId="{BC42B0C2-04EC-4A8D-BCE6-85352C731532}">
      <dgm:prSet/>
      <dgm:spPr/>
      <dgm:t>
        <a:bodyPr/>
        <a:lstStyle/>
        <a:p>
          <a:endParaRPr lang="en-US"/>
        </a:p>
      </dgm:t>
    </dgm:pt>
    <dgm:pt modelId="{9AB03FDC-7152-4E1E-8F8D-065E1CC4FA1E}">
      <dgm:prSet/>
      <dgm:spPr/>
      <dgm:t>
        <a:bodyPr/>
        <a:lstStyle/>
        <a:p>
          <a:r>
            <a:rPr lang="en-US"/>
            <a:t>Communications with Payroll</a:t>
          </a:r>
        </a:p>
      </dgm:t>
    </dgm:pt>
    <dgm:pt modelId="{5DE671BB-0F3F-4A13-BED6-89B809FE4C1A}" type="parTrans" cxnId="{A9F291DC-0942-4A2A-8767-E64204389044}">
      <dgm:prSet/>
      <dgm:spPr/>
      <dgm:t>
        <a:bodyPr/>
        <a:lstStyle/>
        <a:p>
          <a:endParaRPr lang="en-US"/>
        </a:p>
      </dgm:t>
    </dgm:pt>
    <dgm:pt modelId="{4D500CCC-5999-45A5-BEE4-B1C0AC96312F}" type="sibTrans" cxnId="{A9F291DC-0942-4A2A-8767-E64204389044}">
      <dgm:prSet/>
      <dgm:spPr/>
      <dgm:t>
        <a:bodyPr/>
        <a:lstStyle/>
        <a:p>
          <a:endParaRPr lang="en-US"/>
        </a:p>
      </dgm:t>
    </dgm:pt>
    <dgm:pt modelId="{184C3099-D083-4DA3-9F07-68A122147689}" type="pres">
      <dgm:prSet presAssocID="{1BA47F40-5267-4A01-9AB2-CBCDD69A025D}" presName="root" presStyleCnt="0">
        <dgm:presLayoutVars>
          <dgm:dir/>
          <dgm:resizeHandles val="exact"/>
        </dgm:presLayoutVars>
      </dgm:prSet>
      <dgm:spPr/>
    </dgm:pt>
    <dgm:pt modelId="{2180B336-3657-436D-88E7-73B1FC0BBD32}" type="pres">
      <dgm:prSet presAssocID="{6E957904-AC09-4562-9E87-AAA091285537}" presName="compNode" presStyleCnt="0"/>
      <dgm:spPr/>
    </dgm:pt>
    <dgm:pt modelId="{7CCB0F60-0C8A-4A10-8B92-A27A0B219CD6}" type="pres">
      <dgm:prSet presAssocID="{6E957904-AC09-4562-9E87-AAA091285537}"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lock"/>
        </a:ext>
      </dgm:extLst>
    </dgm:pt>
    <dgm:pt modelId="{1E620335-1948-4B3B-81CF-979C6A47D7CA}" type="pres">
      <dgm:prSet presAssocID="{6E957904-AC09-4562-9E87-AAA091285537}" presName="spaceRect" presStyleCnt="0"/>
      <dgm:spPr/>
    </dgm:pt>
    <dgm:pt modelId="{BFAD6927-7C6E-4962-A214-195BA56157AF}" type="pres">
      <dgm:prSet presAssocID="{6E957904-AC09-4562-9E87-AAA091285537}" presName="textRect" presStyleLbl="revTx" presStyleIdx="0" presStyleCnt="5">
        <dgm:presLayoutVars>
          <dgm:chMax val="1"/>
          <dgm:chPref val="1"/>
        </dgm:presLayoutVars>
      </dgm:prSet>
      <dgm:spPr/>
    </dgm:pt>
    <dgm:pt modelId="{150A7584-D90C-4374-9872-C1A5BEBC2ACE}" type="pres">
      <dgm:prSet presAssocID="{BDC060DA-EBD4-464C-8437-55E3AF62EF7C}" presName="sibTrans" presStyleCnt="0"/>
      <dgm:spPr/>
    </dgm:pt>
    <dgm:pt modelId="{9DCAA1FF-A812-4259-9561-E45AFB9A2830}" type="pres">
      <dgm:prSet presAssocID="{38E57B4E-7115-4F0F-8E54-4BF094B2078F}" presName="compNode" presStyleCnt="0"/>
      <dgm:spPr/>
    </dgm:pt>
    <dgm:pt modelId="{6202C815-51FC-44BA-8BBC-35A2D2E571F9}" type="pres">
      <dgm:prSet presAssocID="{38E57B4E-7115-4F0F-8E54-4BF094B2078F}"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opwatch"/>
        </a:ext>
      </dgm:extLst>
    </dgm:pt>
    <dgm:pt modelId="{A8B64AF4-C70D-45C8-82F6-491C3221B791}" type="pres">
      <dgm:prSet presAssocID="{38E57B4E-7115-4F0F-8E54-4BF094B2078F}" presName="spaceRect" presStyleCnt="0"/>
      <dgm:spPr/>
    </dgm:pt>
    <dgm:pt modelId="{79E48F34-3BE7-42E0-AE48-F784A28E1E63}" type="pres">
      <dgm:prSet presAssocID="{38E57B4E-7115-4F0F-8E54-4BF094B2078F}" presName="textRect" presStyleLbl="revTx" presStyleIdx="1" presStyleCnt="5">
        <dgm:presLayoutVars>
          <dgm:chMax val="1"/>
          <dgm:chPref val="1"/>
        </dgm:presLayoutVars>
      </dgm:prSet>
      <dgm:spPr/>
    </dgm:pt>
    <dgm:pt modelId="{FF5C93DB-F05A-4953-8E52-8BB46C07EE57}" type="pres">
      <dgm:prSet presAssocID="{3B112017-C13B-4AE5-AFAF-35CFEEFD2EBC}" presName="sibTrans" presStyleCnt="0"/>
      <dgm:spPr/>
    </dgm:pt>
    <dgm:pt modelId="{C06DB00D-E92B-4E35-B93F-75C3B4392438}" type="pres">
      <dgm:prSet presAssocID="{87E86BCA-BFE5-4457-9338-D17BF3E31D88}" presName="compNode" presStyleCnt="0"/>
      <dgm:spPr/>
    </dgm:pt>
    <dgm:pt modelId="{8E3D3A8F-B1E6-4B79-BC62-9849D0074F60}" type="pres">
      <dgm:prSet presAssocID="{87E86BCA-BFE5-4457-9338-D17BF3E31D88}"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A3E654AD-A197-4C23-90ED-A0384C1A6D0A}" type="pres">
      <dgm:prSet presAssocID="{87E86BCA-BFE5-4457-9338-D17BF3E31D88}" presName="spaceRect" presStyleCnt="0"/>
      <dgm:spPr/>
    </dgm:pt>
    <dgm:pt modelId="{397A2DA7-6A65-4328-9764-2B6AD823EF10}" type="pres">
      <dgm:prSet presAssocID="{87E86BCA-BFE5-4457-9338-D17BF3E31D88}" presName="textRect" presStyleLbl="revTx" presStyleIdx="2" presStyleCnt="5">
        <dgm:presLayoutVars>
          <dgm:chMax val="1"/>
          <dgm:chPref val="1"/>
        </dgm:presLayoutVars>
      </dgm:prSet>
      <dgm:spPr/>
    </dgm:pt>
    <dgm:pt modelId="{898EE290-6860-4498-BD10-0E0EE908A3C7}" type="pres">
      <dgm:prSet presAssocID="{CD4683C7-B9E5-4706-A3A5-E23C582C06F0}" presName="sibTrans" presStyleCnt="0"/>
      <dgm:spPr/>
    </dgm:pt>
    <dgm:pt modelId="{8BD77668-5E8C-4AAF-8DB9-FD7A8EE15694}" type="pres">
      <dgm:prSet presAssocID="{686F9981-C175-41CA-9FFF-D2B7E6AD2746}" presName="compNode" presStyleCnt="0"/>
      <dgm:spPr/>
    </dgm:pt>
    <dgm:pt modelId="{8C6A07BB-1E4C-4D38-A004-08818AA3B761}" type="pres">
      <dgm:prSet presAssocID="{686F9981-C175-41CA-9FFF-D2B7E6AD2746}"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D994BF3A-1CB9-4E00-8C8A-077F6AD621C0}" type="pres">
      <dgm:prSet presAssocID="{686F9981-C175-41CA-9FFF-D2B7E6AD2746}" presName="spaceRect" presStyleCnt="0"/>
      <dgm:spPr/>
    </dgm:pt>
    <dgm:pt modelId="{08AFC6AA-8992-4034-BC87-F1511B03DEA5}" type="pres">
      <dgm:prSet presAssocID="{686F9981-C175-41CA-9FFF-D2B7E6AD2746}" presName="textRect" presStyleLbl="revTx" presStyleIdx="3" presStyleCnt="5">
        <dgm:presLayoutVars>
          <dgm:chMax val="1"/>
          <dgm:chPref val="1"/>
        </dgm:presLayoutVars>
      </dgm:prSet>
      <dgm:spPr/>
    </dgm:pt>
    <dgm:pt modelId="{414F240A-118C-477D-9B3C-9855B6B743BE}" type="pres">
      <dgm:prSet presAssocID="{890D4793-05A0-4EAB-9BCE-A00373AE30E3}" presName="sibTrans" presStyleCnt="0"/>
      <dgm:spPr/>
    </dgm:pt>
    <dgm:pt modelId="{EF2C87AE-D91B-4C4A-9C95-1F305AD49F9B}" type="pres">
      <dgm:prSet presAssocID="{9AB03FDC-7152-4E1E-8F8D-065E1CC4FA1E}" presName="compNode" presStyleCnt="0"/>
      <dgm:spPr/>
    </dgm:pt>
    <dgm:pt modelId="{A3FA7D1D-12C3-46BD-BC68-A1614D4D957C}" type="pres">
      <dgm:prSet presAssocID="{9AB03FDC-7152-4E1E-8F8D-065E1CC4FA1E}"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Email"/>
        </a:ext>
      </dgm:extLst>
    </dgm:pt>
    <dgm:pt modelId="{82C4DA1D-2DC6-4AD1-AB7C-80C2A5BA2CCD}" type="pres">
      <dgm:prSet presAssocID="{9AB03FDC-7152-4E1E-8F8D-065E1CC4FA1E}" presName="spaceRect" presStyleCnt="0"/>
      <dgm:spPr/>
    </dgm:pt>
    <dgm:pt modelId="{A5A29E2F-85C2-4EE3-9646-EB3D6EDC7534}" type="pres">
      <dgm:prSet presAssocID="{9AB03FDC-7152-4E1E-8F8D-065E1CC4FA1E}" presName="textRect" presStyleLbl="revTx" presStyleIdx="4" presStyleCnt="5">
        <dgm:presLayoutVars>
          <dgm:chMax val="1"/>
          <dgm:chPref val="1"/>
        </dgm:presLayoutVars>
      </dgm:prSet>
      <dgm:spPr/>
    </dgm:pt>
  </dgm:ptLst>
  <dgm:cxnLst>
    <dgm:cxn modelId="{45A28336-82ED-42C1-9257-7E13E7673F3C}" type="presOf" srcId="{9AB03FDC-7152-4E1E-8F8D-065E1CC4FA1E}" destId="{A5A29E2F-85C2-4EE3-9646-EB3D6EDC7534}" srcOrd="0" destOrd="0" presId="urn:microsoft.com/office/officeart/2018/2/layout/IconLabelList"/>
    <dgm:cxn modelId="{8233D268-B52A-4DDB-80F9-4A7A485D2E71}" srcId="{1BA47F40-5267-4A01-9AB2-CBCDD69A025D}" destId="{6E957904-AC09-4562-9E87-AAA091285537}" srcOrd="0" destOrd="0" parTransId="{3558F10C-7B58-49A0-9727-A3CD885528DF}" sibTransId="{BDC060DA-EBD4-464C-8437-55E3AF62EF7C}"/>
    <dgm:cxn modelId="{804A5B71-F09D-4390-B291-1D6292156E4D}" srcId="{1BA47F40-5267-4A01-9AB2-CBCDD69A025D}" destId="{87E86BCA-BFE5-4457-9338-D17BF3E31D88}" srcOrd="2" destOrd="0" parTransId="{1C3BBD16-1989-4202-A8EA-F50F5428156B}" sibTransId="{CD4683C7-B9E5-4706-A3A5-E23C582C06F0}"/>
    <dgm:cxn modelId="{0D52E882-A37A-4358-978F-FE3503848BB1}" type="presOf" srcId="{87E86BCA-BFE5-4457-9338-D17BF3E31D88}" destId="{397A2DA7-6A65-4328-9764-2B6AD823EF10}" srcOrd="0" destOrd="0" presId="urn:microsoft.com/office/officeart/2018/2/layout/IconLabelList"/>
    <dgm:cxn modelId="{299F709E-AB5D-4413-9A3C-21177563987F}" srcId="{1BA47F40-5267-4A01-9AB2-CBCDD69A025D}" destId="{38E57B4E-7115-4F0F-8E54-4BF094B2078F}" srcOrd="1" destOrd="0" parTransId="{E7D891A8-A0B2-425E-A701-47E26D2C675E}" sibTransId="{3B112017-C13B-4AE5-AFAF-35CFEEFD2EBC}"/>
    <dgm:cxn modelId="{A2DD07BD-79A8-4407-AC8D-BCEBFCF12C32}" type="presOf" srcId="{1BA47F40-5267-4A01-9AB2-CBCDD69A025D}" destId="{184C3099-D083-4DA3-9F07-68A122147689}" srcOrd="0" destOrd="0" presId="urn:microsoft.com/office/officeart/2018/2/layout/IconLabelList"/>
    <dgm:cxn modelId="{BC42B0C2-04EC-4A8D-BCE6-85352C731532}" srcId="{1BA47F40-5267-4A01-9AB2-CBCDD69A025D}" destId="{686F9981-C175-41CA-9FFF-D2B7E6AD2746}" srcOrd="3" destOrd="0" parTransId="{F2CBDC7D-8650-47BB-B53A-A4E06D59CC5B}" sibTransId="{890D4793-05A0-4EAB-9BCE-A00373AE30E3}"/>
    <dgm:cxn modelId="{18CFF2C4-8CE1-46F4-B973-747BA213BF29}" type="presOf" srcId="{686F9981-C175-41CA-9FFF-D2B7E6AD2746}" destId="{08AFC6AA-8992-4034-BC87-F1511B03DEA5}" srcOrd="0" destOrd="0" presId="urn:microsoft.com/office/officeart/2018/2/layout/IconLabelList"/>
    <dgm:cxn modelId="{A9F291DC-0942-4A2A-8767-E64204389044}" srcId="{1BA47F40-5267-4A01-9AB2-CBCDD69A025D}" destId="{9AB03FDC-7152-4E1E-8F8D-065E1CC4FA1E}" srcOrd="4" destOrd="0" parTransId="{5DE671BB-0F3F-4A13-BED6-89B809FE4C1A}" sibTransId="{4D500CCC-5999-45A5-BEE4-B1C0AC96312F}"/>
    <dgm:cxn modelId="{60FFD7E0-61F2-4C30-98D1-5B0F56CD4D5F}" type="presOf" srcId="{6E957904-AC09-4562-9E87-AAA091285537}" destId="{BFAD6927-7C6E-4962-A214-195BA56157AF}" srcOrd="0" destOrd="0" presId="urn:microsoft.com/office/officeart/2018/2/layout/IconLabelList"/>
    <dgm:cxn modelId="{F61726EF-3A5F-4FB8-BC8D-486596E1B742}" type="presOf" srcId="{38E57B4E-7115-4F0F-8E54-4BF094B2078F}" destId="{79E48F34-3BE7-42E0-AE48-F784A28E1E63}" srcOrd="0" destOrd="0" presId="urn:microsoft.com/office/officeart/2018/2/layout/IconLabelList"/>
    <dgm:cxn modelId="{E994A203-B085-46FC-B264-06D32CC7D82C}" type="presParOf" srcId="{184C3099-D083-4DA3-9F07-68A122147689}" destId="{2180B336-3657-436D-88E7-73B1FC0BBD32}" srcOrd="0" destOrd="0" presId="urn:microsoft.com/office/officeart/2018/2/layout/IconLabelList"/>
    <dgm:cxn modelId="{51DC0C15-EEED-4394-ABDE-B1EC63FE8D78}" type="presParOf" srcId="{2180B336-3657-436D-88E7-73B1FC0BBD32}" destId="{7CCB0F60-0C8A-4A10-8B92-A27A0B219CD6}" srcOrd="0" destOrd="0" presId="urn:microsoft.com/office/officeart/2018/2/layout/IconLabelList"/>
    <dgm:cxn modelId="{F506891D-8DFE-4E61-A0CF-95B3E6F400B3}" type="presParOf" srcId="{2180B336-3657-436D-88E7-73B1FC0BBD32}" destId="{1E620335-1948-4B3B-81CF-979C6A47D7CA}" srcOrd="1" destOrd="0" presId="urn:microsoft.com/office/officeart/2018/2/layout/IconLabelList"/>
    <dgm:cxn modelId="{73355D43-4996-4754-9908-134F5718CF0D}" type="presParOf" srcId="{2180B336-3657-436D-88E7-73B1FC0BBD32}" destId="{BFAD6927-7C6E-4962-A214-195BA56157AF}" srcOrd="2" destOrd="0" presId="urn:microsoft.com/office/officeart/2018/2/layout/IconLabelList"/>
    <dgm:cxn modelId="{5EE296B3-A18B-4CD4-AAC6-A54B0478758A}" type="presParOf" srcId="{184C3099-D083-4DA3-9F07-68A122147689}" destId="{150A7584-D90C-4374-9872-C1A5BEBC2ACE}" srcOrd="1" destOrd="0" presId="urn:microsoft.com/office/officeart/2018/2/layout/IconLabelList"/>
    <dgm:cxn modelId="{8FBABE68-258E-4113-8AFF-499849525771}" type="presParOf" srcId="{184C3099-D083-4DA3-9F07-68A122147689}" destId="{9DCAA1FF-A812-4259-9561-E45AFB9A2830}" srcOrd="2" destOrd="0" presId="urn:microsoft.com/office/officeart/2018/2/layout/IconLabelList"/>
    <dgm:cxn modelId="{EE59D1D7-05EC-47E4-A9FA-3294A42B9C49}" type="presParOf" srcId="{9DCAA1FF-A812-4259-9561-E45AFB9A2830}" destId="{6202C815-51FC-44BA-8BBC-35A2D2E571F9}" srcOrd="0" destOrd="0" presId="urn:microsoft.com/office/officeart/2018/2/layout/IconLabelList"/>
    <dgm:cxn modelId="{171F4F84-8EC2-4AAA-8DEA-EE0C50B2261E}" type="presParOf" srcId="{9DCAA1FF-A812-4259-9561-E45AFB9A2830}" destId="{A8B64AF4-C70D-45C8-82F6-491C3221B791}" srcOrd="1" destOrd="0" presId="urn:microsoft.com/office/officeart/2018/2/layout/IconLabelList"/>
    <dgm:cxn modelId="{E8F89C25-9A4A-4079-96E6-9703888C41E9}" type="presParOf" srcId="{9DCAA1FF-A812-4259-9561-E45AFB9A2830}" destId="{79E48F34-3BE7-42E0-AE48-F784A28E1E63}" srcOrd="2" destOrd="0" presId="urn:microsoft.com/office/officeart/2018/2/layout/IconLabelList"/>
    <dgm:cxn modelId="{893477D5-052F-4FD9-B9FE-02EC122E52C4}" type="presParOf" srcId="{184C3099-D083-4DA3-9F07-68A122147689}" destId="{FF5C93DB-F05A-4953-8E52-8BB46C07EE57}" srcOrd="3" destOrd="0" presId="urn:microsoft.com/office/officeart/2018/2/layout/IconLabelList"/>
    <dgm:cxn modelId="{0401ED73-5A2E-4610-B5DD-13FA91381964}" type="presParOf" srcId="{184C3099-D083-4DA3-9F07-68A122147689}" destId="{C06DB00D-E92B-4E35-B93F-75C3B4392438}" srcOrd="4" destOrd="0" presId="urn:microsoft.com/office/officeart/2018/2/layout/IconLabelList"/>
    <dgm:cxn modelId="{B3AD7242-F473-4943-BDF0-3A9D09FCEE50}" type="presParOf" srcId="{C06DB00D-E92B-4E35-B93F-75C3B4392438}" destId="{8E3D3A8F-B1E6-4B79-BC62-9849D0074F60}" srcOrd="0" destOrd="0" presId="urn:microsoft.com/office/officeart/2018/2/layout/IconLabelList"/>
    <dgm:cxn modelId="{AB08358D-BC19-403B-8547-684A1E7C502D}" type="presParOf" srcId="{C06DB00D-E92B-4E35-B93F-75C3B4392438}" destId="{A3E654AD-A197-4C23-90ED-A0384C1A6D0A}" srcOrd="1" destOrd="0" presId="urn:microsoft.com/office/officeart/2018/2/layout/IconLabelList"/>
    <dgm:cxn modelId="{37695C3B-ECEB-4F41-BDA1-79E1BFF31C62}" type="presParOf" srcId="{C06DB00D-E92B-4E35-B93F-75C3B4392438}" destId="{397A2DA7-6A65-4328-9764-2B6AD823EF10}" srcOrd="2" destOrd="0" presId="urn:microsoft.com/office/officeart/2018/2/layout/IconLabelList"/>
    <dgm:cxn modelId="{AC4919E5-59DC-45A8-802F-CF2BA1A1AAA5}" type="presParOf" srcId="{184C3099-D083-4DA3-9F07-68A122147689}" destId="{898EE290-6860-4498-BD10-0E0EE908A3C7}" srcOrd="5" destOrd="0" presId="urn:microsoft.com/office/officeart/2018/2/layout/IconLabelList"/>
    <dgm:cxn modelId="{75A03EB7-095C-4BD6-AF24-C648B604889E}" type="presParOf" srcId="{184C3099-D083-4DA3-9F07-68A122147689}" destId="{8BD77668-5E8C-4AAF-8DB9-FD7A8EE15694}" srcOrd="6" destOrd="0" presId="urn:microsoft.com/office/officeart/2018/2/layout/IconLabelList"/>
    <dgm:cxn modelId="{BA1DDAA7-96FB-4B19-A186-02D46A025D5E}" type="presParOf" srcId="{8BD77668-5E8C-4AAF-8DB9-FD7A8EE15694}" destId="{8C6A07BB-1E4C-4D38-A004-08818AA3B761}" srcOrd="0" destOrd="0" presId="urn:microsoft.com/office/officeart/2018/2/layout/IconLabelList"/>
    <dgm:cxn modelId="{2F6AC361-6603-42C9-AD1B-A6285A72F1E2}" type="presParOf" srcId="{8BD77668-5E8C-4AAF-8DB9-FD7A8EE15694}" destId="{D994BF3A-1CB9-4E00-8C8A-077F6AD621C0}" srcOrd="1" destOrd="0" presId="urn:microsoft.com/office/officeart/2018/2/layout/IconLabelList"/>
    <dgm:cxn modelId="{E6C2A23B-C34B-441F-9EC3-F5D991C72536}" type="presParOf" srcId="{8BD77668-5E8C-4AAF-8DB9-FD7A8EE15694}" destId="{08AFC6AA-8992-4034-BC87-F1511B03DEA5}" srcOrd="2" destOrd="0" presId="urn:microsoft.com/office/officeart/2018/2/layout/IconLabelList"/>
    <dgm:cxn modelId="{85FF4F6E-D8EE-48D8-BF6B-82C8A0750D9C}" type="presParOf" srcId="{184C3099-D083-4DA3-9F07-68A122147689}" destId="{414F240A-118C-477D-9B3C-9855B6B743BE}" srcOrd="7" destOrd="0" presId="urn:microsoft.com/office/officeart/2018/2/layout/IconLabelList"/>
    <dgm:cxn modelId="{9EC3AAD1-CEAA-4925-86BB-C27BAA86FD5A}" type="presParOf" srcId="{184C3099-D083-4DA3-9F07-68A122147689}" destId="{EF2C87AE-D91B-4C4A-9C95-1F305AD49F9B}" srcOrd="8" destOrd="0" presId="urn:microsoft.com/office/officeart/2018/2/layout/IconLabelList"/>
    <dgm:cxn modelId="{8AF3030A-C55B-4BFC-A87E-C7FF11F45713}" type="presParOf" srcId="{EF2C87AE-D91B-4C4A-9C95-1F305AD49F9B}" destId="{A3FA7D1D-12C3-46BD-BC68-A1614D4D957C}" srcOrd="0" destOrd="0" presId="urn:microsoft.com/office/officeart/2018/2/layout/IconLabelList"/>
    <dgm:cxn modelId="{EFD10CC1-D969-4455-BAA8-92A473C1281B}" type="presParOf" srcId="{EF2C87AE-D91B-4C4A-9C95-1F305AD49F9B}" destId="{82C4DA1D-2DC6-4AD1-AB7C-80C2A5BA2CCD}" srcOrd="1" destOrd="0" presId="urn:microsoft.com/office/officeart/2018/2/layout/IconLabelList"/>
    <dgm:cxn modelId="{C15B3315-497F-45EB-8A4A-E94F0C63CCD4}" type="presParOf" srcId="{EF2C87AE-D91B-4C4A-9C95-1F305AD49F9B}" destId="{A5A29E2F-85C2-4EE3-9646-EB3D6EDC753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FD279E-381C-412B-86CB-9646D6E1ECDF}" type="doc">
      <dgm:prSet loTypeId="urn:microsoft.com/office/officeart/2018/5/layout/IconLeaf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51E3E95-29B4-485C-969D-6628A9275C07}">
      <dgm:prSet/>
      <dgm:spPr/>
      <dgm:t>
        <a:bodyPr/>
        <a:lstStyle/>
        <a:p>
          <a:pPr>
            <a:defRPr cap="all"/>
          </a:pPr>
          <a:r>
            <a:rPr lang="en-US"/>
            <a:t>MAPS PR 1.7</a:t>
          </a:r>
          <a:br>
            <a:rPr lang="en-US"/>
          </a:br>
          <a:r>
            <a:rPr lang="en-US">
              <a:hlinkClick xmlns:r="http://schemas.openxmlformats.org/officeDocument/2006/relationships" r:id="rId1"/>
            </a:rPr>
            <a:t>https://www.nmdfa.state.nm.us/wp-content/uploads/2025/07/Model_Accounting_Practices_Manual___2026.pdf</a:t>
          </a:r>
          <a:endParaRPr lang="en-US"/>
        </a:p>
      </dgm:t>
    </dgm:pt>
    <dgm:pt modelId="{C8FA31FF-D1A7-49E4-9DE0-A474C72CFAF9}" type="parTrans" cxnId="{F925705F-7F25-4AFF-BDB9-2D7C6064EAF0}">
      <dgm:prSet/>
      <dgm:spPr/>
      <dgm:t>
        <a:bodyPr/>
        <a:lstStyle/>
        <a:p>
          <a:endParaRPr lang="en-US"/>
        </a:p>
      </dgm:t>
    </dgm:pt>
    <dgm:pt modelId="{2218CBAC-D70D-4DA7-9B7B-6D7C72629F76}" type="sibTrans" cxnId="{F925705F-7F25-4AFF-BDB9-2D7C6064EAF0}">
      <dgm:prSet/>
      <dgm:spPr/>
      <dgm:t>
        <a:bodyPr/>
        <a:lstStyle/>
        <a:p>
          <a:endParaRPr lang="en-US"/>
        </a:p>
      </dgm:t>
    </dgm:pt>
    <dgm:pt modelId="{80AE7347-0BDD-4A54-AFC3-A4C04FA5798A}">
      <dgm:prSet/>
      <dgm:spPr/>
      <dgm:t>
        <a:bodyPr/>
        <a:lstStyle/>
        <a:p>
          <a:pPr>
            <a:defRPr cap="all"/>
          </a:pPr>
          <a:r>
            <a:rPr lang="en-US"/>
            <a:t>FSS Platform: </a:t>
          </a:r>
          <a:r>
            <a:rPr lang="en-US">
              <a:hlinkClick xmlns:r="http://schemas.openxmlformats.org/officeDocument/2006/relationships" r:id="rId2"/>
            </a:rPr>
            <a:t>https://platform.dfa.nm.gov/</a:t>
          </a:r>
          <a:r>
            <a:rPr lang="en-US"/>
            <a:t> </a:t>
          </a:r>
        </a:p>
      </dgm:t>
    </dgm:pt>
    <dgm:pt modelId="{B867084E-D6C3-49D5-9C5F-B12B68FB6CBC}" type="parTrans" cxnId="{5BA49753-6A10-4271-B3B5-6DFBF9E65B96}">
      <dgm:prSet/>
      <dgm:spPr/>
      <dgm:t>
        <a:bodyPr/>
        <a:lstStyle/>
        <a:p>
          <a:endParaRPr lang="en-US"/>
        </a:p>
      </dgm:t>
    </dgm:pt>
    <dgm:pt modelId="{709CBDA4-6A21-41A6-9DC5-B39D95D8EE4C}" type="sibTrans" cxnId="{5BA49753-6A10-4271-B3B5-6DFBF9E65B96}">
      <dgm:prSet/>
      <dgm:spPr/>
      <dgm:t>
        <a:bodyPr/>
        <a:lstStyle/>
        <a:p>
          <a:endParaRPr lang="en-US"/>
        </a:p>
      </dgm:t>
    </dgm:pt>
    <dgm:pt modelId="{FFC6F7BC-A332-45A2-84DA-D66502A49D21}" type="pres">
      <dgm:prSet presAssocID="{90FD279E-381C-412B-86CB-9646D6E1ECDF}" presName="root" presStyleCnt="0">
        <dgm:presLayoutVars>
          <dgm:dir/>
          <dgm:resizeHandles val="exact"/>
        </dgm:presLayoutVars>
      </dgm:prSet>
      <dgm:spPr/>
    </dgm:pt>
    <dgm:pt modelId="{E36B4E00-2825-441B-BEF8-32A549E52782}" type="pres">
      <dgm:prSet presAssocID="{851E3E95-29B4-485C-969D-6628A9275C07}" presName="compNode" presStyleCnt="0"/>
      <dgm:spPr/>
    </dgm:pt>
    <dgm:pt modelId="{E06AEC9F-7C40-4940-80BC-41AE2C7279AE}" type="pres">
      <dgm:prSet presAssocID="{851E3E95-29B4-485C-969D-6628A9275C07}" presName="iconBgRect" presStyleLbl="bgShp" presStyleIdx="0" presStyleCnt="2"/>
      <dgm:spPr>
        <a:prstGeom prst="round2DiagRect">
          <a:avLst>
            <a:gd name="adj1" fmla="val 29727"/>
            <a:gd name="adj2" fmla="val 0"/>
          </a:avLst>
        </a:prstGeom>
      </dgm:spPr>
    </dgm:pt>
    <dgm:pt modelId="{337E0DCF-0769-4E22-9002-89F99F815DBF}" type="pres">
      <dgm:prSet presAssocID="{851E3E95-29B4-485C-969D-6628A9275C07}"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arker"/>
        </a:ext>
      </dgm:extLst>
    </dgm:pt>
    <dgm:pt modelId="{387A8FA7-19AC-45BC-8AD1-8B647C55769A}" type="pres">
      <dgm:prSet presAssocID="{851E3E95-29B4-485C-969D-6628A9275C07}" presName="spaceRect" presStyleCnt="0"/>
      <dgm:spPr/>
    </dgm:pt>
    <dgm:pt modelId="{D90E5545-207E-41EB-BAC9-DAAC135362BD}" type="pres">
      <dgm:prSet presAssocID="{851E3E95-29B4-485C-969D-6628A9275C07}" presName="textRect" presStyleLbl="revTx" presStyleIdx="0" presStyleCnt="2">
        <dgm:presLayoutVars>
          <dgm:chMax val="1"/>
          <dgm:chPref val="1"/>
        </dgm:presLayoutVars>
      </dgm:prSet>
      <dgm:spPr/>
    </dgm:pt>
    <dgm:pt modelId="{F4E0F86B-F428-4E0E-AD41-A30832F06857}" type="pres">
      <dgm:prSet presAssocID="{2218CBAC-D70D-4DA7-9B7B-6D7C72629F76}" presName="sibTrans" presStyleCnt="0"/>
      <dgm:spPr/>
    </dgm:pt>
    <dgm:pt modelId="{41A7A689-03C3-4B79-99D1-5FA776CFCD87}" type="pres">
      <dgm:prSet presAssocID="{80AE7347-0BDD-4A54-AFC3-A4C04FA5798A}" presName="compNode" presStyleCnt="0"/>
      <dgm:spPr/>
    </dgm:pt>
    <dgm:pt modelId="{7B8D487F-C1F6-4ECA-AD60-F06514136EF9}" type="pres">
      <dgm:prSet presAssocID="{80AE7347-0BDD-4A54-AFC3-A4C04FA5798A}" presName="iconBgRect" presStyleLbl="bgShp" presStyleIdx="1" presStyleCnt="2"/>
      <dgm:spPr>
        <a:prstGeom prst="round2DiagRect">
          <a:avLst>
            <a:gd name="adj1" fmla="val 29727"/>
            <a:gd name="adj2" fmla="val 0"/>
          </a:avLst>
        </a:prstGeom>
      </dgm:spPr>
    </dgm:pt>
    <dgm:pt modelId="{35F21B59-AEEC-4FFC-B522-6E7BA045EDA5}" type="pres">
      <dgm:prSet presAssocID="{80AE7347-0BDD-4A54-AFC3-A4C04FA5798A}"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mart Phone"/>
        </a:ext>
      </dgm:extLst>
    </dgm:pt>
    <dgm:pt modelId="{E7954455-2594-46D3-AB90-04BD687888D8}" type="pres">
      <dgm:prSet presAssocID="{80AE7347-0BDD-4A54-AFC3-A4C04FA5798A}" presName="spaceRect" presStyleCnt="0"/>
      <dgm:spPr/>
    </dgm:pt>
    <dgm:pt modelId="{E917CE3A-AA71-4421-8C8F-A07FDC3472AB}" type="pres">
      <dgm:prSet presAssocID="{80AE7347-0BDD-4A54-AFC3-A4C04FA5798A}" presName="textRect" presStyleLbl="revTx" presStyleIdx="1" presStyleCnt="2">
        <dgm:presLayoutVars>
          <dgm:chMax val="1"/>
          <dgm:chPref val="1"/>
        </dgm:presLayoutVars>
      </dgm:prSet>
      <dgm:spPr/>
    </dgm:pt>
  </dgm:ptLst>
  <dgm:cxnLst>
    <dgm:cxn modelId="{F925705F-7F25-4AFF-BDB9-2D7C6064EAF0}" srcId="{90FD279E-381C-412B-86CB-9646D6E1ECDF}" destId="{851E3E95-29B4-485C-969D-6628A9275C07}" srcOrd="0" destOrd="0" parTransId="{C8FA31FF-D1A7-49E4-9DE0-A474C72CFAF9}" sibTransId="{2218CBAC-D70D-4DA7-9B7B-6D7C72629F76}"/>
    <dgm:cxn modelId="{5BA49753-6A10-4271-B3B5-6DFBF9E65B96}" srcId="{90FD279E-381C-412B-86CB-9646D6E1ECDF}" destId="{80AE7347-0BDD-4A54-AFC3-A4C04FA5798A}" srcOrd="1" destOrd="0" parTransId="{B867084E-D6C3-49D5-9C5F-B12B68FB6CBC}" sibTransId="{709CBDA4-6A21-41A6-9DC5-B39D95D8EE4C}"/>
    <dgm:cxn modelId="{D2239991-928A-4E60-949C-F7E93ABC6BDF}" type="presOf" srcId="{90FD279E-381C-412B-86CB-9646D6E1ECDF}" destId="{FFC6F7BC-A332-45A2-84DA-D66502A49D21}" srcOrd="0" destOrd="0" presId="urn:microsoft.com/office/officeart/2018/5/layout/IconLeafLabelList"/>
    <dgm:cxn modelId="{6BF16CBE-4AC9-40DD-BFE9-B8E675276EDC}" type="presOf" srcId="{851E3E95-29B4-485C-969D-6628A9275C07}" destId="{D90E5545-207E-41EB-BAC9-DAAC135362BD}" srcOrd="0" destOrd="0" presId="urn:microsoft.com/office/officeart/2018/5/layout/IconLeafLabelList"/>
    <dgm:cxn modelId="{E0102CF2-4FE5-47F9-AF60-C0EB4EE61CCE}" type="presOf" srcId="{80AE7347-0BDD-4A54-AFC3-A4C04FA5798A}" destId="{E917CE3A-AA71-4421-8C8F-A07FDC3472AB}" srcOrd="0" destOrd="0" presId="urn:microsoft.com/office/officeart/2018/5/layout/IconLeafLabelList"/>
    <dgm:cxn modelId="{D2E0DF58-895A-409C-AEB2-9858075D82E6}" type="presParOf" srcId="{FFC6F7BC-A332-45A2-84DA-D66502A49D21}" destId="{E36B4E00-2825-441B-BEF8-32A549E52782}" srcOrd="0" destOrd="0" presId="urn:microsoft.com/office/officeart/2018/5/layout/IconLeafLabelList"/>
    <dgm:cxn modelId="{3C18035F-C292-4912-9CFC-1C27FED8FBE7}" type="presParOf" srcId="{E36B4E00-2825-441B-BEF8-32A549E52782}" destId="{E06AEC9F-7C40-4940-80BC-41AE2C7279AE}" srcOrd="0" destOrd="0" presId="urn:microsoft.com/office/officeart/2018/5/layout/IconLeafLabelList"/>
    <dgm:cxn modelId="{DA594DE2-6C03-421D-9D27-6DB621248814}" type="presParOf" srcId="{E36B4E00-2825-441B-BEF8-32A549E52782}" destId="{337E0DCF-0769-4E22-9002-89F99F815DBF}" srcOrd="1" destOrd="0" presId="urn:microsoft.com/office/officeart/2018/5/layout/IconLeafLabelList"/>
    <dgm:cxn modelId="{8C199B05-A91B-4E18-98E2-5B29B26E9B48}" type="presParOf" srcId="{E36B4E00-2825-441B-BEF8-32A549E52782}" destId="{387A8FA7-19AC-45BC-8AD1-8B647C55769A}" srcOrd="2" destOrd="0" presId="urn:microsoft.com/office/officeart/2018/5/layout/IconLeafLabelList"/>
    <dgm:cxn modelId="{12181D60-A3F9-4723-9F37-349A2814D2B6}" type="presParOf" srcId="{E36B4E00-2825-441B-BEF8-32A549E52782}" destId="{D90E5545-207E-41EB-BAC9-DAAC135362BD}" srcOrd="3" destOrd="0" presId="urn:microsoft.com/office/officeart/2018/5/layout/IconLeafLabelList"/>
    <dgm:cxn modelId="{F5673834-9A3E-4A86-A30A-0F4290A01486}" type="presParOf" srcId="{FFC6F7BC-A332-45A2-84DA-D66502A49D21}" destId="{F4E0F86B-F428-4E0E-AD41-A30832F06857}" srcOrd="1" destOrd="0" presId="urn:microsoft.com/office/officeart/2018/5/layout/IconLeafLabelList"/>
    <dgm:cxn modelId="{B890152E-2728-46A0-964C-BF9DD42AB58D}" type="presParOf" srcId="{FFC6F7BC-A332-45A2-84DA-D66502A49D21}" destId="{41A7A689-03C3-4B79-99D1-5FA776CFCD87}" srcOrd="2" destOrd="0" presId="urn:microsoft.com/office/officeart/2018/5/layout/IconLeafLabelList"/>
    <dgm:cxn modelId="{728D5B90-69F0-4623-9501-90F7BF27B8E9}" type="presParOf" srcId="{41A7A689-03C3-4B79-99D1-5FA776CFCD87}" destId="{7B8D487F-C1F6-4ECA-AD60-F06514136EF9}" srcOrd="0" destOrd="0" presId="urn:microsoft.com/office/officeart/2018/5/layout/IconLeafLabelList"/>
    <dgm:cxn modelId="{77ADB943-B592-483D-9DBE-A7D7D2DA4781}" type="presParOf" srcId="{41A7A689-03C3-4B79-99D1-5FA776CFCD87}" destId="{35F21B59-AEEC-4FFC-B522-6E7BA045EDA5}" srcOrd="1" destOrd="0" presId="urn:microsoft.com/office/officeart/2018/5/layout/IconLeafLabelList"/>
    <dgm:cxn modelId="{4D751B22-F1CE-488A-84EA-EFD131A7DE70}" type="presParOf" srcId="{41A7A689-03C3-4B79-99D1-5FA776CFCD87}" destId="{E7954455-2594-46D3-AB90-04BD687888D8}" srcOrd="2" destOrd="0" presId="urn:microsoft.com/office/officeart/2018/5/layout/IconLeafLabelList"/>
    <dgm:cxn modelId="{4618C747-9F3F-4C8C-B1D2-21BDC0D9A080}" type="presParOf" srcId="{41A7A689-03C3-4B79-99D1-5FA776CFCD87}" destId="{E917CE3A-AA71-4421-8C8F-A07FDC3472AB}"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54A86-F76A-4B11-A94C-B87270516A7C}">
      <dsp:nvSpPr>
        <dsp:cNvPr id="0" name=""/>
        <dsp:cNvSpPr/>
      </dsp:nvSpPr>
      <dsp:spPr>
        <a:xfrm>
          <a:off x="506014" y="374638"/>
          <a:ext cx="1475437" cy="14754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DC3016-AE30-4DA4-8034-0B13D66FF54B}">
      <dsp:nvSpPr>
        <dsp:cNvPr id="0" name=""/>
        <dsp:cNvSpPr/>
      </dsp:nvSpPr>
      <dsp:spPr>
        <a:xfrm>
          <a:off x="820451" y="689075"/>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66A9DAF-47BF-4063-921F-7DAFC85DDE22}">
      <dsp:nvSpPr>
        <dsp:cNvPr id="0" name=""/>
        <dsp:cNvSpPr/>
      </dsp:nvSpPr>
      <dsp:spPr>
        <a:xfrm>
          <a:off x="34357" y="2309638"/>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Immediately Notification to Central Payroll</a:t>
          </a:r>
        </a:p>
      </dsp:txBody>
      <dsp:txXfrm>
        <a:off x="34357" y="2309638"/>
        <a:ext cx="2418750" cy="720000"/>
      </dsp:txXfrm>
    </dsp:sp>
    <dsp:sp modelId="{7121C709-29BE-48CF-BC52-5466A56A88AE}">
      <dsp:nvSpPr>
        <dsp:cNvPr id="0" name=""/>
        <dsp:cNvSpPr/>
      </dsp:nvSpPr>
      <dsp:spPr>
        <a:xfrm>
          <a:off x="3348045" y="374638"/>
          <a:ext cx="1475437" cy="14754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FA7CAE-F94E-4274-B2E5-6134B857EDF8}">
      <dsp:nvSpPr>
        <dsp:cNvPr id="0" name=""/>
        <dsp:cNvSpPr/>
      </dsp:nvSpPr>
      <dsp:spPr>
        <a:xfrm>
          <a:off x="3662482" y="689075"/>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E181A80-B3A6-4527-85BF-4B9BFB6A0CED}">
      <dsp:nvSpPr>
        <dsp:cNvPr id="0" name=""/>
        <dsp:cNvSpPr/>
      </dsp:nvSpPr>
      <dsp:spPr>
        <a:xfrm>
          <a:off x="2876389" y="2309638"/>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Submission of Forms via FSS</a:t>
          </a:r>
        </a:p>
      </dsp:txBody>
      <dsp:txXfrm>
        <a:off x="2876389" y="2309638"/>
        <a:ext cx="2418750" cy="720000"/>
      </dsp:txXfrm>
    </dsp:sp>
    <dsp:sp modelId="{CADFF88D-17AA-4246-8437-3DE17443CB01}">
      <dsp:nvSpPr>
        <dsp:cNvPr id="0" name=""/>
        <dsp:cNvSpPr/>
      </dsp:nvSpPr>
      <dsp:spPr>
        <a:xfrm>
          <a:off x="6190076" y="374638"/>
          <a:ext cx="1475437" cy="14754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C51C38-CD83-4BD4-A847-04E356BE296A}">
      <dsp:nvSpPr>
        <dsp:cNvPr id="0" name=""/>
        <dsp:cNvSpPr/>
      </dsp:nvSpPr>
      <dsp:spPr>
        <a:xfrm>
          <a:off x="6504514" y="689075"/>
          <a:ext cx="846562" cy="846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E2A1B20-8685-4B4F-975E-AFF6CF1C3BC1}">
      <dsp:nvSpPr>
        <dsp:cNvPr id="0" name=""/>
        <dsp:cNvSpPr/>
      </dsp:nvSpPr>
      <dsp:spPr>
        <a:xfrm>
          <a:off x="5718420" y="2309638"/>
          <a:ext cx="24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Upload Required Documents Promptly</a:t>
          </a:r>
        </a:p>
      </dsp:txBody>
      <dsp:txXfrm>
        <a:off x="5718420" y="2309638"/>
        <a:ext cx="24187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C35DE-D399-45B6-8269-89528312CEE9}">
      <dsp:nvSpPr>
        <dsp:cNvPr id="0" name=""/>
        <dsp:cNvSpPr/>
      </dsp:nvSpPr>
      <dsp:spPr>
        <a:xfrm>
          <a:off x="0" y="42296"/>
          <a:ext cx="2553602" cy="1532161"/>
        </a:xfrm>
        <a:prstGeom prst="rect">
          <a:avLst/>
        </a:prstGeom>
        <a:solidFill>
          <a:schemeClr val="lt1"/>
        </a:solidFill>
        <a:ln w="19050" cap="rnd"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cap="none" spc="0" dirty="0">
              <a:ln w="0"/>
              <a:solidFill>
                <a:schemeClr val="accent1"/>
              </a:solidFill>
              <a:effectLst>
                <a:outerShdw blurRad="38100" dist="25400" dir="5400000" algn="ctr" rotWithShape="0">
                  <a:srgbClr val="6E747A">
                    <a:alpha val="43000"/>
                  </a:srgbClr>
                </a:outerShdw>
              </a:effectLst>
            </a:rPr>
            <a:t>TLV Request Form </a:t>
          </a:r>
        </a:p>
        <a:p>
          <a:pPr marL="0" lvl="0" indent="0" algn="ctr" defTabSz="711200">
            <a:lnSpc>
              <a:spcPct val="90000"/>
            </a:lnSpc>
            <a:spcBef>
              <a:spcPct val="0"/>
            </a:spcBef>
            <a:spcAft>
              <a:spcPct val="35000"/>
            </a:spcAft>
            <a:buNone/>
          </a:pPr>
          <a:r>
            <a:rPr lang="en-US" sz="1000" b="0" kern="1200" cap="none" spc="0" dirty="0">
              <a:ln w="0"/>
              <a:solidFill>
                <a:srgbClr val="0070C0"/>
              </a:solidFill>
              <a:effectLst>
                <a:outerShdw blurRad="38100" dist="25400" dir="5400000" algn="ctr" rotWithShape="0">
                  <a:srgbClr val="6E747A">
                    <a:alpha val="43000"/>
                  </a:srgbClr>
                </a:outerShdw>
              </a:effectLst>
              <a:hlinkClick xmlns:r="http://schemas.openxmlformats.org/officeDocument/2006/relationships" r:id="rId1">
                <a:extLst>
                  <a:ext uri="{A12FA001-AC4F-418D-AE19-62706E023703}">
                    <ahyp:hlinkClr xmlns:ahyp="http://schemas.microsoft.com/office/drawing/2018/hyperlinkcolor" val="tx"/>
                  </a:ext>
                </a:extLst>
              </a:hlinkClick>
            </a:rPr>
            <a:t>https://www.nmdfa.state.nm.us/wp-content/uploads/2026/05/Terminal-Leave-Request-Form.docx</a:t>
          </a:r>
          <a:r>
            <a:rPr lang="en-US" sz="1000" b="0" kern="1200" cap="none" spc="0" dirty="0">
              <a:ln w="0"/>
              <a:solidFill>
                <a:srgbClr val="0070C0"/>
              </a:solidFill>
              <a:effectLst>
                <a:outerShdw blurRad="38100" dist="25400" dir="5400000" algn="ctr" rotWithShape="0">
                  <a:srgbClr val="6E747A">
                    <a:alpha val="43000"/>
                  </a:srgbClr>
                </a:outerShdw>
              </a:effectLst>
            </a:rPr>
            <a:t> </a:t>
          </a:r>
        </a:p>
        <a:p>
          <a:pPr marL="0" lvl="0" indent="0" algn="ctr" defTabSz="711200">
            <a:lnSpc>
              <a:spcPct val="90000"/>
            </a:lnSpc>
            <a:spcBef>
              <a:spcPct val="0"/>
            </a:spcBef>
            <a:spcAft>
              <a:spcPct val="35000"/>
            </a:spcAft>
            <a:buNone/>
          </a:pPr>
          <a:r>
            <a:rPr lang="en-US" sz="1000" b="0" kern="1200" cap="none" spc="0" dirty="0">
              <a:ln w="0"/>
              <a:solidFill>
                <a:schemeClr val="accent1"/>
              </a:solidFill>
              <a:effectLst>
                <a:outerShdw blurRad="38100" dist="25400" dir="5400000" algn="ctr" rotWithShape="0">
                  <a:srgbClr val="6E747A">
                    <a:alpha val="43000"/>
                  </a:srgbClr>
                </a:outerShdw>
              </a:effectLst>
            </a:rPr>
            <a:t>(Submit via FSS) </a:t>
          </a:r>
          <a:endParaRPr lang="en-US" sz="1000" b="0" kern="1200" cap="none" spc="0" dirty="0">
            <a:ln w="0"/>
            <a:solidFill>
              <a:srgbClr val="0070C0"/>
            </a:solidFill>
            <a:effectLst>
              <a:outerShdw blurRad="38100" dist="25400" dir="5400000" algn="ctr" rotWithShape="0">
                <a:srgbClr val="6E747A">
                  <a:alpha val="43000"/>
                </a:srgbClr>
              </a:outerShdw>
            </a:effectLst>
          </a:endParaRPr>
        </a:p>
      </dsp:txBody>
      <dsp:txXfrm>
        <a:off x="0" y="42296"/>
        <a:ext cx="2553602" cy="1532161"/>
      </dsp:txXfrm>
    </dsp:sp>
    <dsp:sp modelId="{221D4E5E-5F40-4B4D-B0BB-C4EEE54D1A17}">
      <dsp:nvSpPr>
        <dsp:cNvPr id="0" name=""/>
        <dsp:cNvSpPr/>
      </dsp:nvSpPr>
      <dsp:spPr>
        <a:xfrm>
          <a:off x="2808962" y="64038"/>
          <a:ext cx="2553602" cy="1532161"/>
        </a:xfrm>
        <a:prstGeom prst="rect">
          <a:avLst/>
        </a:prstGeom>
        <a:solidFill>
          <a:schemeClr val="lt1"/>
        </a:solidFill>
        <a:ln w="19050" cap="rnd"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cap="none" spc="0" dirty="0">
              <a:ln w="0"/>
              <a:solidFill>
                <a:schemeClr val="accent1"/>
              </a:solidFill>
              <a:effectLst>
                <a:outerShdw blurRad="38100" dist="25400" dir="5400000" algn="ctr" rotWithShape="0">
                  <a:srgbClr val="6E747A">
                    <a:alpha val="43000"/>
                  </a:srgbClr>
                </a:outerShdw>
              </a:effectLst>
            </a:rPr>
            <a:t>TLV Report</a:t>
          </a:r>
        </a:p>
        <a:p>
          <a:pPr marL="0" lvl="0" indent="0" algn="ctr" defTabSz="711200">
            <a:lnSpc>
              <a:spcPct val="90000"/>
            </a:lnSpc>
            <a:spcBef>
              <a:spcPct val="0"/>
            </a:spcBef>
            <a:spcAft>
              <a:spcPct val="35000"/>
            </a:spcAft>
            <a:buNone/>
          </a:pPr>
          <a:r>
            <a:rPr lang="en-US" sz="1050" b="0" kern="1200" cap="none" spc="0" dirty="0">
              <a:ln w="0"/>
              <a:solidFill>
                <a:schemeClr val="tx1"/>
              </a:solidFill>
              <a:effectLst>
                <a:outerShdw blurRad="38100" dist="25400" dir="5400000" algn="ctr" rotWithShape="0">
                  <a:srgbClr val="6E747A">
                    <a:alpha val="43000"/>
                  </a:srgbClr>
                </a:outerShdw>
              </a:effectLst>
            </a:rPr>
            <a:t>Run in HCM</a:t>
          </a:r>
        </a:p>
        <a:p>
          <a:pPr marL="0" lvl="0" indent="0" algn="ctr" defTabSz="711200">
            <a:lnSpc>
              <a:spcPct val="90000"/>
            </a:lnSpc>
            <a:spcBef>
              <a:spcPct val="0"/>
            </a:spcBef>
            <a:spcAft>
              <a:spcPct val="35000"/>
            </a:spcAft>
            <a:buNone/>
          </a:pPr>
          <a:r>
            <a:rPr lang="en-US" sz="1100" b="0" kern="1200" cap="none" spc="0" dirty="0" err="1">
              <a:ln w="0"/>
              <a:solidFill>
                <a:srgbClr val="0070C0"/>
              </a:solidFill>
              <a:effectLst>
                <a:outerShdw blurRad="38100" dist="25400" dir="5400000" algn="ctr" rotWithShape="0">
                  <a:srgbClr val="6E747A">
                    <a:alpha val="43000"/>
                  </a:srgbClr>
                </a:outerShdw>
              </a:effectLst>
              <a:sym typeface="Wingdings" panose="05000000000000000000" pitchFamily="2" charset="2"/>
            </a:rPr>
            <a:t>MenuTime</a:t>
          </a:r>
          <a:r>
            <a:rPr lang="en-US" sz="1100" b="0" kern="1200" cap="none" spc="0" dirty="0">
              <a:ln w="0"/>
              <a:solidFill>
                <a:srgbClr val="0070C0"/>
              </a:solidFill>
              <a:effectLst>
                <a:outerShdw blurRad="38100" dist="25400" dir="5400000" algn="ctr" rotWithShape="0">
                  <a:srgbClr val="6E747A">
                    <a:alpha val="43000"/>
                  </a:srgbClr>
                </a:outerShdw>
              </a:effectLst>
              <a:sym typeface="Wingdings" panose="05000000000000000000" pitchFamily="2" charset="2"/>
            </a:rPr>
            <a:t> and </a:t>
          </a:r>
          <a:r>
            <a:rPr lang="en-US" sz="1100" b="0" kern="1200" cap="none" spc="0" dirty="0" err="1">
              <a:ln w="0"/>
              <a:solidFill>
                <a:srgbClr val="0070C0"/>
              </a:solidFill>
              <a:effectLst>
                <a:outerShdw blurRad="38100" dist="25400" dir="5400000" algn="ctr" rotWithShape="0">
                  <a:srgbClr val="6E747A">
                    <a:alpha val="43000"/>
                  </a:srgbClr>
                </a:outerShdw>
              </a:effectLst>
              <a:sym typeface="Wingdings" panose="05000000000000000000" pitchFamily="2" charset="2"/>
            </a:rPr>
            <a:t>LaborNMS</a:t>
          </a:r>
          <a:r>
            <a:rPr lang="en-US" sz="1100" b="0" kern="1200" cap="none" spc="0" dirty="0">
              <a:ln w="0"/>
              <a:solidFill>
                <a:srgbClr val="0070C0"/>
              </a:solidFill>
              <a:effectLst>
                <a:outerShdw blurRad="38100" dist="25400" dir="5400000" algn="ctr" rotWithShape="0">
                  <a:srgbClr val="6E747A">
                    <a:alpha val="43000"/>
                  </a:srgbClr>
                </a:outerShdw>
              </a:effectLst>
              <a:sym typeface="Wingdings" panose="05000000000000000000" pitchFamily="2" charset="2"/>
            </a:rPr>
            <a:t> Terminal Leave Report</a:t>
          </a:r>
          <a:r>
            <a:rPr lang="en-US" sz="1100" b="0" kern="1200" cap="none" spc="0" dirty="0">
              <a:ln w="0"/>
              <a:solidFill>
                <a:srgbClr val="0070C0"/>
              </a:solidFill>
              <a:effectLst>
                <a:outerShdw blurRad="38100" dist="25400" dir="5400000" algn="ctr" rotWithShape="0">
                  <a:srgbClr val="6E747A">
                    <a:alpha val="43000"/>
                  </a:srgbClr>
                </a:outerShdw>
              </a:effectLst>
            </a:rPr>
            <a:t> </a:t>
          </a:r>
        </a:p>
        <a:p>
          <a:pPr marL="0" lvl="0" indent="0" algn="ctr" defTabSz="711200">
            <a:lnSpc>
              <a:spcPct val="90000"/>
            </a:lnSpc>
            <a:spcBef>
              <a:spcPct val="0"/>
            </a:spcBef>
            <a:spcAft>
              <a:spcPct val="35000"/>
            </a:spcAft>
            <a:buNone/>
          </a:pPr>
          <a:r>
            <a:rPr lang="en-US" sz="1100" b="0" kern="1200" cap="none" spc="0" dirty="0">
              <a:ln w="0"/>
              <a:solidFill>
                <a:schemeClr val="accent1"/>
              </a:solidFill>
              <a:effectLst>
                <a:outerShdw blurRad="38100" dist="25400" dir="5400000" algn="ctr" rotWithShape="0">
                  <a:srgbClr val="6E747A">
                    <a:alpha val="43000"/>
                  </a:srgbClr>
                </a:outerShdw>
              </a:effectLst>
            </a:rPr>
            <a:t>(Submit via FSS) </a:t>
          </a:r>
        </a:p>
      </dsp:txBody>
      <dsp:txXfrm>
        <a:off x="2808962" y="64038"/>
        <a:ext cx="2553602" cy="1532161"/>
      </dsp:txXfrm>
    </dsp:sp>
    <dsp:sp modelId="{CF39BFB1-2DCF-47C1-A794-1007769C6CB0}">
      <dsp:nvSpPr>
        <dsp:cNvPr id="0" name=""/>
        <dsp:cNvSpPr/>
      </dsp:nvSpPr>
      <dsp:spPr>
        <a:xfrm>
          <a:off x="5617925" y="66152"/>
          <a:ext cx="2553602" cy="1532161"/>
        </a:xfrm>
        <a:prstGeom prst="rect">
          <a:avLst/>
        </a:prstGeom>
        <a:solidFill>
          <a:schemeClr val="lt1"/>
        </a:solidFill>
        <a:ln w="19050" cap="rnd"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cap="none" spc="0" dirty="0">
              <a:ln w="0"/>
              <a:solidFill>
                <a:schemeClr val="accent1"/>
              </a:solidFill>
              <a:effectLst>
                <a:outerShdw blurRad="38100" dist="25400" dir="5400000" algn="ctr" rotWithShape="0">
                  <a:srgbClr val="6E747A">
                    <a:alpha val="43000"/>
                  </a:srgbClr>
                </a:outerShdw>
              </a:effectLst>
            </a:rPr>
            <a:t>Accrual Worksheet</a:t>
          </a:r>
        </a:p>
        <a:p>
          <a:pPr marL="0" lvl="0" indent="0" algn="ctr" defTabSz="711200">
            <a:lnSpc>
              <a:spcPct val="90000"/>
            </a:lnSpc>
            <a:spcBef>
              <a:spcPct val="0"/>
            </a:spcBef>
            <a:spcAft>
              <a:spcPct val="35000"/>
            </a:spcAft>
            <a:buNone/>
          </a:pPr>
          <a:r>
            <a:rPr lang="en-US" sz="1000" b="0" kern="1200" cap="none" spc="0" dirty="0">
              <a:ln w="0"/>
              <a:solidFill>
                <a:srgbClr val="0070C0"/>
              </a:solidFill>
              <a:effectLst>
                <a:outerShdw blurRad="38100" dist="25400" dir="5400000" algn="ctr" rotWithShape="0">
                  <a:srgbClr val="6E747A">
                    <a:alpha val="43000"/>
                  </a:srgbClr>
                </a:outerShdw>
              </a:effectLst>
              <a:hlinkClick xmlns:r="http://schemas.openxmlformats.org/officeDocument/2006/relationships" r:id="rId2">
                <a:extLst>
                  <a:ext uri="{A12FA001-AC4F-418D-AE19-62706E023703}">
                    <ahyp:hlinkClr xmlns:ahyp="http://schemas.microsoft.com/office/drawing/2018/hyperlinkcolor" val="tx"/>
                  </a:ext>
                </a:extLst>
              </a:hlinkClick>
            </a:rPr>
            <a:t>https://www.nmdfa.state.nm.us/wp-content/uploads/2026/07/ACCRUAL-WORKSHEET.xlsx</a:t>
          </a:r>
          <a:r>
            <a:rPr lang="en-US" sz="1000" b="0" kern="1200" cap="none" spc="0" dirty="0">
              <a:ln w="0"/>
              <a:solidFill>
                <a:srgbClr val="0070C0"/>
              </a:solidFill>
              <a:effectLst>
                <a:outerShdw blurRad="38100" dist="25400" dir="5400000" algn="ctr" rotWithShape="0">
                  <a:srgbClr val="6E747A">
                    <a:alpha val="43000"/>
                  </a:srgbClr>
                </a:outerShdw>
              </a:effectLst>
            </a:rPr>
            <a:t> </a:t>
          </a:r>
        </a:p>
        <a:p>
          <a:pPr marL="0" lvl="0" indent="0" algn="ctr" defTabSz="711200">
            <a:lnSpc>
              <a:spcPct val="90000"/>
            </a:lnSpc>
            <a:spcBef>
              <a:spcPct val="0"/>
            </a:spcBef>
            <a:spcAft>
              <a:spcPct val="35000"/>
            </a:spcAft>
            <a:buNone/>
          </a:pPr>
          <a:r>
            <a:rPr lang="en-US" sz="1000" b="0" kern="1200" cap="none" spc="0" dirty="0">
              <a:ln w="0"/>
              <a:solidFill>
                <a:schemeClr val="accent1"/>
              </a:solidFill>
              <a:effectLst>
                <a:outerShdw blurRad="38100" dist="25400" dir="5400000" algn="ctr" rotWithShape="0">
                  <a:srgbClr val="6E747A">
                    <a:alpha val="43000"/>
                  </a:srgbClr>
                </a:outerShdw>
              </a:effectLst>
            </a:rPr>
            <a:t>(Submit via FSS) </a:t>
          </a:r>
          <a:endParaRPr lang="en-US" sz="1000" b="0" kern="1200" cap="none" spc="0" dirty="0">
            <a:ln w="0"/>
            <a:solidFill>
              <a:srgbClr val="0070C0"/>
            </a:solidFill>
            <a:effectLst>
              <a:outerShdw blurRad="38100" dist="25400" dir="5400000" algn="ctr" rotWithShape="0">
                <a:srgbClr val="6E747A">
                  <a:alpha val="43000"/>
                </a:srgbClr>
              </a:outerShdw>
            </a:effectLst>
          </a:endParaRPr>
        </a:p>
      </dsp:txBody>
      <dsp:txXfrm>
        <a:off x="5617925" y="66152"/>
        <a:ext cx="2553602" cy="1532161"/>
      </dsp:txXfrm>
    </dsp:sp>
    <dsp:sp modelId="{2608621F-485C-4AE6-AF8C-97B43122F3E8}">
      <dsp:nvSpPr>
        <dsp:cNvPr id="0" name=""/>
        <dsp:cNvSpPr/>
      </dsp:nvSpPr>
      <dsp:spPr>
        <a:xfrm>
          <a:off x="0" y="1829818"/>
          <a:ext cx="2553602" cy="1532161"/>
        </a:xfrm>
        <a:prstGeom prst="rect">
          <a:avLst/>
        </a:prstGeom>
        <a:solidFill>
          <a:schemeClr val="lt1"/>
        </a:solidFill>
        <a:ln w="19050" cap="rnd"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cap="none" spc="0" dirty="0">
              <a:ln w="0"/>
              <a:solidFill>
                <a:schemeClr val="accent1"/>
              </a:solidFill>
              <a:effectLst>
                <a:outerShdw blurRad="38100" dist="25400" dir="5400000" algn="ctr" rotWithShape="0">
                  <a:srgbClr val="6E747A">
                    <a:alpha val="43000"/>
                  </a:srgbClr>
                </a:outerShdw>
              </a:effectLst>
              <a:hlinkClick xmlns:r="http://schemas.openxmlformats.org/officeDocument/2006/relationships" r:id="rId3">
                <a:extLst>
                  <a:ext uri="{A12FA001-AC4F-418D-AE19-62706E023703}">
                    <ahyp:hlinkClr xmlns:ahyp="http://schemas.microsoft.com/office/drawing/2018/hyperlinkcolor" val="tx"/>
                  </a:ext>
                </a:extLst>
              </a:hlinkClick>
            </a:rPr>
            <a:t>Off Cycle Payment Request Form</a:t>
          </a:r>
          <a:r>
            <a:rPr lang="en-US" sz="1600" b="0" i="0" kern="1200" cap="none" spc="0" dirty="0">
              <a:ln w="0"/>
              <a:solidFill>
                <a:schemeClr val="accent1"/>
              </a:solidFill>
              <a:effectLst>
                <a:outerShdw blurRad="38100" dist="25400" dir="5400000" algn="ctr" rotWithShape="0">
                  <a:srgbClr val="6E747A">
                    <a:alpha val="43000"/>
                  </a:srgbClr>
                </a:outerShdw>
              </a:effectLst>
            </a:rPr>
            <a:t> </a:t>
          </a:r>
        </a:p>
        <a:p>
          <a:pPr marL="0" lvl="0" indent="0" algn="ctr" defTabSz="711200">
            <a:lnSpc>
              <a:spcPct val="90000"/>
            </a:lnSpc>
            <a:spcBef>
              <a:spcPct val="0"/>
            </a:spcBef>
            <a:spcAft>
              <a:spcPct val="35000"/>
            </a:spcAft>
            <a:buNone/>
          </a:pPr>
          <a:r>
            <a:rPr lang="en-US" sz="1600" b="0" kern="1200" cap="none" spc="0" dirty="0">
              <a:ln w="0"/>
              <a:solidFill>
                <a:schemeClr val="accent1"/>
              </a:solidFill>
              <a:effectLst>
                <a:outerShdw blurRad="38100" dist="25400" dir="5400000" algn="ctr" rotWithShape="0">
                  <a:srgbClr val="6E747A">
                    <a:alpha val="43000"/>
                  </a:srgbClr>
                </a:outerShdw>
              </a:effectLst>
            </a:rPr>
            <a:t> </a:t>
          </a:r>
          <a:r>
            <a:rPr lang="en-US" sz="1100" b="0" kern="1200" cap="none" spc="0" dirty="0">
              <a:ln w="0"/>
              <a:solidFill>
                <a:schemeClr val="accent1"/>
              </a:solidFill>
              <a:effectLst>
                <a:outerShdw blurRad="38100" dist="25400" dir="5400000" algn="ctr" rotWithShape="0">
                  <a:srgbClr val="6E747A">
                    <a:alpha val="43000"/>
                  </a:srgbClr>
                </a:outerShdw>
              </a:effectLst>
            </a:rPr>
            <a:t>(Submit via FSS)  </a:t>
          </a:r>
          <a:r>
            <a:rPr lang="en-US" sz="1100" b="0" kern="1200" cap="none" spc="0" dirty="0">
              <a:ln w="0"/>
              <a:solidFill>
                <a:srgbClr val="0070C0"/>
              </a:solidFill>
              <a:effectLst>
                <a:outerShdw blurRad="38100" dist="25400" dir="5400000" algn="ctr" rotWithShape="0">
                  <a:srgbClr val="6E747A">
                    <a:alpha val="43000"/>
                  </a:srgbClr>
                </a:outerShdw>
              </a:effectLst>
              <a:hlinkClick xmlns:r="http://schemas.openxmlformats.org/officeDocument/2006/relationships" r:id="rId3">
                <a:extLst>
                  <a:ext uri="{A12FA001-AC4F-418D-AE19-62706E023703}">
                    <ahyp:hlinkClr xmlns:ahyp="http://schemas.microsoft.com/office/drawing/2018/hyperlinkcolor" val="tx"/>
                  </a:ext>
                </a:extLst>
              </a:hlinkClick>
            </a:rPr>
            <a:t>https://www.nmdfa.state.nm.us/wp-content/uploads/2026/08/Off-Cycle-Payment-Request-Form.docx</a:t>
          </a:r>
          <a:r>
            <a:rPr lang="en-US" sz="1100" b="0" kern="1200" cap="none" spc="0" dirty="0">
              <a:ln w="0"/>
              <a:solidFill>
                <a:srgbClr val="0070C0"/>
              </a:solidFill>
              <a:effectLst>
                <a:outerShdw blurRad="38100" dist="25400" dir="5400000" algn="ctr" rotWithShape="0">
                  <a:srgbClr val="6E747A">
                    <a:alpha val="43000"/>
                  </a:srgbClr>
                </a:outerShdw>
              </a:effectLst>
            </a:rPr>
            <a:t> </a:t>
          </a:r>
        </a:p>
      </dsp:txBody>
      <dsp:txXfrm>
        <a:off x="0" y="1829818"/>
        <a:ext cx="2553602" cy="1532161"/>
      </dsp:txXfrm>
    </dsp:sp>
    <dsp:sp modelId="{1547A846-B60C-4811-8528-23CF12826383}">
      <dsp:nvSpPr>
        <dsp:cNvPr id="0" name=""/>
        <dsp:cNvSpPr/>
      </dsp:nvSpPr>
      <dsp:spPr>
        <a:xfrm>
          <a:off x="2808962" y="1829818"/>
          <a:ext cx="2553602" cy="1532161"/>
        </a:xfrm>
        <a:prstGeom prst="rect">
          <a:avLst/>
        </a:prstGeom>
        <a:solidFill>
          <a:schemeClr val="lt1"/>
        </a:solidFill>
        <a:ln w="19050" cap="rnd"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cap="none" spc="0" dirty="0">
              <a:ln w="0"/>
              <a:solidFill>
                <a:schemeClr val="accent1"/>
              </a:solidFill>
              <a:effectLst>
                <a:outerShdw blurRad="38100" dist="25400" dir="5400000" algn="ctr" rotWithShape="0">
                  <a:srgbClr val="6E747A">
                    <a:alpha val="43000"/>
                  </a:srgbClr>
                </a:outerShdw>
              </a:effectLst>
            </a:rPr>
            <a:t>Query Report:</a:t>
          </a:r>
        </a:p>
        <a:p>
          <a:pPr marL="0" lvl="0" indent="0" algn="ctr" defTabSz="711200">
            <a:lnSpc>
              <a:spcPct val="90000"/>
            </a:lnSpc>
            <a:spcBef>
              <a:spcPct val="0"/>
            </a:spcBef>
            <a:spcAft>
              <a:spcPct val="35000"/>
            </a:spcAft>
            <a:buNone/>
          </a:pPr>
          <a:r>
            <a:rPr lang="en-US" sz="1600" b="0" kern="1200" cap="none" spc="0" dirty="0">
              <a:ln w="0"/>
              <a:solidFill>
                <a:schemeClr val="accent1"/>
              </a:solidFill>
              <a:effectLst>
                <a:outerShdw blurRad="38100" dist="25400" dir="5400000" algn="ctr" rotWithShape="0">
                  <a:srgbClr val="6E747A">
                    <a:alpha val="43000"/>
                  </a:srgbClr>
                </a:outerShdw>
              </a:effectLst>
            </a:rPr>
            <a:t> </a:t>
          </a:r>
          <a:r>
            <a:rPr lang="en-US" sz="1100" b="0" kern="1200" cap="none" spc="0" dirty="0">
              <a:ln w="0"/>
              <a:solidFill>
                <a:srgbClr val="0070C0"/>
              </a:solidFill>
              <a:effectLst>
                <a:outerShdw blurRad="38100" dist="25400" dir="5400000" algn="ctr" rotWithShape="0">
                  <a:srgbClr val="6E747A">
                    <a:alpha val="43000"/>
                  </a:srgbClr>
                </a:outerShdw>
              </a:effectLst>
            </a:rPr>
            <a:t>NMS_TL_PAYTM_OUTSTANDING_EE</a:t>
          </a:r>
        </a:p>
        <a:p>
          <a:pPr marL="0" lvl="0" indent="0" algn="ctr" defTabSz="711200">
            <a:lnSpc>
              <a:spcPct val="90000"/>
            </a:lnSpc>
            <a:spcBef>
              <a:spcPct val="0"/>
            </a:spcBef>
            <a:spcAft>
              <a:spcPct val="35000"/>
            </a:spcAft>
            <a:buNone/>
          </a:pPr>
          <a:r>
            <a:rPr lang="en-US" sz="1100" b="0" kern="1200" cap="none" spc="0" dirty="0">
              <a:ln w="0"/>
              <a:solidFill>
                <a:schemeClr val="accent1"/>
              </a:solidFill>
              <a:effectLst>
                <a:outerShdw blurRad="38100" dist="25400" dir="5400000" algn="ctr" rotWithShape="0">
                  <a:srgbClr val="6E747A">
                    <a:alpha val="43000"/>
                  </a:srgbClr>
                </a:outerShdw>
              </a:effectLst>
            </a:rPr>
            <a:t>(Submit via FSS) </a:t>
          </a:r>
          <a:endParaRPr lang="en-US" sz="1100" b="0" kern="1200" cap="none" spc="0" dirty="0">
            <a:ln w="0"/>
            <a:solidFill>
              <a:srgbClr val="0070C0"/>
            </a:solidFill>
            <a:effectLst>
              <a:outerShdw blurRad="38100" dist="25400" dir="5400000" algn="ctr" rotWithShape="0">
                <a:srgbClr val="6E747A">
                  <a:alpha val="43000"/>
                </a:srgbClr>
              </a:outerShdw>
            </a:effectLst>
          </a:endParaRPr>
        </a:p>
      </dsp:txBody>
      <dsp:txXfrm>
        <a:off x="2808962" y="1829818"/>
        <a:ext cx="2553602" cy="1532161"/>
      </dsp:txXfrm>
    </dsp:sp>
    <dsp:sp modelId="{964BB825-CB8B-49D3-8FFE-9D1A72ABBF12}">
      <dsp:nvSpPr>
        <dsp:cNvPr id="0" name=""/>
        <dsp:cNvSpPr/>
      </dsp:nvSpPr>
      <dsp:spPr>
        <a:xfrm>
          <a:off x="5617925" y="1841846"/>
          <a:ext cx="2553602" cy="1532161"/>
        </a:xfrm>
        <a:prstGeom prst="rect">
          <a:avLst/>
        </a:prstGeom>
        <a:solidFill>
          <a:schemeClr val="accent3">
            <a:lumMod val="40000"/>
            <a:lumOff val="60000"/>
          </a:schemeClr>
        </a:solidFill>
        <a:ln w="19050" cap="rnd" cmpd="sng" algn="ctr">
          <a:solidFill>
            <a:schemeClr val="tx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cap="none" spc="0" dirty="0">
              <a:ln w="0"/>
              <a:solidFill>
                <a:schemeClr val="tx1"/>
              </a:solidFill>
              <a:effectLst>
                <a:outerShdw blurRad="38100" dist="25400" dir="5400000" algn="ctr" rotWithShape="0">
                  <a:srgbClr val="6E747A">
                    <a:alpha val="43000"/>
                  </a:srgbClr>
                </a:outerShdw>
              </a:effectLst>
            </a:rPr>
            <a:t>Documentation must be complete, accurate, and uploaded with the final pay request. </a:t>
          </a:r>
        </a:p>
        <a:p>
          <a:pPr marL="0" lvl="0" indent="0" algn="ctr" defTabSz="711200">
            <a:lnSpc>
              <a:spcPct val="90000"/>
            </a:lnSpc>
            <a:spcBef>
              <a:spcPct val="0"/>
            </a:spcBef>
            <a:spcAft>
              <a:spcPct val="35000"/>
            </a:spcAft>
            <a:buNone/>
          </a:pPr>
          <a:r>
            <a:rPr lang="en-US" sz="1600" b="0" kern="1200" cap="none" spc="0" dirty="0">
              <a:ln w="0"/>
              <a:solidFill>
                <a:schemeClr val="accent1"/>
              </a:solidFill>
              <a:effectLst>
                <a:outerShdw blurRad="38100" dist="25400" dir="5400000" algn="ctr" rotWithShape="0">
                  <a:srgbClr val="6E747A">
                    <a:alpha val="43000"/>
                  </a:srgbClr>
                </a:outerShdw>
              </a:effectLst>
            </a:rPr>
            <a:t>(Submit via FSS) </a:t>
          </a:r>
          <a:endParaRPr lang="en-US" sz="1600" b="0" kern="1200" cap="none" spc="0" dirty="0">
            <a:ln w="0"/>
            <a:solidFill>
              <a:schemeClr val="tx1"/>
            </a:solidFill>
            <a:effectLst>
              <a:outerShdw blurRad="38100" dist="25400" dir="5400000" algn="ctr" rotWithShape="0">
                <a:srgbClr val="6E747A">
                  <a:alpha val="43000"/>
                </a:srgbClr>
              </a:outerShdw>
            </a:effectLst>
          </a:endParaRPr>
        </a:p>
      </dsp:txBody>
      <dsp:txXfrm>
        <a:off x="5617925" y="1841846"/>
        <a:ext cx="2553602" cy="15321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400C0-4515-4EB0-B3C9-776C3A27AA12}">
      <dsp:nvSpPr>
        <dsp:cNvPr id="0" name=""/>
        <dsp:cNvSpPr/>
      </dsp:nvSpPr>
      <dsp:spPr>
        <a:xfrm>
          <a:off x="997" y="1069046"/>
          <a:ext cx="3630903" cy="1815451"/>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a:t>Demand for Immediate Pay – Pay Due Immediately</a:t>
          </a:r>
        </a:p>
      </dsp:txBody>
      <dsp:txXfrm>
        <a:off x="54170" y="1122219"/>
        <a:ext cx="3524557" cy="1709105"/>
      </dsp:txXfrm>
    </dsp:sp>
    <dsp:sp modelId="{F7393C42-32F5-44A7-A18B-74D9CA352866}">
      <dsp:nvSpPr>
        <dsp:cNvPr id="0" name=""/>
        <dsp:cNvSpPr/>
      </dsp:nvSpPr>
      <dsp:spPr>
        <a:xfrm>
          <a:off x="4539626" y="1069046"/>
          <a:ext cx="3630903" cy="1815451"/>
        </a:xfrm>
        <a:prstGeom prst="roundRect">
          <a:avLst>
            <a:gd name="adj" fmla="val 10000"/>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a:t>No Demand – Pay Within 5 Calendar Days</a:t>
          </a:r>
        </a:p>
      </dsp:txBody>
      <dsp:txXfrm>
        <a:off x="4592799" y="1122219"/>
        <a:ext cx="3524557" cy="17091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B0F60-0C8A-4A10-8B92-A27A0B219CD6}">
      <dsp:nvSpPr>
        <dsp:cNvPr id="0" name=""/>
        <dsp:cNvSpPr/>
      </dsp:nvSpPr>
      <dsp:spPr>
        <a:xfrm>
          <a:off x="396774" y="985762"/>
          <a:ext cx="644677" cy="6446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FAD6927-7C6E-4962-A214-195BA56157AF}">
      <dsp:nvSpPr>
        <dsp:cNvPr id="0" name=""/>
        <dsp:cNvSpPr/>
      </dsp:nvSpPr>
      <dsp:spPr>
        <a:xfrm>
          <a:off x="2805" y="1845467"/>
          <a:ext cx="1432617" cy="573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Date and time of discharge</a:t>
          </a:r>
        </a:p>
      </dsp:txBody>
      <dsp:txXfrm>
        <a:off x="2805" y="1845467"/>
        <a:ext cx="1432617" cy="573046"/>
      </dsp:txXfrm>
    </dsp:sp>
    <dsp:sp modelId="{6202C815-51FC-44BA-8BBC-35A2D2E571F9}">
      <dsp:nvSpPr>
        <dsp:cNvPr id="0" name=""/>
        <dsp:cNvSpPr/>
      </dsp:nvSpPr>
      <dsp:spPr>
        <a:xfrm>
          <a:off x="2080099" y="985762"/>
          <a:ext cx="644677" cy="6446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9E48F34-3BE7-42E0-AE48-F784A28E1E63}">
      <dsp:nvSpPr>
        <dsp:cNvPr id="0" name=""/>
        <dsp:cNvSpPr/>
      </dsp:nvSpPr>
      <dsp:spPr>
        <a:xfrm>
          <a:off x="1686130" y="1845467"/>
          <a:ext cx="1432617" cy="573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Date and time of any demand for immediate pay</a:t>
          </a:r>
        </a:p>
      </dsp:txBody>
      <dsp:txXfrm>
        <a:off x="1686130" y="1845467"/>
        <a:ext cx="1432617" cy="573046"/>
      </dsp:txXfrm>
    </dsp:sp>
    <dsp:sp modelId="{8E3D3A8F-B1E6-4B79-BC62-9849D0074F60}">
      <dsp:nvSpPr>
        <dsp:cNvPr id="0" name=""/>
        <dsp:cNvSpPr/>
      </dsp:nvSpPr>
      <dsp:spPr>
        <a:xfrm>
          <a:off x="3763425" y="985762"/>
          <a:ext cx="644677" cy="6446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97A2DA7-6A65-4328-9764-2B6AD823EF10}">
      <dsp:nvSpPr>
        <dsp:cNvPr id="0" name=""/>
        <dsp:cNvSpPr/>
      </dsp:nvSpPr>
      <dsp:spPr>
        <a:xfrm>
          <a:off x="3369455" y="1845467"/>
          <a:ext cx="1432617" cy="573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Proof of FSS submission</a:t>
          </a:r>
        </a:p>
      </dsp:txBody>
      <dsp:txXfrm>
        <a:off x="3369455" y="1845467"/>
        <a:ext cx="1432617" cy="573046"/>
      </dsp:txXfrm>
    </dsp:sp>
    <dsp:sp modelId="{8C6A07BB-1E4C-4D38-A004-08818AA3B761}">
      <dsp:nvSpPr>
        <dsp:cNvPr id="0" name=""/>
        <dsp:cNvSpPr/>
      </dsp:nvSpPr>
      <dsp:spPr>
        <a:xfrm>
          <a:off x="5446750" y="985762"/>
          <a:ext cx="644677" cy="6446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8AFC6AA-8992-4034-BC87-F1511B03DEA5}">
      <dsp:nvSpPr>
        <dsp:cNvPr id="0" name=""/>
        <dsp:cNvSpPr/>
      </dsp:nvSpPr>
      <dsp:spPr>
        <a:xfrm>
          <a:off x="5052780" y="1845467"/>
          <a:ext cx="1432617" cy="573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All submitted final pay documents</a:t>
          </a:r>
        </a:p>
      </dsp:txBody>
      <dsp:txXfrm>
        <a:off x="5052780" y="1845467"/>
        <a:ext cx="1432617" cy="573046"/>
      </dsp:txXfrm>
    </dsp:sp>
    <dsp:sp modelId="{A3FA7D1D-12C3-46BD-BC68-A1614D4D957C}">
      <dsp:nvSpPr>
        <dsp:cNvPr id="0" name=""/>
        <dsp:cNvSpPr/>
      </dsp:nvSpPr>
      <dsp:spPr>
        <a:xfrm>
          <a:off x="7130075" y="985762"/>
          <a:ext cx="644677" cy="64467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5A29E2F-85C2-4EE3-9646-EB3D6EDC7534}">
      <dsp:nvSpPr>
        <dsp:cNvPr id="0" name=""/>
        <dsp:cNvSpPr/>
      </dsp:nvSpPr>
      <dsp:spPr>
        <a:xfrm>
          <a:off x="6736105" y="1845467"/>
          <a:ext cx="1432617" cy="573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Communications with Payroll</a:t>
          </a:r>
        </a:p>
      </dsp:txBody>
      <dsp:txXfrm>
        <a:off x="6736105" y="1845467"/>
        <a:ext cx="1432617" cy="5730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AEC9F-7C40-4940-80BC-41AE2C7279AE}">
      <dsp:nvSpPr>
        <dsp:cNvPr id="0" name=""/>
        <dsp:cNvSpPr/>
      </dsp:nvSpPr>
      <dsp:spPr>
        <a:xfrm>
          <a:off x="1123779" y="14638"/>
          <a:ext cx="2024437" cy="2024437"/>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7E0DCF-0769-4E22-9002-89F99F815DBF}">
      <dsp:nvSpPr>
        <dsp:cNvPr id="0" name=""/>
        <dsp:cNvSpPr/>
      </dsp:nvSpPr>
      <dsp:spPr>
        <a:xfrm>
          <a:off x="1555217" y="446075"/>
          <a:ext cx="1161562" cy="1161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90E5545-207E-41EB-BAC9-DAAC135362BD}">
      <dsp:nvSpPr>
        <dsp:cNvPr id="0" name=""/>
        <dsp:cNvSpPr/>
      </dsp:nvSpPr>
      <dsp:spPr>
        <a:xfrm>
          <a:off x="476623" y="2669638"/>
          <a:ext cx="33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MAPS PR 1.7</a:t>
          </a:r>
          <a:br>
            <a:rPr lang="en-US" sz="1100" kern="1200"/>
          </a:br>
          <a:r>
            <a:rPr lang="en-US" sz="1100" kern="1200">
              <a:hlinkClick xmlns:r="http://schemas.openxmlformats.org/officeDocument/2006/relationships" r:id="rId2"/>
            </a:rPr>
            <a:t>https://www.nmdfa.state.nm.us/wp-content/uploads/2025/07/Model_Accounting_Practices_Manual___2026.pdf</a:t>
          </a:r>
          <a:endParaRPr lang="en-US" sz="1100" kern="1200"/>
        </a:p>
      </dsp:txBody>
      <dsp:txXfrm>
        <a:off x="476623" y="2669638"/>
        <a:ext cx="3318750" cy="720000"/>
      </dsp:txXfrm>
    </dsp:sp>
    <dsp:sp modelId="{7B8D487F-C1F6-4ECA-AD60-F06514136EF9}">
      <dsp:nvSpPr>
        <dsp:cNvPr id="0" name=""/>
        <dsp:cNvSpPr/>
      </dsp:nvSpPr>
      <dsp:spPr>
        <a:xfrm>
          <a:off x="5023310" y="14638"/>
          <a:ext cx="2024437" cy="2024437"/>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F21B59-AEEC-4FFC-B522-6E7BA045EDA5}">
      <dsp:nvSpPr>
        <dsp:cNvPr id="0" name=""/>
        <dsp:cNvSpPr/>
      </dsp:nvSpPr>
      <dsp:spPr>
        <a:xfrm>
          <a:off x="5454748" y="446075"/>
          <a:ext cx="1161562" cy="116156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917CE3A-AA71-4421-8C8F-A07FDC3472AB}">
      <dsp:nvSpPr>
        <dsp:cNvPr id="0" name=""/>
        <dsp:cNvSpPr/>
      </dsp:nvSpPr>
      <dsp:spPr>
        <a:xfrm>
          <a:off x="4376154" y="2669638"/>
          <a:ext cx="33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FSS Platform: </a:t>
          </a:r>
          <a:r>
            <a:rPr lang="en-US" sz="1100" kern="1200">
              <a:hlinkClick xmlns:r="http://schemas.openxmlformats.org/officeDocument/2006/relationships" r:id="rId4"/>
            </a:rPr>
            <a:t>https://platform.dfa.nm.gov/</a:t>
          </a:r>
          <a:r>
            <a:rPr lang="en-US" sz="1100" kern="1200"/>
            <a:t> </a:t>
          </a:r>
        </a:p>
      </dsp:txBody>
      <dsp:txXfrm>
        <a:off x="4376154" y="2669638"/>
        <a:ext cx="331875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7749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46874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08937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719157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34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14587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44265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62506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26706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02960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06117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41372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49641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65289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20610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0135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72741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BCAD085-E8A6-8845-BD4E-CB4CCA059FC4}" type="datetimeFigureOut">
              <a:rPr lang="en-US" smtClean="0"/>
              <a:t>8/19/2026</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564290992"/>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dws.nm.gov/Portals/0/DM/LaborRelations/LRD_Investigations_Manual_2025.pdf"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nmdfa.state.nm.us/wpcontent/uploads/2025/07/Model_Accounting_Practices_Manual___2026.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US"/>
          </a:p>
        </p:txBody>
      </p:sp>
      <p:sp>
        <p:nvSpPr>
          <p:cNvPr id="2" name="Title 1">
            <a:extLst>
              <a:ext uri="{FF2B5EF4-FFF2-40B4-BE49-F238E27FC236}">
                <a16:creationId xmlns:a16="http://schemas.microsoft.com/office/drawing/2014/main" id="{E01CF098-3DC7-0906-E6FF-1C094BD634EF}"/>
              </a:ext>
            </a:extLst>
          </p:cNvPr>
          <p:cNvSpPr>
            <a:spLocks noGrp="1"/>
          </p:cNvSpPr>
          <p:nvPr>
            <p:ph type="title"/>
          </p:nvPr>
        </p:nvSpPr>
        <p:spPr>
          <a:xfrm>
            <a:off x="827484" y="452718"/>
            <a:ext cx="6710641" cy="1400530"/>
          </a:xfrm>
        </p:spPr>
        <p:txBody>
          <a:bodyPr anchor="ctr">
            <a:normAutofit/>
          </a:bodyPr>
          <a:lstStyle/>
          <a:p>
            <a:r>
              <a:rPr lang="en-US">
                <a:solidFill>
                  <a:srgbClr val="FFFFFF"/>
                </a:solidFill>
              </a:rPr>
              <a:t>Off Cycle Processing </a:t>
            </a:r>
          </a:p>
        </p:txBody>
      </p:sp>
      <p:sp>
        <p:nvSpPr>
          <p:cNvPr id="3" name="Content Placeholder 2">
            <a:extLst>
              <a:ext uri="{FF2B5EF4-FFF2-40B4-BE49-F238E27FC236}">
                <a16:creationId xmlns:a16="http://schemas.microsoft.com/office/drawing/2014/main" id="{49860C6F-94A7-D9EE-F8D4-F470713C17B4}"/>
              </a:ext>
            </a:extLst>
          </p:cNvPr>
          <p:cNvSpPr>
            <a:spLocks noGrp="1"/>
          </p:cNvSpPr>
          <p:nvPr>
            <p:ph idx="1"/>
          </p:nvPr>
        </p:nvSpPr>
        <p:spPr>
          <a:xfrm>
            <a:off x="827484" y="2763520"/>
            <a:ext cx="6709905" cy="3484879"/>
          </a:xfrm>
        </p:spPr>
        <p:txBody>
          <a:bodyPr>
            <a:normAutofit/>
          </a:bodyPr>
          <a:lstStyle/>
          <a:p>
            <a:pPr lvl="0">
              <a:lnSpc>
                <a:spcPct val="90000"/>
              </a:lnSpc>
            </a:pPr>
            <a:endParaRPr lang="en-US" sz="1300"/>
          </a:p>
          <a:p>
            <a:pPr lvl="0">
              <a:lnSpc>
                <a:spcPct val="90000"/>
              </a:lnSpc>
            </a:pPr>
            <a:r>
              <a:rPr lang="en-US" sz="1300"/>
              <a:t>Off-cycle requests for current employees must meet the </a:t>
            </a:r>
            <a:r>
              <a:rPr lang="en-US" sz="1300" b="1"/>
              <a:t>minimum threshold of one full</a:t>
            </a:r>
            <a:r>
              <a:rPr lang="en-US" sz="1300"/>
              <a:t> </a:t>
            </a:r>
            <a:r>
              <a:rPr lang="en-US" sz="1300" b="1"/>
              <a:t>scheduled workday</a:t>
            </a:r>
            <a:r>
              <a:rPr lang="en-US" sz="1300"/>
              <a:t> </a:t>
            </a:r>
            <a:r>
              <a:rPr lang="en-US" sz="1300" b="1"/>
              <a:t>(8 hours) </a:t>
            </a:r>
            <a:r>
              <a:rPr lang="en-US" sz="1300"/>
              <a:t>of unpaid regular hours.  Requests for missing overtime, standby time or shift differentials will not be processed.</a:t>
            </a:r>
          </a:p>
          <a:p>
            <a:pPr lvl="0">
              <a:lnSpc>
                <a:spcPct val="90000"/>
              </a:lnSpc>
            </a:pPr>
            <a:r>
              <a:rPr lang="en-US" sz="1300"/>
              <a:t>For involuntarily terminated employees, this minimum-hour requirement does not apply. Instead, off-cycle payment may be requested if the employee was </a:t>
            </a:r>
            <a:r>
              <a:rPr lang="en-US" sz="1300" u="sng"/>
              <a:t>involuntarily</a:t>
            </a:r>
            <a:r>
              <a:rPr lang="en-US" sz="1300"/>
              <a:t> terminated and has hours worked or leave time requiring payment.   </a:t>
            </a:r>
          </a:p>
          <a:p>
            <a:pPr lvl="0">
              <a:lnSpc>
                <a:spcPct val="90000"/>
              </a:lnSpc>
            </a:pPr>
            <a:r>
              <a:rPr lang="en-US" sz="1300"/>
              <a:t>Payments will normally be issued according to the payment method selected by the employee in HCM, either direct deposit or manual warrant. Requests that do not meet the required thresholds will not be processed, and outstanding time will be processed with the next regular payroll cycle.</a:t>
            </a:r>
          </a:p>
          <a:p>
            <a:pPr>
              <a:lnSpc>
                <a:spcPct val="90000"/>
              </a:lnSpc>
            </a:pPr>
            <a:r>
              <a:rPr lang="en-US" sz="1300"/>
              <a:t>Standard processing for off-cycle payments occurs daily beginning the Wednesday before payday, through the following Wednesday prior to 11:00 a.m., unless otherwise adjusted for accelerated payroll schedules.</a:t>
            </a:r>
          </a:p>
          <a:p>
            <a:pPr marL="0" lvl="0" indent="0">
              <a:lnSpc>
                <a:spcPct val="90000"/>
              </a:lnSpc>
              <a:buNone/>
            </a:pPr>
            <a:endParaRPr lang="en-US" sz="1300"/>
          </a:p>
          <a:p>
            <a:pPr>
              <a:lnSpc>
                <a:spcPct val="90000"/>
              </a:lnSpc>
            </a:pPr>
            <a:endParaRPr lang="en-US" sz="1300"/>
          </a:p>
        </p:txBody>
      </p:sp>
    </p:spTree>
    <p:extLst>
      <p:ext uri="{BB962C8B-B14F-4D97-AF65-F5344CB8AC3E}">
        <p14:creationId xmlns:p14="http://schemas.microsoft.com/office/powerpoint/2010/main" val="147266786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47504E-1091-18ED-643B-F732C0859B31}"/>
            </a:ext>
          </a:extLst>
        </p:cNvPr>
        <p:cNvGrpSpPr/>
        <p:nvPr/>
      </p:nvGrpSpPr>
      <p:grpSpPr>
        <a:xfrm>
          <a:off x="0" y="0"/>
          <a:ext cx="0" cy="0"/>
          <a:chOff x="0" y="0"/>
          <a:chExt cx="0" cy="0"/>
        </a:xfrm>
      </p:grpSpPr>
      <p:sp>
        <p:nvSpPr>
          <p:cNvPr id="1076" name="Rectangle 1075">
            <a:extLst>
              <a:ext uri="{FF2B5EF4-FFF2-40B4-BE49-F238E27FC236}">
                <a16:creationId xmlns:a16="http://schemas.microsoft.com/office/drawing/2014/main" id="{04A3DA6D-FED2-4369-9ACD-B578C8790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77" name="Rectangle 1076">
            <a:extLst>
              <a:ext uri="{FF2B5EF4-FFF2-40B4-BE49-F238E27FC236}">
                <a16:creationId xmlns:a16="http://schemas.microsoft.com/office/drawing/2014/main" id="{163C72DE-4C01-4F6C-9020-327690ADA8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78" name="Freeform 7">
            <a:extLst>
              <a:ext uri="{FF2B5EF4-FFF2-40B4-BE49-F238E27FC236}">
                <a16:creationId xmlns:a16="http://schemas.microsoft.com/office/drawing/2014/main" id="{5627181E-8B3E-4EFB-8F43-17296B86C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9CB49454-025D-EF34-CA50-2F44666232DC}"/>
              </a:ext>
            </a:extLst>
          </p:cNvPr>
          <p:cNvSpPr>
            <a:spLocks noGrp="1"/>
          </p:cNvSpPr>
          <p:nvPr>
            <p:ph type="title"/>
          </p:nvPr>
        </p:nvSpPr>
        <p:spPr>
          <a:xfrm>
            <a:off x="486697" y="629267"/>
            <a:ext cx="6939116" cy="1016654"/>
          </a:xfrm>
        </p:spPr>
        <p:txBody>
          <a:bodyPr>
            <a:normAutofit/>
          </a:bodyPr>
          <a:lstStyle/>
          <a:p>
            <a:r>
              <a:rPr lang="en-US" dirty="0">
                <a:solidFill>
                  <a:srgbClr val="EBEBEB"/>
                </a:solidFill>
              </a:rPr>
              <a:t>Payment Requirements</a:t>
            </a:r>
          </a:p>
        </p:txBody>
      </p:sp>
      <p:sp useBgFill="1">
        <p:nvSpPr>
          <p:cNvPr id="1079" name="Freeform: Shape 1078">
            <a:extLst>
              <a:ext uri="{FF2B5EF4-FFF2-40B4-BE49-F238E27FC236}">
                <a16:creationId xmlns:a16="http://schemas.microsoft.com/office/drawing/2014/main" id="{2E45DBDE-EAD7-4DEE-B77D-577BBB0A13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US"/>
          </a:p>
        </p:txBody>
      </p:sp>
      <p:sp>
        <p:nvSpPr>
          <p:cNvPr id="4" name="Content Placeholder 3">
            <a:extLst>
              <a:ext uri="{FF2B5EF4-FFF2-40B4-BE49-F238E27FC236}">
                <a16:creationId xmlns:a16="http://schemas.microsoft.com/office/drawing/2014/main" id="{1F1690BC-60D8-2010-E83C-AF1AA805ECFB}"/>
              </a:ext>
            </a:extLst>
          </p:cNvPr>
          <p:cNvSpPr>
            <a:spLocks noGrp="1"/>
          </p:cNvSpPr>
          <p:nvPr>
            <p:ph idx="1"/>
          </p:nvPr>
        </p:nvSpPr>
        <p:spPr>
          <a:xfrm>
            <a:off x="212271" y="2473779"/>
            <a:ext cx="5208371" cy="3404506"/>
          </a:xfrm>
        </p:spPr>
        <p:txBody>
          <a:bodyPr>
            <a:normAutofit/>
          </a:bodyPr>
          <a:lstStyle/>
          <a:p>
            <a:pPr>
              <a:lnSpc>
                <a:spcPct val="90000"/>
              </a:lnSpc>
            </a:pPr>
            <a:r>
              <a:rPr lang="en-US" sz="1600" dirty="0"/>
              <a:t>If an employer misses the WPA’s relevant five- or ten-day deadlines for paying wages due, the employer is liable for WPA final pay damages only if each of the following three factors are met.</a:t>
            </a:r>
          </a:p>
          <a:p>
            <a:pPr>
              <a:lnSpc>
                <a:spcPct val="90000"/>
              </a:lnSpc>
            </a:pPr>
            <a:r>
              <a:rPr lang="en-US" sz="1600" dirty="0"/>
              <a:t>Factor 1: The employee was discharged.</a:t>
            </a:r>
          </a:p>
          <a:p>
            <a:pPr>
              <a:lnSpc>
                <a:spcPct val="90000"/>
              </a:lnSpc>
            </a:pPr>
            <a:r>
              <a:rPr lang="en-US" sz="1600" dirty="0"/>
              <a:t>Factor 2: The employee made a demand for payment of wages within a reasonable time, and the employer refused to pay. </a:t>
            </a:r>
            <a:r>
              <a:rPr lang="en-US" sz="1600" i="1" dirty="0"/>
              <a:t>NMSA 50.4.4</a:t>
            </a:r>
          </a:p>
          <a:p>
            <a:pPr>
              <a:lnSpc>
                <a:spcPct val="90000"/>
              </a:lnSpc>
            </a:pPr>
            <a:r>
              <a:rPr lang="en-US" sz="1600" dirty="0"/>
              <a:t>Factor 3: The employer has not provided written notice of the amount conceded to be due </a:t>
            </a:r>
            <a:r>
              <a:rPr lang="en-US" sz="1600" i="1" dirty="0"/>
              <a:t>NMSA 50.4.7 </a:t>
            </a:r>
            <a:r>
              <a:rPr lang="en-US" sz="1600" u="sng" dirty="0"/>
              <a:t>and</a:t>
            </a:r>
            <a:r>
              <a:rPr lang="en-US" sz="1600" dirty="0"/>
              <a:t> paid the amount conceded to be due. </a:t>
            </a:r>
            <a:r>
              <a:rPr lang="en-US" sz="1600" i="1" dirty="0"/>
              <a:t>NMSA 50.4.4</a:t>
            </a:r>
          </a:p>
          <a:p>
            <a:pPr>
              <a:lnSpc>
                <a:spcPct val="90000"/>
              </a:lnSpc>
            </a:pPr>
            <a:endParaRPr lang="en-US" sz="1600" dirty="0"/>
          </a:p>
          <a:p>
            <a:pPr>
              <a:lnSpc>
                <a:spcPct val="90000"/>
              </a:lnSpc>
            </a:pPr>
            <a:endParaRPr lang="en-US" sz="1600" dirty="0"/>
          </a:p>
        </p:txBody>
      </p:sp>
      <p:pic>
        <p:nvPicPr>
          <p:cNvPr id="1026" name="Picture 1">
            <a:extLst>
              <a:ext uri="{FF2B5EF4-FFF2-40B4-BE49-F238E27FC236}">
                <a16:creationId xmlns:a16="http://schemas.microsoft.com/office/drawing/2014/main" id="{FCB76EC0-17E0-5193-2F2F-BB12BCC03D8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527222" y="2402307"/>
            <a:ext cx="3318782" cy="35486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5F1A909-C640-DF60-C33E-760781E4C1D8}"/>
              </a:ext>
            </a:extLst>
          </p:cNvPr>
          <p:cNvSpPr txBox="1"/>
          <p:nvPr/>
        </p:nvSpPr>
        <p:spPr>
          <a:xfrm>
            <a:off x="212271" y="5690507"/>
            <a:ext cx="8335736" cy="1077218"/>
          </a:xfrm>
          <a:prstGeom prst="rect">
            <a:avLst/>
          </a:prstGeom>
          <a:noFill/>
        </p:spPr>
        <p:txBody>
          <a:bodyPr wrap="square" rtlCol="0">
            <a:spAutoFit/>
          </a:bodyPr>
          <a:lstStyle/>
          <a:p>
            <a:endParaRPr lang="en-US" sz="1400" dirty="0"/>
          </a:p>
          <a:p>
            <a:r>
              <a:rPr lang="en-US" sz="1400" dirty="0"/>
              <a:t>Source reference:</a:t>
            </a:r>
          </a:p>
          <a:p>
            <a:r>
              <a:rPr lang="en-US" dirty="0"/>
              <a:t> </a:t>
            </a:r>
            <a:r>
              <a:rPr lang="en-US" sz="1400" u="sng" dirty="0">
                <a:hlinkClick r:id="rId3"/>
              </a:rPr>
              <a:t>https://www.dws.nm.gov/Portals/0/DM/LaborRelations/LRD_Investigations_Manual_2025.pdf</a:t>
            </a:r>
            <a:endParaRPr lang="en-US" sz="1400" dirty="0"/>
          </a:p>
          <a:p>
            <a:endParaRPr lang="en-US" dirty="0"/>
          </a:p>
        </p:txBody>
      </p:sp>
    </p:spTree>
    <p:extLst>
      <p:ext uri="{BB962C8B-B14F-4D97-AF65-F5344CB8AC3E}">
        <p14:creationId xmlns:p14="http://schemas.microsoft.com/office/powerpoint/2010/main" val="627685511"/>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486697" y="629267"/>
            <a:ext cx="6939116" cy="1016654"/>
          </a:xfrm>
        </p:spPr>
        <p:txBody>
          <a:bodyPr>
            <a:normAutofit/>
          </a:bodyPr>
          <a:lstStyle/>
          <a:p>
            <a:r>
              <a:rPr lang="en-US">
                <a:solidFill>
                  <a:srgbClr val="EBEBEB"/>
                </a:solidFill>
              </a:rPr>
              <a:t>Documentation Retention</a:t>
            </a:r>
          </a:p>
        </p:txBody>
      </p:sp>
      <p:sp>
        <p:nvSpPr>
          <p:cNvPr id="13" name="Rectangle 12">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Shape 14">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US"/>
          </a:p>
        </p:txBody>
      </p:sp>
      <p:graphicFrame>
        <p:nvGraphicFramePr>
          <p:cNvPr id="5" name="Content Placeholder 2">
            <a:extLst>
              <a:ext uri="{FF2B5EF4-FFF2-40B4-BE49-F238E27FC236}">
                <a16:creationId xmlns:a16="http://schemas.microsoft.com/office/drawing/2014/main" id="{1B0D3397-0501-8A82-49D3-20958CD998A3}"/>
              </a:ext>
            </a:extLst>
          </p:cNvPr>
          <p:cNvGraphicFramePr>
            <a:graphicFrameLocks noGrp="1"/>
          </p:cNvGraphicFramePr>
          <p:nvPr>
            <p:ph idx="1"/>
            <p:extLst>
              <p:ext uri="{D42A27DB-BD31-4B8C-83A1-F6EECF244321}">
                <p14:modId xmlns:p14="http://schemas.microsoft.com/office/powerpoint/2010/main" val="2620787770"/>
              </p:ext>
            </p:extLst>
          </p:nvPr>
        </p:nvGraphicFramePr>
        <p:xfrm>
          <a:off x="486697" y="2810256"/>
          <a:ext cx="8171528"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486697" y="629267"/>
            <a:ext cx="6939116" cy="1016654"/>
          </a:xfrm>
        </p:spPr>
        <p:txBody>
          <a:bodyPr>
            <a:normAutofit/>
          </a:bodyPr>
          <a:lstStyle/>
          <a:p>
            <a:r>
              <a:rPr lang="en-US">
                <a:solidFill>
                  <a:srgbClr val="EBEBEB"/>
                </a:solidFill>
              </a:rPr>
              <a:t>References</a:t>
            </a:r>
          </a:p>
        </p:txBody>
      </p:sp>
      <p:sp>
        <p:nvSpPr>
          <p:cNvPr id="13" name="Rectangle 12">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Shape 14">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US"/>
          </a:p>
        </p:txBody>
      </p:sp>
      <p:graphicFrame>
        <p:nvGraphicFramePr>
          <p:cNvPr id="5" name="Content Placeholder 2">
            <a:extLst>
              <a:ext uri="{FF2B5EF4-FFF2-40B4-BE49-F238E27FC236}">
                <a16:creationId xmlns:a16="http://schemas.microsoft.com/office/drawing/2014/main" id="{580A96D9-9BD4-B16C-4AAD-A01810251FB9}"/>
              </a:ext>
            </a:extLst>
          </p:cNvPr>
          <p:cNvGraphicFramePr>
            <a:graphicFrameLocks noGrp="1"/>
          </p:cNvGraphicFramePr>
          <p:nvPr>
            <p:ph idx="1"/>
            <p:extLst>
              <p:ext uri="{D42A27DB-BD31-4B8C-83A1-F6EECF244321}">
                <p14:modId xmlns:p14="http://schemas.microsoft.com/office/powerpoint/2010/main" val="2244869590"/>
              </p:ext>
            </p:extLst>
          </p:nvPr>
        </p:nvGraphicFramePr>
        <p:xfrm>
          <a:off x="486697" y="2810256"/>
          <a:ext cx="8171528"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US"/>
          </a:p>
        </p:txBody>
      </p:sp>
      <p:sp>
        <p:nvSpPr>
          <p:cNvPr id="2" name="Title 1">
            <a:extLst>
              <a:ext uri="{FF2B5EF4-FFF2-40B4-BE49-F238E27FC236}">
                <a16:creationId xmlns:a16="http://schemas.microsoft.com/office/drawing/2014/main" id="{1A7B6621-5DBB-C487-C834-CEE24CE059FC}"/>
              </a:ext>
            </a:extLst>
          </p:cNvPr>
          <p:cNvSpPr>
            <a:spLocks noGrp="1"/>
          </p:cNvSpPr>
          <p:nvPr>
            <p:ph type="title"/>
          </p:nvPr>
        </p:nvSpPr>
        <p:spPr>
          <a:xfrm>
            <a:off x="827484" y="452718"/>
            <a:ext cx="6710641" cy="1400530"/>
          </a:xfrm>
        </p:spPr>
        <p:txBody>
          <a:bodyPr anchor="ctr">
            <a:normAutofit/>
          </a:bodyPr>
          <a:lstStyle/>
          <a:p>
            <a:r>
              <a:rPr kumimoji="0" lang="en-US" sz="3900" b="1" i="0" u="none" strike="noStrike" kern="1200" cap="none" spc="0" normalizeH="0" baseline="0" noProof="0" dirty="0">
                <a:ln>
                  <a:noFill/>
                </a:ln>
                <a:solidFill>
                  <a:srgbClr val="FFFFFF"/>
                </a:solidFill>
                <a:effectLst/>
                <a:uLnTx/>
                <a:uFillTx/>
                <a:latin typeface="Century Gothic" panose="020B0502020202020204"/>
                <a:ea typeface="+mj-ea"/>
                <a:cs typeface="+mj-cs"/>
              </a:rPr>
              <a:t>5-Day Payout involuntarily terminated employees</a:t>
            </a:r>
            <a:endParaRPr lang="en-US" sz="3900" b="1" dirty="0">
              <a:solidFill>
                <a:srgbClr val="FFFFFF"/>
              </a:solidFill>
            </a:endParaRPr>
          </a:p>
        </p:txBody>
      </p:sp>
      <p:sp>
        <p:nvSpPr>
          <p:cNvPr id="3" name="Content Placeholder 2">
            <a:extLst>
              <a:ext uri="{FF2B5EF4-FFF2-40B4-BE49-F238E27FC236}">
                <a16:creationId xmlns:a16="http://schemas.microsoft.com/office/drawing/2014/main" id="{DCB7B17D-565C-6A6D-691C-5F2C78C889EA}"/>
              </a:ext>
            </a:extLst>
          </p:cNvPr>
          <p:cNvSpPr>
            <a:spLocks noGrp="1"/>
          </p:cNvSpPr>
          <p:nvPr>
            <p:ph idx="1"/>
          </p:nvPr>
        </p:nvSpPr>
        <p:spPr>
          <a:xfrm>
            <a:off x="827484" y="2763520"/>
            <a:ext cx="6709905" cy="3484879"/>
          </a:xfrm>
        </p:spPr>
        <p:txBody>
          <a:bodyPr>
            <a:normAutofit/>
          </a:bodyPr>
          <a:lstStyle/>
          <a:p>
            <a:pPr>
              <a:lnSpc>
                <a:spcPct val="90000"/>
              </a:lnSpc>
            </a:pPr>
            <a:r>
              <a:rPr kumimoji="0" lang="en-US" sz="1400" b="0" i="0" u="none" strike="noStrike" kern="1200" cap="none" spc="0" normalizeH="0" baseline="0" noProof="0">
                <a:ln>
                  <a:noFill/>
                </a:ln>
                <a:effectLst/>
                <a:uLnTx/>
                <a:uFillTx/>
                <a:latin typeface="Century Gothic" panose="020B0502020202020204"/>
                <a:ea typeface="+mj-ea"/>
                <a:cs typeface="+mj-cs"/>
              </a:rPr>
              <a:t>For involuntarily terminated employees, this minimum-hour requirement does not apply. Instead, off-cycle payment may be requested if the employee was </a:t>
            </a:r>
            <a:r>
              <a:rPr kumimoji="0" lang="en-US" sz="1400" b="0" i="0" u="sng" strike="noStrike" kern="1200" cap="none" spc="0" normalizeH="0" baseline="0" noProof="0">
                <a:ln>
                  <a:noFill/>
                </a:ln>
                <a:effectLst/>
                <a:uLnTx/>
                <a:uFillTx/>
                <a:latin typeface="Century Gothic" panose="020B0502020202020204"/>
                <a:ea typeface="+mj-ea"/>
                <a:cs typeface="+mj-cs"/>
              </a:rPr>
              <a:t>involuntarily</a:t>
            </a:r>
            <a:r>
              <a:rPr kumimoji="0" lang="en-US" sz="1400" b="0" i="0" u="none" strike="noStrike" kern="1200" cap="none" spc="0" normalizeH="0" baseline="0" noProof="0">
                <a:ln>
                  <a:noFill/>
                </a:ln>
                <a:effectLst/>
                <a:uLnTx/>
                <a:uFillTx/>
                <a:latin typeface="Century Gothic" panose="020B0502020202020204"/>
                <a:ea typeface="+mj-ea"/>
                <a:cs typeface="+mj-cs"/>
              </a:rPr>
              <a:t> terminated and has hours worked or leave time requiring payment.</a:t>
            </a:r>
          </a:p>
          <a:p>
            <a:pPr>
              <a:lnSpc>
                <a:spcPct val="90000"/>
              </a:lnSpc>
            </a:pPr>
            <a:endParaRPr lang="en-US" sz="1400">
              <a:latin typeface="Century Gothic" panose="020B0502020202020204"/>
            </a:endParaRPr>
          </a:p>
          <a:p>
            <a:pPr>
              <a:lnSpc>
                <a:spcPct val="90000"/>
              </a:lnSpc>
            </a:pPr>
            <a:r>
              <a:rPr lang="en-US" sz="1400"/>
              <a:t>For 5‑day payouts of involuntary terminations, agencies may request a manual warrant when operationally necessary; otherwise, the employee’s existing payment method will be used.</a:t>
            </a:r>
          </a:p>
          <a:p>
            <a:pPr>
              <a:lnSpc>
                <a:spcPct val="90000"/>
              </a:lnSpc>
            </a:pPr>
            <a:endParaRPr lang="en-US" sz="1400"/>
          </a:p>
          <a:p>
            <a:pPr lvl="0">
              <a:lnSpc>
                <a:spcPct val="90000"/>
              </a:lnSpc>
            </a:pPr>
            <a:r>
              <a:rPr lang="en-US" sz="1400"/>
              <a:t>Any requests for 5-day payouts submitted during on-cycle (regular payroll)  must be processed through a payment voucher and cannot be paid through the off-cycle payroll process.</a:t>
            </a:r>
          </a:p>
          <a:p>
            <a:pPr>
              <a:lnSpc>
                <a:spcPct val="90000"/>
              </a:lnSpc>
            </a:pPr>
            <a:endParaRPr lang="en-US" sz="1400"/>
          </a:p>
        </p:txBody>
      </p:sp>
    </p:spTree>
    <p:extLst>
      <p:ext uri="{BB962C8B-B14F-4D97-AF65-F5344CB8AC3E}">
        <p14:creationId xmlns:p14="http://schemas.microsoft.com/office/powerpoint/2010/main" val="1717210397"/>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6" name="TextBox 5">
            <a:extLst>
              <a:ext uri="{FF2B5EF4-FFF2-40B4-BE49-F238E27FC236}">
                <a16:creationId xmlns:a16="http://schemas.microsoft.com/office/drawing/2014/main" id="{59897904-C5BA-9295-BC61-7C9721C6F5C7}"/>
              </a:ext>
            </a:extLst>
          </p:cNvPr>
          <p:cNvSpPr txBox="1"/>
          <p:nvPr/>
        </p:nvSpPr>
        <p:spPr>
          <a:xfrm>
            <a:off x="486697" y="629267"/>
            <a:ext cx="6939116" cy="1016654"/>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3600" b="0" i="0" kern="1200">
                <a:solidFill>
                  <a:srgbClr val="EBEBEB"/>
                </a:solidFill>
                <a:latin typeface="+mj-lt"/>
                <a:ea typeface="+mj-ea"/>
                <a:cs typeface="+mj-cs"/>
              </a:rPr>
              <a:t>Payment Processing Flowchart</a:t>
            </a:r>
          </a:p>
        </p:txBody>
      </p:sp>
      <p:sp useBgFill="1">
        <p:nvSpPr>
          <p:cNvPr id="46" name="Freeform: Shape 45">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US"/>
          </a:p>
        </p:txBody>
      </p:sp>
      <p:pic>
        <p:nvPicPr>
          <p:cNvPr id="5" name="Content Placeholder 4">
            <a:extLst>
              <a:ext uri="{FF2B5EF4-FFF2-40B4-BE49-F238E27FC236}">
                <a16:creationId xmlns:a16="http://schemas.microsoft.com/office/drawing/2014/main" id="{8C8CBC61-2EB9-3FCB-C9DB-AC1ECBDA2C79}"/>
              </a:ext>
            </a:extLst>
          </p:cNvPr>
          <p:cNvPicPr>
            <a:picLocks noChangeAspect="1"/>
          </p:cNvPicPr>
          <p:nvPr/>
        </p:nvPicPr>
        <p:blipFill>
          <a:blip r:embed="rId2"/>
          <a:srcRect/>
          <a:stretch/>
        </p:blipFill>
        <p:spPr>
          <a:xfrm>
            <a:off x="240664" y="2978150"/>
            <a:ext cx="8828702" cy="277495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62866669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9143771"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3753695"/>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9144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24128" y="623571"/>
            <a:ext cx="7695743" cy="3523885"/>
          </a:xfrm>
        </p:spPr>
        <p:txBody>
          <a:bodyPr>
            <a:normAutofit/>
          </a:bodyPr>
          <a:lstStyle/>
          <a:p>
            <a:pPr algn="ctr"/>
            <a:r>
              <a:rPr lang="en-US" sz="7000"/>
              <a:t>SOP – 5-Day Final Pay Payout</a:t>
            </a:r>
          </a:p>
        </p:txBody>
      </p:sp>
      <p:sp>
        <p:nvSpPr>
          <p:cNvPr id="3" name="Subtitle 2"/>
          <p:cNvSpPr>
            <a:spLocks noGrp="1"/>
          </p:cNvSpPr>
          <p:nvPr>
            <p:ph type="subTitle" idx="1"/>
          </p:nvPr>
        </p:nvSpPr>
        <p:spPr>
          <a:xfrm>
            <a:off x="724128" y="4777380"/>
            <a:ext cx="7695743" cy="1209763"/>
          </a:xfrm>
        </p:spPr>
        <p:txBody>
          <a:bodyPr>
            <a:normAutofit/>
          </a:bodyPr>
          <a:lstStyle/>
          <a:p>
            <a:pPr algn="ctr"/>
            <a:r>
              <a:rPr lang="en-US" sz="2100">
                <a:solidFill>
                  <a:schemeClr val="bg2"/>
                </a:solidFill>
              </a:rPr>
              <a:t>Involuntarily Terminated Employees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362849A-570D-49DB-954C-63F144E88A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CA42011-E478-428B-9D15-A98E338BF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Freeform 7">
            <a:extLst>
              <a:ext uri="{FF2B5EF4-FFF2-40B4-BE49-F238E27FC236}">
                <a16:creationId xmlns:a16="http://schemas.microsoft.com/office/drawing/2014/main" id="{9ED2773C-FE51-4632-BA46-036BDCDA6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486697" y="629267"/>
            <a:ext cx="6939116" cy="1016654"/>
          </a:xfrm>
        </p:spPr>
        <p:txBody>
          <a:bodyPr>
            <a:normAutofit/>
          </a:bodyPr>
          <a:lstStyle/>
          <a:p>
            <a:r>
              <a:rPr lang="en-US">
                <a:solidFill>
                  <a:srgbClr val="EBEBEB"/>
                </a:solidFill>
              </a:rPr>
              <a:t>Purpose</a:t>
            </a:r>
          </a:p>
        </p:txBody>
      </p:sp>
      <p:sp useBgFill="1">
        <p:nvSpPr>
          <p:cNvPr id="32" name="Freeform: Shape 31">
            <a:extLst>
              <a:ext uri="{FF2B5EF4-FFF2-40B4-BE49-F238E27FC236}">
                <a16:creationId xmlns:a16="http://schemas.microsoft.com/office/drawing/2014/main" id="{E02F9158-C4C2-46A8-BE73-A4F77E139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US"/>
          </a:p>
        </p:txBody>
      </p:sp>
      <p:pic>
        <p:nvPicPr>
          <p:cNvPr id="5" name="Picture 4">
            <a:extLst>
              <a:ext uri="{FF2B5EF4-FFF2-40B4-BE49-F238E27FC236}">
                <a16:creationId xmlns:a16="http://schemas.microsoft.com/office/drawing/2014/main" id="{47B52579-B404-45D5-5FC1-719FF300A932}"/>
              </a:ext>
            </a:extLst>
          </p:cNvPr>
          <p:cNvPicPr>
            <a:picLocks noChangeAspect="1"/>
          </p:cNvPicPr>
          <p:nvPr/>
        </p:nvPicPr>
        <p:blipFill>
          <a:blip r:embed="rId2"/>
          <a:stretch>
            <a:fillRect/>
          </a:stretch>
        </p:blipFill>
        <p:spPr>
          <a:xfrm>
            <a:off x="490113" y="2876685"/>
            <a:ext cx="4088720" cy="3005209"/>
          </a:xfrm>
          <a:prstGeom prst="rect">
            <a:avLst/>
          </a:prstGeom>
          <a:effectLst/>
        </p:spPr>
      </p:pic>
      <p:sp>
        <p:nvSpPr>
          <p:cNvPr id="3" name="Content Placeholder 2"/>
          <p:cNvSpPr>
            <a:spLocks noGrp="1"/>
          </p:cNvSpPr>
          <p:nvPr>
            <p:ph idx="1"/>
          </p:nvPr>
        </p:nvSpPr>
        <p:spPr>
          <a:xfrm>
            <a:off x="4815816" y="2548281"/>
            <a:ext cx="3841955" cy="3658689"/>
          </a:xfrm>
        </p:spPr>
        <p:txBody>
          <a:bodyPr>
            <a:normAutofit/>
          </a:bodyPr>
          <a:lstStyle/>
          <a:p>
            <a:endParaRPr lang="en-US"/>
          </a:p>
          <a:p>
            <a:r>
              <a:rPr lang="en-US">
                <a:latin typeface="Arial Rounded MT Bold" panose="020F0704030504030204" pitchFamily="34" charset="0"/>
              </a:rPr>
              <a:t>To ensure compliance with New Mexico Statute § 50-4-4 regarding timely payment of wages to terminated employees and to outline agency responsibilities when an employee is involuntarily terminated.</a:t>
            </a: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486697" y="629267"/>
            <a:ext cx="6939116" cy="1016654"/>
          </a:xfrm>
        </p:spPr>
        <p:txBody>
          <a:bodyPr>
            <a:normAutofit/>
          </a:bodyPr>
          <a:lstStyle/>
          <a:p>
            <a:r>
              <a:rPr lang="en-US">
                <a:solidFill>
                  <a:srgbClr val="EBEBEB"/>
                </a:solidFill>
              </a:rPr>
              <a:t>Legal Requirements</a:t>
            </a:r>
          </a:p>
        </p:txBody>
      </p:sp>
      <p:sp useBgFill="1">
        <p:nvSpPr>
          <p:cNvPr id="16" name="Freeform: Shape 15">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US"/>
          </a:p>
        </p:txBody>
      </p:sp>
      <p:sp>
        <p:nvSpPr>
          <p:cNvPr id="3" name="Content Placeholder 2"/>
          <p:cNvSpPr>
            <a:spLocks noGrp="1"/>
          </p:cNvSpPr>
          <p:nvPr>
            <p:ph idx="1"/>
          </p:nvPr>
        </p:nvSpPr>
        <p:spPr>
          <a:xfrm>
            <a:off x="486698" y="2548281"/>
            <a:ext cx="4085302" cy="3658689"/>
          </a:xfrm>
        </p:spPr>
        <p:txBody>
          <a:bodyPr>
            <a:normAutofit/>
          </a:bodyPr>
          <a:lstStyle/>
          <a:p>
            <a:pPr>
              <a:lnSpc>
                <a:spcPct val="90000"/>
              </a:lnSpc>
            </a:pPr>
            <a:endParaRPr lang="en-US" sz="1100" dirty="0"/>
          </a:p>
          <a:p>
            <a:pPr>
              <a:lnSpc>
                <a:spcPct val="90000"/>
              </a:lnSpc>
            </a:pPr>
            <a:r>
              <a:rPr lang="en-US" sz="1100" dirty="0"/>
              <a:t>Upon discharge, all unpaid wages that are fixed and definite become due immediately upon demand.</a:t>
            </a:r>
          </a:p>
          <a:p>
            <a:pPr>
              <a:lnSpc>
                <a:spcPct val="90000"/>
              </a:lnSpc>
            </a:pPr>
            <a:r>
              <a:rPr lang="en-US" sz="1100" dirty="0"/>
              <a:t>If the employee does not demand immediate payment, the employer must issue all wages within five (5) calendar days of discharge.</a:t>
            </a:r>
          </a:p>
          <a:p>
            <a:pPr>
              <a:lnSpc>
                <a:spcPct val="90000"/>
              </a:lnSpc>
            </a:pPr>
            <a:r>
              <a:rPr lang="en-US" sz="1100" dirty="0"/>
              <a:t>Wages due include regular wages, TLV payouts, and any other earned compensation.</a:t>
            </a:r>
          </a:p>
          <a:p>
            <a:pPr>
              <a:lnSpc>
                <a:spcPct val="90000"/>
              </a:lnSpc>
            </a:pPr>
            <a:r>
              <a:rPr lang="en-US" sz="1100" dirty="0"/>
              <a:t>The State of New Mexico does NOT have an exemption to this statute.</a:t>
            </a:r>
            <a:br>
              <a:rPr lang="en-US" sz="1100" dirty="0"/>
            </a:br>
            <a:endParaRPr lang="en-US" sz="1100" dirty="0"/>
          </a:p>
          <a:p>
            <a:pPr>
              <a:lnSpc>
                <a:spcPct val="90000"/>
              </a:lnSpc>
            </a:pPr>
            <a:r>
              <a:rPr lang="en-US" sz="1100" b="1" dirty="0"/>
              <a:t>Reference: MAPS PR 1.7 </a:t>
            </a:r>
            <a:br>
              <a:rPr lang="en-US" sz="1100" dirty="0"/>
            </a:br>
            <a:r>
              <a:rPr lang="en-US" sz="1100" dirty="0">
                <a:hlinkClick r:id="rId2"/>
              </a:rPr>
              <a:t>https://www.nmdfa.state.nm.us/wpcontent/uploads/2025/07/Model_Accounting_Practices_Manual___2026.pdf</a:t>
            </a:r>
            <a:r>
              <a:rPr lang="en-US" sz="1100" dirty="0"/>
              <a:t>   </a:t>
            </a:r>
          </a:p>
        </p:txBody>
      </p:sp>
      <p:pic>
        <p:nvPicPr>
          <p:cNvPr id="5" name="Picture 4">
            <a:extLst>
              <a:ext uri="{FF2B5EF4-FFF2-40B4-BE49-F238E27FC236}">
                <a16:creationId xmlns:a16="http://schemas.microsoft.com/office/drawing/2014/main" id="{4CECEE33-0D09-593A-3448-018E68301E34}"/>
              </a:ext>
            </a:extLst>
          </p:cNvPr>
          <p:cNvPicPr>
            <a:picLocks noChangeAspect="1"/>
          </p:cNvPicPr>
          <p:nvPr/>
        </p:nvPicPr>
        <p:blipFill>
          <a:blip r:embed="rId3"/>
          <a:stretch>
            <a:fillRect/>
          </a:stretch>
        </p:blipFill>
        <p:spPr>
          <a:xfrm>
            <a:off x="5107292" y="2548281"/>
            <a:ext cx="3012009" cy="3662018"/>
          </a:xfrm>
          <a:prstGeom prst="rect">
            <a:avLst/>
          </a:prstGeom>
          <a:effectLst/>
        </p:spPr>
      </p:pic>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486697" y="629267"/>
            <a:ext cx="6939116" cy="1016654"/>
          </a:xfrm>
        </p:spPr>
        <p:txBody>
          <a:bodyPr>
            <a:normAutofit/>
          </a:bodyPr>
          <a:lstStyle/>
          <a:p>
            <a:r>
              <a:rPr lang="en-US">
                <a:solidFill>
                  <a:srgbClr val="EBEBEB"/>
                </a:solidFill>
              </a:rPr>
              <a:t>Agency Responsibilities</a:t>
            </a:r>
          </a:p>
        </p:txBody>
      </p:sp>
      <p:sp>
        <p:nvSpPr>
          <p:cNvPr id="14" name="Rectangle 13">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US"/>
          </a:p>
        </p:txBody>
      </p:sp>
      <p:graphicFrame>
        <p:nvGraphicFramePr>
          <p:cNvPr id="5" name="Content Placeholder 2">
            <a:extLst>
              <a:ext uri="{FF2B5EF4-FFF2-40B4-BE49-F238E27FC236}">
                <a16:creationId xmlns:a16="http://schemas.microsoft.com/office/drawing/2014/main" id="{319F0CCB-8675-D98F-F864-54AAB3EE2B23}"/>
              </a:ext>
            </a:extLst>
          </p:cNvPr>
          <p:cNvGraphicFramePr>
            <a:graphicFrameLocks noGrp="1"/>
          </p:cNvGraphicFramePr>
          <p:nvPr>
            <p:ph idx="1"/>
            <p:extLst>
              <p:ext uri="{D42A27DB-BD31-4B8C-83A1-F6EECF244321}">
                <p14:modId xmlns:p14="http://schemas.microsoft.com/office/powerpoint/2010/main" val="113012615"/>
              </p:ext>
            </p:extLst>
          </p:nvPr>
        </p:nvGraphicFramePr>
        <p:xfrm>
          <a:off x="486697" y="2810256"/>
          <a:ext cx="8171528"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9"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486697" y="629267"/>
            <a:ext cx="6939116" cy="1016654"/>
          </a:xfrm>
        </p:spPr>
        <p:txBody>
          <a:bodyPr>
            <a:normAutofit/>
          </a:bodyPr>
          <a:lstStyle/>
          <a:p>
            <a:r>
              <a:rPr lang="en-US">
                <a:solidFill>
                  <a:srgbClr val="EBEBEB"/>
                </a:solidFill>
              </a:rPr>
              <a:t>Required Documentation</a:t>
            </a:r>
          </a:p>
        </p:txBody>
      </p:sp>
      <p:sp>
        <p:nvSpPr>
          <p:cNvPr id="20" name="Rectangle 19">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Freeform: Shape 20">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US"/>
          </a:p>
        </p:txBody>
      </p:sp>
      <p:graphicFrame>
        <p:nvGraphicFramePr>
          <p:cNvPr id="5" name="Content Placeholder 2">
            <a:extLst>
              <a:ext uri="{FF2B5EF4-FFF2-40B4-BE49-F238E27FC236}">
                <a16:creationId xmlns:a16="http://schemas.microsoft.com/office/drawing/2014/main" id="{B7F87F6B-D186-F9FC-66E1-E36359271CB4}"/>
              </a:ext>
            </a:extLst>
          </p:cNvPr>
          <p:cNvGraphicFramePr>
            <a:graphicFrameLocks noGrp="1"/>
          </p:cNvGraphicFramePr>
          <p:nvPr>
            <p:ph idx="1"/>
            <p:extLst>
              <p:ext uri="{D42A27DB-BD31-4B8C-83A1-F6EECF244321}">
                <p14:modId xmlns:p14="http://schemas.microsoft.com/office/powerpoint/2010/main" val="2572836281"/>
              </p:ext>
            </p:extLst>
          </p:nvPr>
        </p:nvGraphicFramePr>
        <p:xfrm>
          <a:off x="486235" y="2789848"/>
          <a:ext cx="8171528"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AEA421-5F29-4BA7-9360-2501B5987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9348F0CB-4904-4DEF-BDD4-ADEC2DCC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486697" y="629267"/>
            <a:ext cx="6939116" cy="1016654"/>
          </a:xfrm>
        </p:spPr>
        <p:txBody>
          <a:bodyPr>
            <a:normAutofit/>
          </a:bodyPr>
          <a:lstStyle/>
          <a:p>
            <a:r>
              <a:rPr lang="en-US">
                <a:solidFill>
                  <a:srgbClr val="EBEBEB"/>
                </a:solidFill>
              </a:rPr>
              <a:t>Payment Requirements</a:t>
            </a:r>
          </a:p>
        </p:txBody>
      </p:sp>
      <p:sp>
        <p:nvSpPr>
          <p:cNvPr id="14" name="Rectangle 13">
            <a:extLst>
              <a:ext uri="{FF2B5EF4-FFF2-40B4-BE49-F238E27FC236}">
                <a16:creationId xmlns:a16="http://schemas.microsoft.com/office/drawing/2014/main" id="{1583E1B8-79B3-49BB-8704-58E4AB1AF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7BB34D5F-2B87-438E-8236-69C6068D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US"/>
          </a:p>
        </p:txBody>
      </p:sp>
      <p:graphicFrame>
        <p:nvGraphicFramePr>
          <p:cNvPr id="5" name="Content Placeholder 2">
            <a:extLst>
              <a:ext uri="{FF2B5EF4-FFF2-40B4-BE49-F238E27FC236}">
                <a16:creationId xmlns:a16="http://schemas.microsoft.com/office/drawing/2014/main" id="{8C7985A5-16BE-FB73-B095-86BBC528D3AD}"/>
              </a:ext>
            </a:extLst>
          </p:cNvPr>
          <p:cNvGraphicFramePr>
            <a:graphicFrameLocks noGrp="1"/>
          </p:cNvGraphicFramePr>
          <p:nvPr>
            <p:ph idx="1"/>
            <p:extLst>
              <p:ext uri="{D42A27DB-BD31-4B8C-83A1-F6EECF244321}">
                <p14:modId xmlns:p14="http://schemas.microsoft.com/office/powerpoint/2010/main" val="48099101"/>
              </p:ext>
            </p:extLst>
          </p:nvPr>
        </p:nvGraphicFramePr>
        <p:xfrm>
          <a:off x="486697" y="2275188"/>
          <a:ext cx="8171528" cy="39535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Metadata/LabelInfo.xml><?xml version="1.0" encoding="utf-8"?>
<clbl:labelList xmlns:clbl="http://schemas.microsoft.com/office/2020/mipLabelMetadata">
  <clbl:label id="{04aa6bf4-d436-426f-bfa4-04b7a70e60ff}" enabled="0" method="" siteId="{04aa6bf4-d436-426f-bfa4-04b7a70e60ff}" removed="1"/>
</clbl:labelList>
</file>

<file path=docProps/app.xml><?xml version="1.0" encoding="utf-8"?>
<Properties xmlns="http://schemas.openxmlformats.org/officeDocument/2006/extended-properties" xmlns:vt="http://schemas.openxmlformats.org/officeDocument/2006/docPropsVTypes">
  <Template>Ion</Template>
  <TotalTime>594</TotalTime>
  <Words>800</Words>
  <Application>Microsoft Office PowerPoint</Application>
  <PresentationFormat>On-screen Show (4:3)</PresentationFormat>
  <Paragraphs>67</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 Rounded MT Bold</vt:lpstr>
      <vt:lpstr>Century Gothic</vt:lpstr>
      <vt:lpstr>Wingdings</vt:lpstr>
      <vt:lpstr>Wingdings 3</vt:lpstr>
      <vt:lpstr>Ion</vt:lpstr>
      <vt:lpstr>Off Cycle Processing </vt:lpstr>
      <vt:lpstr>5-Day Payout involuntarily terminated employees</vt:lpstr>
      <vt:lpstr>PowerPoint Presentation</vt:lpstr>
      <vt:lpstr>SOP – 5-Day Final Pay Payout</vt:lpstr>
      <vt:lpstr>Purpose</vt:lpstr>
      <vt:lpstr>Legal Requirements</vt:lpstr>
      <vt:lpstr>Agency Responsibilities</vt:lpstr>
      <vt:lpstr>Required Documentation</vt:lpstr>
      <vt:lpstr>Payment Requirements</vt:lpstr>
      <vt:lpstr>Payment Requirements</vt:lpstr>
      <vt:lpstr>Documentation Retention</vt:lpstr>
      <vt:lpstr>References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Romero, Claudette, DFA</dc:creator>
  <cp:keywords/>
  <dc:description>generated using python-pptx</dc:description>
  <cp:lastModifiedBy>Romero, Claudette, DFA</cp:lastModifiedBy>
  <cp:revision>6</cp:revision>
  <dcterms:created xsi:type="dcterms:W3CDTF">2013-01-27T09:14:16Z</dcterms:created>
  <dcterms:modified xsi:type="dcterms:W3CDTF">2026-08-19T16:59:06Z</dcterms:modified>
  <cp:category/>
</cp:coreProperties>
</file>