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0"/>
  </p:notesMasterIdLst>
  <p:sldIdLst>
    <p:sldId id="256" r:id="rId2"/>
    <p:sldId id="257" r:id="rId3"/>
    <p:sldId id="258" r:id="rId4"/>
    <p:sldId id="262" r:id="rId5"/>
    <p:sldId id="263" r:id="rId6"/>
    <p:sldId id="264" r:id="rId7"/>
    <p:sldId id="265" r:id="rId8"/>
    <p:sldId id="465" r:id="rId9"/>
    <p:sldId id="470" r:id="rId10"/>
    <p:sldId id="468" r:id="rId11"/>
    <p:sldId id="469" r:id="rId12"/>
    <p:sldId id="472" r:id="rId13"/>
    <p:sldId id="471" r:id="rId14"/>
    <p:sldId id="473" r:id="rId15"/>
    <p:sldId id="467" r:id="rId16"/>
    <p:sldId id="466" r:id="rId17"/>
    <p:sldId id="464" r:id="rId18"/>
    <p:sldId id="290" r:id="rId19"/>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4D4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22" d="100"/>
          <a:sy n="122" d="100"/>
        </p:scale>
        <p:origin x="114" y="20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006488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Title layout. Replace title and the division/presenter/date line.</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74E557-A4B3-2915-1EFD-54BCAC9EF93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9516FE5-73D0-B07C-2AFF-AC94BD686CA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10B3B54-C593-F3C5-8DD4-A8C8A1A64BC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3BF7286-8B1F-202D-E6B6-7A2C605C891C}"/>
              </a:ext>
            </a:extLst>
          </p:cNvPr>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22055200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47769A-18F6-F5B6-5BB8-277D6E9AFC4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F3BFF52-5497-9822-6558-C3059948895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3A51C83-82C6-B7AE-8AF2-30B24C17E20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335DF4B-54DB-D283-3721-ED6FB639F9BE}"/>
              </a:ext>
            </a:extLst>
          </p:cNvPr>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3372128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B78DE2-ABE6-6549-0ED9-00621BE56F0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D76EDA0-53F8-7666-2A49-DBE4DEA961B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CB86C1C-FD5F-4573-9479-2E26E44D97B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042FEE4-89E4-5D9D-B3E7-64582DE83716}"/>
              </a:ext>
            </a:extLst>
          </p:cNvPr>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25468597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AAC38B-865D-B021-3222-FE13E652D10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594F5C6-8942-FC8E-6D4D-52D8A9B28AE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8BCCF48-D553-5418-97D0-3382394E8A2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ABF4473-657C-EEC2-3E7C-3DBF91BBD0A0}"/>
              </a:ext>
            </a:extLst>
          </p:cNvPr>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33679951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C0B98E-A99C-0EFB-623F-0E174EC1609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CA476B8-0E69-D802-DA3D-46F027974D8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358EC14-AAE9-69F1-2055-C2205B138C6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AA9E991-9493-7521-C15C-FABACAC17F8C}"/>
              </a:ext>
            </a:extLst>
          </p:cNvPr>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39359860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D7A0A3-3868-7BEF-4337-FF7709E0AF3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0FE5564-F7FA-BA5B-B21A-65B62AFAE83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A124B89-8097-B078-8ADF-206ED6517CF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7EC431F-EB46-AD3E-FEEB-EF6EDAB945B9}"/>
              </a:ext>
            </a:extLst>
          </p:cNvPr>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2916405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786601-3AFB-660B-BBFC-12BDDA81701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ABF669E-E8D4-16BE-AEFC-CBC93A71582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95C9688-74C0-8A4B-8987-8B903403F97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8FCF829-48C7-9326-562A-2AA550224D35}"/>
              </a:ext>
            </a:extLst>
          </p:cNvPr>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997732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DCF664-9BC4-4E5C-59B0-FCF29D5FDEF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41A6ACD-C4B1-9703-8060-30B0A870D62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28094A9-1100-B208-F4EA-043EA5E5E17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EEC2F4D-3A4B-9462-F461-C37BF2035D02}"/>
              </a:ext>
            </a:extLst>
          </p:cNvPr>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84415370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B331E8-64B8-4E46-FE62-35D63AAA204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790E497-8B72-40CD-0B3F-0B93B75F70F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4B92826-6CCD-DECE-8736-75F3B3DFD36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1ACAAE4-B945-9C62-4CF6-C4D6638D2559}"/>
              </a:ext>
            </a:extLst>
          </p:cNvPr>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18720810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2099A5-0F97-5A76-0439-E8CF5F7F61A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711A668-DAB8-F197-8604-66F6DA62692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FF756AF-CAD4-FF25-282C-432E8A55E33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E2FD8C2-33DA-14E4-76B2-A60A7BD7FD0A}"/>
              </a:ext>
            </a:extLst>
          </p:cNvPr>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208332207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D68F19-13D0-1E38-4A1C-A37B9D5A0A2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1E29770-8137-1262-6851-1BD9BDDAE26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B6EEBFF-47F2-7C4F-4783-0C8426CB7D7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794E117-B775-D63F-B318-306DDBA77718}"/>
              </a:ext>
            </a:extLst>
          </p:cNvPr>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215994313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F48258-FDC5-E6BA-E995-E53A67BAFE1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143A439-FC7A-8C1D-4A7B-B0F8C58C705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1339E85-A914-FC13-1114-8F91181A46D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91A1862-12B3-D74B-C35E-D5D2E8D615F6}"/>
              </a:ext>
            </a:extLst>
          </p:cNvPr>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230923979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EF81EE-6710-83CA-8D1D-7841DD5E1FE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DF33B38-FC44-BB5A-5D39-D59858EB7C9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D58CE8B-9080-12B7-C35F-4CB464F12D9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D064D1C-913A-B6E0-41EF-EEC1F11FB1FB}"/>
              </a:ext>
            </a:extLst>
          </p:cNvPr>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371310180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Stephanie - This concludes our presentation.  Does anyone have any questions?   If you like to reach out privately, here is your analyst contact information.   </a:t>
            </a:r>
          </a:p>
        </p:txBody>
      </p:sp>
      <p:sp>
        <p:nvSpPr>
          <p:cNvPr id="4" name="Slide Number Placeholder 3"/>
          <p:cNvSpPr>
            <a:spLocks noGrp="1"/>
          </p:cNvSpPr>
          <p:nvPr>
            <p:ph type="sldNum" sz="quarter" idx="5"/>
          </p:nvPr>
        </p:nvSpPr>
        <p:spPr/>
        <p:txBody>
          <a:bodyPr/>
          <a:lstStyle/>
          <a:p>
            <a:fld id="{C364103F-328A-4587-ADE8-7407307D8D25}" type="slidenum">
              <a:rPr lang="en-US" smtClean="0"/>
              <a:t>17</a:t>
            </a:fld>
            <a:endParaRPr lang="en-US"/>
          </a:p>
        </p:txBody>
      </p:sp>
    </p:spTree>
    <p:extLst>
      <p:ext uri="{BB962C8B-B14F-4D97-AF65-F5344CB8AC3E}">
        <p14:creationId xmlns:p14="http://schemas.microsoft.com/office/powerpoint/2010/main" val="242474471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Stephanie – I’m turning it over to Bryce as he will be presenting on BARS.   </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DFA_TITLE">
    <p:bg>
      <p:bgPr>
        <a:solidFill>
          <a:srgbClr val="FFFFFF"/>
        </a:solidFill>
        <a:effectLst/>
      </p:bgPr>
    </p:bg>
    <p:spTree>
      <p:nvGrpSpPr>
        <p:cNvPr id="1" name=""/>
        <p:cNvGrpSpPr/>
        <p:nvPr/>
      </p:nvGrpSpPr>
      <p:grpSpPr>
        <a:xfrm>
          <a:off x="0" y="0"/>
          <a:ext cx="0" cy="0"/>
          <a:chOff x="0" y="0"/>
          <a:chExt cx="0" cy="0"/>
        </a:xfrm>
      </p:grpSpPr>
      <p:pic>
        <p:nvPicPr>
          <p:cNvPr id="2" name="Image 0" descr="New Mexico Department of Finance and Administration, Local Government Division"/>
          <p:cNvPicPr>
            <a:picLocks noChangeAspect="1"/>
          </p:cNvPicPr>
          <p:nvPr/>
        </p:nvPicPr>
        <p:blipFill>
          <a:blip r:embed="rId2"/>
          <a:stretch>
            <a:fillRect/>
          </a:stretch>
        </p:blipFill>
        <p:spPr>
          <a:xfrm>
            <a:off x="640080" y="685800"/>
            <a:ext cx="1828800" cy="1746504"/>
          </a:xfrm>
          <a:prstGeom prst="rect">
            <a:avLst/>
          </a:prstGeom>
        </p:spPr>
      </p:pic>
      <p:sp>
        <p:nvSpPr>
          <p:cNvPr id="3" name="Text 0"/>
          <p:cNvSpPr>
            <a:spLocks noGrp="1"/>
          </p:cNvSpPr>
          <p:nvPr>
            <p:ph type="title" idx="101" hasCustomPrompt="1"/>
          </p:nvPr>
        </p:nvSpPr>
        <p:spPr>
          <a:xfrm>
            <a:off x="640080" y="2834640"/>
            <a:ext cx="10881360" cy="1188720"/>
          </a:xfrm>
          <a:prstGeom prst="rect">
            <a:avLst/>
          </a:prstGeom>
          <a:noFill/>
          <a:ln/>
        </p:spPr>
        <p:txBody>
          <a:bodyPr wrap="square" rtlCol="0"/>
          <a:lstStyle>
            <a:lvl1pPr marL="0" indent="0" algn="l">
              <a:buNone/>
              <a:defRPr lang="en-US" sz="4000" b="1" dirty="0">
                <a:solidFill>
                  <a:srgbClr val="004D4C"/>
                </a:solidFill>
              </a:defRPr>
            </a:lvl1pPr>
          </a:lstStyle>
          <a:p>
            <a:pPr marL="0" indent="0" algn="l">
              <a:buNone/>
            </a:pPr>
            <a:r>
              <a:rPr lang="en-US" sz="4000" b="1" dirty="0">
                <a:solidFill>
                  <a:srgbClr val="004D4C"/>
                </a:solidFill>
              </a:rPr>
              <a:t>Presentation Title</a:t>
            </a:r>
            <a:endParaRPr lang="en-US" sz="4000" dirty="0"/>
          </a:p>
        </p:txBody>
      </p:sp>
      <p:sp>
        <p:nvSpPr>
          <p:cNvPr id="4" name="Shape 0"/>
          <p:cNvSpPr/>
          <p:nvPr/>
        </p:nvSpPr>
        <p:spPr>
          <a:xfrm>
            <a:off x="640080" y="4160520"/>
            <a:ext cx="2926080" cy="54864"/>
          </a:xfrm>
          <a:prstGeom prst="rect">
            <a:avLst/>
          </a:prstGeom>
          <a:solidFill>
            <a:srgbClr val="DC6226"/>
          </a:solidFill>
          <a:ln/>
        </p:spPr>
        <p:txBody>
          <a:bodyPr/>
          <a:lstStyle/>
          <a:p>
            <a:endParaRPr lang="en-US"/>
          </a:p>
        </p:txBody>
      </p:sp>
      <p:sp>
        <p:nvSpPr>
          <p:cNvPr id="5" name="Text 1"/>
          <p:cNvSpPr>
            <a:spLocks noGrp="1"/>
          </p:cNvSpPr>
          <p:nvPr>
            <p:ph type="body" idx="103" hasCustomPrompt="1"/>
          </p:nvPr>
        </p:nvSpPr>
        <p:spPr>
          <a:xfrm>
            <a:off x="640080" y="4389120"/>
            <a:ext cx="10881360" cy="1097280"/>
          </a:xfrm>
          <a:prstGeom prst="rect">
            <a:avLst/>
          </a:prstGeom>
          <a:noFill/>
          <a:ln/>
        </p:spPr>
        <p:txBody>
          <a:bodyPr wrap="square" rtlCol="0"/>
          <a:lstStyle>
            <a:lvl1pPr marL="0" indent="0" algn="l">
              <a:buNone/>
              <a:defRPr lang="en-US" sz="1800" dirty="0">
                <a:solidFill>
                  <a:srgbClr val="004D4C"/>
                </a:solidFill>
              </a:defRPr>
            </a:lvl1pPr>
          </a:lstStyle>
          <a:p>
            <a:pPr marL="0" indent="0" algn="l">
              <a:buNone/>
            </a:pPr>
            <a:r>
              <a:rPr lang="en-US" sz="1800" dirty="0">
                <a:solidFill>
                  <a:srgbClr val="004D4C"/>
                </a:solidFill>
              </a:rPr>
              <a:t>Division  |  Presenter  |  Date</a:t>
            </a:r>
            <a:endParaRPr lang="en-US" sz="1800" dirty="0"/>
          </a:p>
        </p:txBody>
      </p:sp>
      <p:sp>
        <p:nvSpPr>
          <p:cNvPr id="6" name="Shape 1"/>
          <p:cNvSpPr/>
          <p:nvPr/>
        </p:nvSpPr>
        <p:spPr>
          <a:xfrm>
            <a:off x="0" y="6355080"/>
            <a:ext cx="12188952" cy="502920"/>
          </a:xfrm>
          <a:prstGeom prst="rect">
            <a:avLst/>
          </a:prstGeom>
          <a:solidFill>
            <a:srgbClr val="0D8E90"/>
          </a:solidFill>
          <a:ln/>
        </p:spPr>
        <p:txBody>
          <a:bodyPr/>
          <a:lstStyle/>
          <a:p>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DFA_CONTENT">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88952" cy="868680"/>
          </a:xfrm>
          <a:prstGeom prst="rect">
            <a:avLst/>
          </a:prstGeom>
          <a:solidFill>
            <a:srgbClr val="0D8E90"/>
          </a:solidFill>
          <a:ln/>
        </p:spPr>
        <p:txBody>
          <a:bodyPr/>
          <a:lstStyle/>
          <a:p>
            <a:endParaRPr lang="en-US"/>
          </a:p>
        </p:txBody>
      </p:sp>
      <p:sp>
        <p:nvSpPr>
          <p:cNvPr id="3" name="Shape 1"/>
          <p:cNvSpPr/>
          <p:nvPr/>
        </p:nvSpPr>
        <p:spPr>
          <a:xfrm>
            <a:off x="0" y="868680"/>
            <a:ext cx="12188952" cy="45720"/>
          </a:xfrm>
          <a:prstGeom prst="rect">
            <a:avLst/>
          </a:prstGeom>
          <a:solidFill>
            <a:srgbClr val="DC6226"/>
          </a:solidFill>
          <a:ln/>
        </p:spPr>
        <p:txBody>
          <a:bodyPr/>
          <a:lstStyle/>
          <a:p>
            <a:endParaRPr lang="en-US"/>
          </a:p>
        </p:txBody>
      </p:sp>
      <p:sp>
        <p:nvSpPr>
          <p:cNvPr id="4" name="Text 2"/>
          <p:cNvSpPr>
            <a:spLocks noGrp="1"/>
          </p:cNvSpPr>
          <p:nvPr>
            <p:ph type="title" idx="102" hasCustomPrompt="1"/>
          </p:nvPr>
        </p:nvSpPr>
        <p:spPr>
          <a:xfrm>
            <a:off x="548640" y="109728"/>
            <a:ext cx="9509760" cy="640080"/>
          </a:xfrm>
          <a:prstGeom prst="rect">
            <a:avLst/>
          </a:prstGeom>
          <a:noFill/>
          <a:ln/>
        </p:spPr>
        <p:txBody>
          <a:bodyPr wrap="square" rtlCol="0"/>
          <a:lstStyle>
            <a:lvl1pPr marL="0" indent="0" algn="l">
              <a:buNone/>
              <a:defRPr lang="en-US" sz="2800" b="1" dirty="0">
                <a:solidFill>
                  <a:srgbClr val="FFFFFF"/>
                </a:solidFill>
              </a:defRPr>
            </a:lvl1pPr>
          </a:lstStyle>
          <a:p>
            <a:pPr marL="0" indent="0" algn="l">
              <a:buNone/>
            </a:pPr>
            <a:r>
              <a:rPr lang="en-US" sz="2800" b="1" dirty="0">
                <a:solidFill>
                  <a:srgbClr val="FFFFFF"/>
                </a:solidFill>
              </a:rPr>
              <a:t>Slide Title</a:t>
            </a:r>
            <a:endParaRPr lang="en-US" sz="2800" dirty="0"/>
          </a:p>
        </p:txBody>
      </p:sp>
      <p:sp>
        <p:nvSpPr>
          <p:cNvPr id="5" name="Text 2"/>
          <p:cNvSpPr>
            <a:spLocks noGrp="1"/>
          </p:cNvSpPr>
          <p:nvPr>
            <p:ph type="body" idx="103" hasCustomPrompt="1"/>
          </p:nvPr>
        </p:nvSpPr>
        <p:spPr>
          <a:xfrm>
            <a:off x="548640" y="1234440"/>
            <a:ext cx="11064240" cy="4754880"/>
          </a:xfrm>
          <a:prstGeom prst="rect">
            <a:avLst/>
          </a:prstGeom>
          <a:noFill/>
          <a:ln/>
        </p:spPr>
        <p:txBody>
          <a:bodyPr wrap="square" rtlCol="0"/>
          <a:lstStyle>
            <a:lvl1pPr marL="0" indent="0" algn="l">
              <a:buNone/>
              <a:defRPr lang="en-US" sz="1800" dirty="0">
                <a:solidFill>
                  <a:srgbClr val="004D4C"/>
                </a:solidFill>
              </a:defRPr>
            </a:lvl1pPr>
          </a:lstStyle>
          <a:p>
            <a:pPr marL="0" indent="0" algn="l">
              <a:buNone/>
            </a:pPr>
            <a:endParaRPr lang="en-US" sz="1800" dirty="0"/>
          </a:p>
        </p:txBody>
      </p:sp>
      <p:pic>
        <p:nvPicPr>
          <p:cNvPr id="6" name="Image 0" descr="New Mexico Department of Finance and Administration, Local Government Division"/>
          <p:cNvPicPr>
            <a:picLocks noChangeAspect="1"/>
          </p:cNvPicPr>
          <p:nvPr/>
        </p:nvPicPr>
        <p:blipFill>
          <a:blip r:embed="rId2"/>
          <a:stretch>
            <a:fillRect/>
          </a:stretch>
        </p:blipFill>
        <p:spPr>
          <a:xfrm>
            <a:off x="10881360" y="5989320"/>
            <a:ext cx="777240" cy="740664"/>
          </a:xfrm>
          <a:prstGeom prst="rect">
            <a:avLst/>
          </a:prstGeom>
        </p:spPr>
      </p:pic>
      <p:sp>
        <p:nvSpPr>
          <p:cNvPr id="25" name="Slide Number Placeholder 0"/>
          <p:cNvSpPr>
            <a:spLocks noGrp="1"/>
          </p:cNvSpPr>
          <p:nvPr>
            <p:ph type="sldNum" sz="quarter" idx="4294967295"/>
          </p:nvPr>
        </p:nvSpPr>
        <p:spPr>
          <a:xfrm>
            <a:off x="548640" y="6355080"/>
            <a:ext cx="800000" cy="300000"/>
          </a:xfrm>
          <a:prstGeom prst="rect">
            <a:avLst/>
          </a:prstGeom>
          <a:extLst>
            <a:ext uri="{C572A759-6A51-4108-AA02-DFA0A04FC94B}">
              <ma14:wrappingTextBoxFlag xmlns="" xmlns:ma14="http://schemas.microsoft.com/office/mac/drawingml/2011/main" val="0"/>
            </a:ext>
          </a:extLst>
        </p:spPr>
        <p:txBody>
          <a:bodyPr/>
          <a:lstStyle>
            <a:lvl1pPr>
              <a:defRPr sz="1200">
                <a:solidFill>
                  <a:srgbClr val="004D4C"/>
                </a:solidFill>
              </a:defRPr>
            </a:lvl1pPr>
          </a:lstStyle>
          <a:p>
            <a:pPr algn="l"/>
            <a:fld id="{F7021451-1387-4CA6-816F-3879F97B5CBC}" type="slidenum">
              <a:rPr lang="en-US" b="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DFA_TWO_CONTENT">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88952" cy="868680"/>
          </a:xfrm>
          <a:prstGeom prst="rect">
            <a:avLst/>
          </a:prstGeom>
          <a:solidFill>
            <a:srgbClr val="0D8E90"/>
          </a:solidFill>
          <a:ln/>
        </p:spPr>
        <p:txBody>
          <a:bodyPr/>
          <a:lstStyle/>
          <a:p>
            <a:endParaRPr lang="en-US"/>
          </a:p>
        </p:txBody>
      </p:sp>
      <p:sp>
        <p:nvSpPr>
          <p:cNvPr id="3" name="Shape 1"/>
          <p:cNvSpPr/>
          <p:nvPr/>
        </p:nvSpPr>
        <p:spPr>
          <a:xfrm>
            <a:off x="0" y="868680"/>
            <a:ext cx="12188952" cy="45720"/>
          </a:xfrm>
          <a:prstGeom prst="rect">
            <a:avLst/>
          </a:prstGeom>
          <a:solidFill>
            <a:srgbClr val="DC6226"/>
          </a:solidFill>
          <a:ln/>
        </p:spPr>
        <p:txBody>
          <a:bodyPr/>
          <a:lstStyle/>
          <a:p>
            <a:endParaRPr lang="en-US"/>
          </a:p>
        </p:txBody>
      </p:sp>
      <p:sp>
        <p:nvSpPr>
          <p:cNvPr id="4" name="Text 2"/>
          <p:cNvSpPr>
            <a:spLocks noGrp="1"/>
          </p:cNvSpPr>
          <p:nvPr>
            <p:ph type="title" idx="102" hasCustomPrompt="1"/>
          </p:nvPr>
        </p:nvSpPr>
        <p:spPr>
          <a:xfrm>
            <a:off x="548640" y="109728"/>
            <a:ext cx="9509760" cy="640080"/>
          </a:xfrm>
          <a:prstGeom prst="rect">
            <a:avLst/>
          </a:prstGeom>
          <a:noFill/>
          <a:ln/>
        </p:spPr>
        <p:txBody>
          <a:bodyPr wrap="square" rtlCol="0"/>
          <a:lstStyle>
            <a:lvl1pPr marL="0" indent="0" algn="l">
              <a:buNone/>
              <a:defRPr lang="en-US" sz="2800" b="1" dirty="0">
                <a:solidFill>
                  <a:srgbClr val="FFFFFF"/>
                </a:solidFill>
              </a:defRPr>
            </a:lvl1pPr>
          </a:lstStyle>
          <a:p>
            <a:pPr marL="0" indent="0" algn="l">
              <a:buNone/>
            </a:pPr>
            <a:r>
              <a:rPr lang="en-US" sz="2800" b="1" dirty="0">
                <a:solidFill>
                  <a:srgbClr val="FFFFFF"/>
                </a:solidFill>
              </a:rPr>
              <a:t>Slide Title</a:t>
            </a:r>
            <a:endParaRPr lang="en-US" sz="2800" dirty="0"/>
          </a:p>
        </p:txBody>
      </p:sp>
      <p:sp>
        <p:nvSpPr>
          <p:cNvPr id="5" name="Text 2"/>
          <p:cNvSpPr>
            <a:spLocks noGrp="1"/>
          </p:cNvSpPr>
          <p:nvPr>
            <p:ph type="body" idx="103" hasCustomPrompt="1"/>
          </p:nvPr>
        </p:nvSpPr>
        <p:spPr>
          <a:xfrm>
            <a:off x="548640" y="1234440"/>
            <a:ext cx="5349240" cy="4754880"/>
          </a:xfrm>
          <a:prstGeom prst="rect">
            <a:avLst/>
          </a:prstGeom>
          <a:noFill/>
          <a:ln/>
        </p:spPr>
        <p:txBody>
          <a:bodyPr wrap="square" rtlCol="0"/>
          <a:lstStyle>
            <a:lvl1pPr marL="0" indent="0" algn="l">
              <a:buNone/>
              <a:defRPr lang="en-US" sz="1800" dirty="0">
                <a:solidFill>
                  <a:srgbClr val="004D4C"/>
                </a:solidFill>
              </a:defRPr>
            </a:lvl1pPr>
          </a:lstStyle>
          <a:p>
            <a:pPr marL="0" indent="0" algn="l">
              <a:buNone/>
            </a:pPr>
            <a:endParaRPr lang="en-US" sz="1800" dirty="0"/>
          </a:p>
        </p:txBody>
      </p:sp>
      <p:sp>
        <p:nvSpPr>
          <p:cNvPr id="6" name="Text 2"/>
          <p:cNvSpPr>
            <a:spLocks noGrp="1"/>
          </p:cNvSpPr>
          <p:nvPr>
            <p:ph type="body" idx="104" hasCustomPrompt="1"/>
          </p:nvPr>
        </p:nvSpPr>
        <p:spPr>
          <a:xfrm>
            <a:off x="6291072" y="1234440"/>
            <a:ext cx="5349240" cy="4754880"/>
          </a:xfrm>
          <a:prstGeom prst="rect">
            <a:avLst/>
          </a:prstGeom>
          <a:noFill/>
          <a:ln/>
        </p:spPr>
        <p:txBody>
          <a:bodyPr wrap="square" rtlCol="0"/>
          <a:lstStyle>
            <a:lvl1pPr marL="0" indent="0" algn="l">
              <a:buNone/>
              <a:defRPr lang="en-US" sz="1800" dirty="0">
                <a:solidFill>
                  <a:srgbClr val="004D4C"/>
                </a:solidFill>
              </a:defRPr>
            </a:lvl1pPr>
          </a:lstStyle>
          <a:p>
            <a:pPr marL="0" indent="0" algn="l">
              <a:buNone/>
            </a:pPr>
            <a:endParaRPr lang="en-US" sz="1800" dirty="0"/>
          </a:p>
        </p:txBody>
      </p:sp>
      <p:pic>
        <p:nvPicPr>
          <p:cNvPr id="7" name="Image 0" descr="New Mexico Department of Finance and Administration, Local Government Division"/>
          <p:cNvPicPr>
            <a:picLocks noChangeAspect="1"/>
          </p:cNvPicPr>
          <p:nvPr/>
        </p:nvPicPr>
        <p:blipFill>
          <a:blip r:embed="rId2"/>
          <a:stretch>
            <a:fillRect/>
          </a:stretch>
        </p:blipFill>
        <p:spPr>
          <a:xfrm>
            <a:off x="10881360" y="5989320"/>
            <a:ext cx="777240" cy="740664"/>
          </a:xfrm>
          <a:prstGeom prst="rect">
            <a:avLst/>
          </a:prstGeom>
        </p:spPr>
      </p:pic>
      <p:sp>
        <p:nvSpPr>
          <p:cNvPr id="25" name="Slide Number Placeholder 0"/>
          <p:cNvSpPr>
            <a:spLocks noGrp="1"/>
          </p:cNvSpPr>
          <p:nvPr>
            <p:ph type="sldNum" sz="quarter" idx="4294967295"/>
          </p:nvPr>
        </p:nvSpPr>
        <p:spPr>
          <a:xfrm>
            <a:off x="548640" y="6355080"/>
            <a:ext cx="800000" cy="300000"/>
          </a:xfrm>
          <a:prstGeom prst="rect">
            <a:avLst/>
          </a:prstGeom>
          <a:extLst>
            <a:ext uri="{C572A759-6A51-4108-AA02-DFA0A04FC94B}">
              <ma14:wrappingTextBoxFlag xmlns="" xmlns:ma14="http://schemas.microsoft.com/office/mac/drawingml/2011/main" val="0"/>
            </a:ext>
          </a:extLst>
        </p:spPr>
        <p:txBody>
          <a:bodyPr/>
          <a:lstStyle>
            <a:lvl1pPr>
              <a:defRPr sz="1200">
                <a:solidFill>
                  <a:srgbClr val="004D4C"/>
                </a:solidFill>
              </a:defRPr>
            </a:lvl1pPr>
          </a:lstStyle>
          <a:p>
            <a:pPr algn="l"/>
            <a:fld id="{F7021451-1387-4CA6-816F-3879F97B5CBC}" type="slidenum">
              <a:rPr lang="en-US" b="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DFA_CALLOUT">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88952" cy="868680"/>
          </a:xfrm>
          <a:prstGeom prst="rect">
            <a:avLst/>
          </a:prstGeom>
          <a:solidFill>
            <a:srgbClr val="0D8E90"/>
          </a:solidFill>
          <a:ln/>
        </p:spPr>
        <p:txBody>
          <a:bodyPr/>
          <a:lstStyle/>
          <a:p>
            <a:endParaRPr lang="en-US"/>
          </a:p>
        </p:txBody>
      </p:sp>
      <p:sp>
        <p:nvSpPr>
          <p:cNvPr id="3" name="Shape 1"/>
          <p:cNvSpPr/>
          <p:nvPr/>
        </p:nvSpPr>
        <p:spPr>
          <a:xfrm>
            <a:off x="0" y="868680"/>
            <a:ext cx="12188952" cy="45720"/>
          </a:xfrm>
          <a:prstGeom prst="rect">
            <a:avLst/>
          </a:prstGeom>
          <a:solidFill>
            <a:srgbClr val="DC6226"/>
          </a:solidFill>
          <a:ln/>
        </p:spPr>
        <p:txBody>
          <a:bodyPr/>
          <a:lstStyle/>
          <a:p>
            <a:endParaRPr lang="en-US"/>
          </a:p>
        </p:txBody>
      </p:sp>
      <p:sp>
        <p:nvSpPr>
          <p:cNvPr id="4" name="Text 2"/>
          <p:cNvSpPr>
            <a:spLocks noGrp="1"/>
          </p:cNvSpPr>
          <p:nvPr>
            <p:ph type="title" idx="102" hasCustomPrompt="1"/>
          </p:nvPr>
        </p:nvSpPr>
        <p:spPr>
          <a:xfrm>
            <a:off x="548640" y="109728"/>
            <a:ext cx="9509760" cy="640080"/>
          </a:xfrm>
          <a:prstGeom prst="rect">
            <a:avLst/>
          </a:prstGeom>
          <a:noFill/>
          <a:ln/>
        </p:spPr>
        <p:txBody>
          <a:bodyPr wrap="square" rtlCol="0"/>
          <a:lstStyle>
            <a:lvl1pPr marL="0" indent="0" algn="l">
              <a:buNone/>
              <a:defRPr lang="en-US" sz="2800" b="1" dirty="0">
                <a:solidFill>
                  <a:srgbClr val="FFFFFF"/>
                </a:solidFill>
              </a:defRPr>
            </a:lvl1pPr>
          </a:lstStyle>
          <a:p>
            <a:pPr marL="0" indent="0" algn="l">
              <a:buNone/>
            </a:pPr>
            <a:r>
              <a:rPr lang="en-US" sz="2800" b="1" dirty="0">
                <a:solidFill>
                  <a:srgbClr val="FFFFFF"/>
                </a:solidFill>
              </a:rPr>
              <a:t>Slide Title</a:t>
            </a:r>
            <a:endParaRPr lang="en-US" sz="2800" dirty="0"/>
          </a:p>
        </p:txBody>
      </p:sp>
      <p:sp>
        <p:nvSpPr>
          <p:cNvPr id="5" name="Shape 2"/>
          <p:cNvSpPr/>
          <p:nvPr/>
        </p:nvSpPr>
        <p:spPr>
          <a:xfrm>
            <a:off x="548640" y="1325880"/>
            <a:ext cx="11091672" cy="4480560"/>
          </a:xfrm>
          <a:prstGeom prst="rect">
            <a:avLst/>
          </a:prstGeom>
          <a:solidFill>
            <a:srgbClr val="DBEEEE"/>
          </a:solidFill>
          <a:ln/>
        </p:spPr>
        <p:txBody>
          <a:bodyPr/>
          <a:lstStyle/>
          <a:p>
            <a:endParaRPr lang="en-US"/>
          </a:p>
        </p:txBody>
      </p:sp>
      <p:sp>
        <p:nvSpPr>
          <p:cNvPr id="6" name="Text 3"/>
          <p:cNvSpPr>
            <a:spLocks noGrp="1"/>
          </p:cNvSpPr>
          <p:nvPr>
            <p:ph type="body" idx="104" hasCustomPrompt="1"/>
          </p:nvPr>
        </p:nvSpPr>
        <p:spPr>
          <a:xfrm>
            <a:off x="1005840" y="1691640"/>
            <a:ext cx="10177272" cy="3749040"/>
          </a:xfrm>
          <a:prstGeom prst="rect">
            <a:avLst/>
          </a:prstGeom>
          <a:noFill/>
          <a:ln/>
        </p:spPr>
        <p:txBody>
          <a:bodyPr wrap="square" rtlCol="0"/>
          <a:lstStyle>
            <a:lvl1pPr marL="0" indent="0" algn="l">
              <a:buNone/>
              <a:defRPr lang="en-US" sz="2000" dirty="0">
                <a:solidFill>
                  <a:srgbClr val="004D4C"/>
                </a:solidFill>
              </a:defRPr>
            </a:lvl1pPr>
          </a:lstStyle>
          <a:p>
            <a:pPr marL="0" indent="0" algn="l">
              <a:buNone/>
            </a:pPr>
            <a:endParaRPr lang="en-US" sz="2000" dirty="0"/>
          </a:p>
        </p:txBody>
      </p:sp>
      <p:pic>
        <p:nvPicPr>
          <p:cNvPr id="7" name="Image 0" descr="New Mexico Department of Finance and Administration, Local Government Division"/>
          <p:cNvPicPr>
            <a:picLocks noChangeAspect="1"/>
          </p:cNvPicPr>
          <p:nvPr/>
        </p:nvPicPr>
        <p:blipFill>
          <a:blip r:embed="rId2"/>
          <a:stretch>
            <a:fillRect/>
          </a:stretch>
        </p:blipFill>
        <p:spPr>
          <a:xfrm>
            <a:off x="10881360" y="5989320"/>
            <a:ext cx="777240" cy="740664"/>
          </a:xfrm>
          <a:prstGeom prst="rect">
            <a:avLst/>
          </a:prstGeom>
        </p:spPr>
      </p:pic>
      <p:sp>
        <p:nvSpPr>
          <p:cNvPr id="25" name="Slide Number Placeholder 0"/>
          <p:cNvSpPr>
            <a:spLocks noGrp="1"/>
          </p:cNvSpPr>
          <p:nvPr>
            <p:ph type="sldNum" sz="quarter" idx="4294967295"/>
          </p:nvPr>
        </p:nvSpPr>
        <p:spPr>
          <a:xfrm>
            <a:off x="548640" y="6355080"/>
            <a:ext cx="800000" cy="300000"/>
          </a:xfrm>
          <a:prstGeom prst="rect">
            <a:avLst/>
          </a:prstGeom>
          <a:extLst>
            <a:ext uri="{C572A759-6A51-4108-AA02-DFA0A04FC94B}">
              <ma14:wrappingTextBoxFlag xmlns="" xmlns:ma14="http://schemas.microsoft.com/office/mac/drawingml/2011/main" val="0"/>
            </a:ext>
          </a:extLst>
        </p:spPr>
        <p:txBody>
          <a:bodyPr/>
          <a:lstStyle>
            <a:lvl1pPr>
              <a:defRPr sz="1200">
                <a:solidFill>
                  <a:srgbClr val="004D4C"/>
                </a:solidFill>
              </a:defRPr>
            </a:lvl1pPr>
          </a:lstStyle>
          <a:p>
            <a:pPr algn="l"/>
            <a:fld id="{F7021451-1387-4CA6-816F-3879F97B5CBC}" type="slidenum">
              <a:rPr lang="en-US" b="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DFA_SECTION">
    <p:bg>
      <p:bgPr>
        <a:solidFill>
          <a:srgbClr val="004D4C"/>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822960" y="2743200"/>
            <a:ext cx="10515600" cy="1097280"/>
          </a:xfrm>
          <a:prstGeom prst="rect">
            <a:avLst/>
          </a:prstGeom>
          <a:noFill/>
          <a:ln/>
        </p:spPr>
        <p:txBody>
          <a:bodyPr wrap="square" rtlCol="0"/>
          <a:lstStyle>
            <a:lvl1pPr marL="0" indent="0" algn="l">
              <a:buNone/>
              <a:defRPr lang="en-US" sz="3600" b="1" dirty="0">
                <a:solidFill>
                  <a:srgbClr val="FFFFFF"/>
                </a:solidFill>
              </a:defRPr>
            </a:lvl1pPr>
          </a:lstStyle>
          <a:p>
            <a:pPr marL="0" indent="0" algn="l">
              <a:buNone/>
            </a:pPr>
            <a:r>
              <a:rPr lang="en-US" sz="3600" b="1" dirty="0">
                <a:solidFill>
                  <a:srgbClr val="FFFFFF"/>
                </a:solidFill>
              </a:rPr>
              <a:t>Section Title</a:t>
            </a:r>
            <a:endParaRPr lang="en-US" sz="3600" dirty="0"/>
          </a:p>
        </p:txBody>
      </p:sp>
      <p:sp>
        <p:nvSpPr>
          <p:cNvPr id="3" name="Shape 0"/>
          <p:cNvSpPr/>
          <p:nvPr/>
        </p:nvSpPr>
        <p:spPr>
          <a:xfrm>
            <a:off x="822960" y="3977640"/>
            <a:ext cx="2926080" cy="54864"/>
          </a:xfrm>
          <a:prstGeom prst="rect">
            <a:avLst/>
          </a:prstGeom>
          <a:solidFill>
            <a:srgbClr val="DC6226"/>
          </a:solidFill>
          <a:ln/>
        </p:spPr>
        <p:txBody>
          <a:bodyPr/>
          <a:lstStyle/>
          <a:p>
            <a:endParaRPr lang="en-US"/>
          </a:p>
        </p:txBody>
      </p:sp>
      <p:sp>
        <p:nvSpPr>
          <p:cNvPr id="4" name="Text 1"/>
          <p:cNvSpPr>
            <a:spLocks noGrp="1"/>
          </p:cNvSpPr>
          <p:nvPr>
            <p:ph type="body" idx="102" hasCustomPrompt="1"/>
          </p:nvPr>
        </p:nvSpPr>
        <p:spPr>
          <a:xfrm>
            <a:off x="822960" y="4206240"/>
            <a:ext cx="10515600" cy="914400"/>
          </a:xfrm>
          <a:prstGeom prst="rect">
            <a:avLst/>
          </a:prstGeom>
          <a:noFill/>
          <a:ln/>
        </p:spPr>
        <p:txBody>
          <a:bodyPr wrap="square" rtlCol="0"/>
          <a:lstStyle>
            <a:lvl1pPr marL="0" indent="0" algn="l">
              <a:buNone/>
              <a:defRPr lang="en-US" sz="1800" dirty="0">
                <a:solidFill>
                  <a:srgbClr val="DBEEEE"/>
                </a:solidFill>
              </a:defRPr>
            </a:lvl1pPr>
          </a:lstStyle>
          <a:p>
            <a:pPr marL="0" indent="0" algn="l">
              <a:buNone/>
            </a:pPr>
            <a:endParaRPr lang="en-US" sz="1800"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DFA_CLOSING">
    <p:bg>
      <p:bgPr>
        <a:solidFill>
          <a:srgbClr val="004D4C"/>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822960" y="2468880"/>
            <a:ext cx="10515600" cy="1005840"/>
          </a:xfrm>
          <a:prstGeom prst="rect">
            <a:avLst/>
          </a:prstGeom>
          <a:noFill/>
          <a:ln/>
        </p:spPr>
        <p:txBody>
          <a:bodyPr wrap="square" rtlCol="0"/>
          <a:lstStyle>
            <a:lvl1pPr marL="0" indent="0" algn="l">
              <a:buNone/>
              <a:defRPr lang="en-US" sz="3400" b="1" dirty="0">
                <a:solidFill>
                  <a:srgbClr val="FFFFFF"/>
                </a:solidFill>
              </a:defRPr>
            </a:lvl1pPr>
          </a:lstStyle>
          <a:p>
            <a:pPr marL="0" indent="0" algn="l">
              <a:buNone/>
            </a:pPr>
            <a:r>
              <a:rPr lang="en-US" sz="3400" b="1" dirty="0">
                <a:solidFill>
                  <a:srgbClr val="FFFFFF"/>
                </a:solidFill>
              </a:rPr>
              <a:t>Thank You</a:t>
            </a:r>
            <a:endParaRPr lang="en-US" sz="3400" dirty="0"/>
          </a:p>
        </p:txBody>
      </p:sp>
      <p:sp>
        <p:nvSpPr>
          <p:cNvPr id="3" name="Shape 0"/>
          <p:cNvSpPr/>
          <p:nvPr/>
        </p:nvSpPr>
        <p:spPr>
          <a:xfrm>
            <a:off x="822960" y="3611880"/>
            <a:ext cx="2926080" cy="54864"/>
          </a:xfrm>
          <a:prstGeom prst="rect">
            <a:avLst/>
          </a:prstGeom>
          <a:solidFill>
            <a:srgbClr val="DC6226"/>
          </a:solidFill>
          <a:ln/>
        </p:spPr>
        <p:txBody>
          <a:bodyPr/>
          <a:lstStyle/>
          <a:p>
            <a:endParaRPr lang="en-US"/>
          </a:p>
        </p:txBody>
      </p:sp>
      <p:sp>
        <p:nvSpPr>
          <p:cNvPr id="4" name="Text 1"/>
          <p:cNvSpPr>
            <a:spLocks noGrp="1"/>
          </p:cNvSpPr>
          <p:nvPr>
            <p:ph type="body" idx="102" hasCustomPrompt="1"/>
          </p:nvPr>
        </p:nvSpPr>
        <p:spPr>
          <a:xfrm>
            <a:off x="822960" y="3840480"/>
            <a:ext cx="10515600" cy="1645920"/>
          </a:xfrm>
          <a:prstGeom prst="rect">
            <a:avLst/>
          </a:prstGeom>
          <a:noFill/>
          <a:ln/>
        </p:spPr>
        <p:txBody>
          <a:bodyPr wrap="square" rtlCol="0"/>
          <a:lstStyle>
            <a:lvl1pPr marL="0" indent="0" algn="l">
              <a:buNone/>
              <a:defRPr lang="en-US" sz="1800" dirty="0">
                <a:solidFill>
                  <a:srgbClr val="DBEEEE"/>
                </a:solidFill>
              </a:defRPr>
            </a:lvl1pPr>
          </a:lstStyle>
          <a:p>
            <a:pPr marL="0" indent="0" algn="l">
              <a:buNone/>
            </a:pPr>
            <a:r>
              <a:rPr lang="en-US" sz="1800" dirty="0">
                <a:solidFill>
                  <a:srgbClr val="DBEEEE"/>
                </a:solidFill>
              </a:rPr>
              <a:t>Name  |  Title</a:t>
            </a:r>
            <a:endParaRPr lang="en-US" sz="1800" dirty="0"/>
          </a:p>
          <a:p>
            <a:pPr marL="0" indent="0" algn="l">
              <a:buNone/>
            </a:pPr>
            <a:r>
              <a:rPr lang="en-US" sz="1800" dirty="0">
                <a:solidFill>
                  <a:srgbClr val="DBEEEE"/>
                </a:solidFill>
              </a:rPr>
              <a:t>email@dfa.nm.gov  |  (505) 000-0000</a:t>
            </a:r>
            <a:endParaRPr lang="en-US" sz="1800" dirty="0"/>
          </a:p>
          <a:p>
            <a:pPr marL="0" indent="0" algn="l">
              <a:buNone/>
            </a:pPr>
            <a:r>
              <a:rPr lang="en-US" sz="1800" dirty="0">
                <a:solidFill>
                  <a:srgbClr val="DBEEEE"/>
                </a:solidFill>
              </a:rPr>
              <a:t>www.nmdfa.state.nm.us</a:t>
            </a:r>
            <a:endParaRPr lang="en-US" sz="1800"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7" name="Date Placeholder 6"/>
          <p:cNvSpPr>
            <a:spLocks noGrp="1"/>
          </p:cNvSpPr>
          <p:nvPr>
            <p:ph type="dt" sz="half" idx="10"/>
          </p:nvPr>
        </p:nvSpPr>
        <p:spPr/>
        <p:txBody>
          <a:bodyPr/>
          <a:lstStyle/>
          <a:p>
            <a:endParaRPr lang="en-US" dirty="0"/>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7664879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cSld name="DFA_CLOSING_CONTACTS">
    <p:bg>
      <p:bgPr>
        <a:solidFill>
          <a:srgbClr val="004D4C"/>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94360" y="457200"/>
            <a:ext cx="10881360" cy="685800"/>
          </a:xfrm>
          <a:prstGeom prst="rect">
            <a:avLst/>
          </a:prstGeom>
          <a:noFill/>
          <a:ln/>
        </p:spPr>
        <p:txBody>
          <a:bodyPr wrap="square" rtlCol="0"/>
          <a:lstStyle>
            <a:lvl1pPr marL="0" indent="0" algn="l">
              <a:buNone/>
              <a:defRPr lang="en-US" sz="3200" b="1" dirty="0">
                <a:solidFill>
                  <a:srgbClr val="FFFFFF"/>
                </a:solidFill>
                <a:latin typeface="Calibri" pitchFamily="34" charset="0"/>
                <a:ea typeface="Calibri" pitchFamily="34" charset="-122"/>
                <a:cs typeface="Calibri" pitchFamily="34" charset="-120"/>
              </a:defRPr>
            </a:lvl1pPr>
          </a:lstStyle>
          <a:p>
            <a:pPr marL="0" indent="0" algn="l">
              <a:buNone/>
            </a:pPr>
            <a:r>
              <a:rPr lang="en-US" sz="3200" b="1" dirty="0">
                <a:solidFill>
                  <a:srgbClr val="FFFFFF"/>
                </a:solidFill>
                <a:latin typeface="Calibri" pitchFamily="34" charset="0"/>
                <a:ea typeface="Calibri" pitchFamily="34" charset="-122"/>
                <a:cs typeface="Calibri" pitchFamily="34" charset="-120"/>
              </a:rPr>
              <a:t>Thank You</a:t>
            </a:r>
            <a:endParaRPr lang="en-US" sz="3200" dirty="0"/>
          </a:p>
        </p:txBody>
      </p:sp>
      <p:sp>
        <p:nvSpPr>
          <p:cNvPr id="3" name="Shape 0"/>
          <p:cNvSpPr/>
          <p:nvPr/>
        </p:nvSpPr>
        <p:spPr>
          <a:xfrm>
            <a:off x="594360" y="1280160"/>
            <a:ext cx="2926080" cy="54864"/>
          </a:xfrm>
          <a:prstGeom prst="rect">
            <a:avLst/>
          </a:prstGeom>
          <a:solidFill>
            <a:srgbClr val="DC6226"/>
          </a:solidFill>
          <a:ln/>
        </p:spPr>
        <p:txBody>
          <a:bodyPr/>
          <a:lstStyle/>
          <a:p>
            <a:endParaRPr lang="en-US"/>
          </a:p>
        </p:txBody>
      </p:sp>
      <p:sp>
        <p:nvSpPr>
          <p:cNvPr id="4" name="Text 1"/>
          <p:cNvSpPr>
            <a:spLocks noGrp="1"/>
          </p:cNvSpPr>
          <p:nvPr>
            <p:ph type="body" idx="102" hasCustomPrompt="1"/>
          </p:nvPr>
        </p:nvSpPr>
        <p:spPr>
          <a:xfrm>
            <a:off x="594360" y="1463040"/>
            <a:ext cx="10881360" cy="457200"/>
          </a:xfrm>
          <a:prstGeom prst="rect">
            <a:avLst/>
          </a:prstGeom>
          <a:noFill/>
          <a:ln/>
        </p:spPr>
        <p:txBody>
          <a:bodyPr wrap="square" rtlCol="0"/>
          <a:lstStyle>
            <a:lvl1pPr marL="0" indent="0" algn="l">
              <a:buNone/>
              <a:defRPr lang="en-US" sz="1800" dirty="0">
                <a:solidFill>
                  <a:srgbClr val="DBEEEE"/>
                </a:solidFill>
                <a:latin typeface="Calibri" pitchFamily="34" charset="0"/>
                <a:ea typeface="Calibri" pitchFamily="34" charset="-122"/>
                <a:cs typeface="Calibri" pitchFamily="34" charset="-120"/>
              </a:defRPr>
            </a:lvl1pPr>
          </a:lstStyle>
          <a:p>
            <a:pPr marL="0" indent="0" algn="l">
              <a:buNone/>
            </a:pPr>
            <a:endParaRPr lang="en-US" sz="1800" dirty="0"/>
          </a:p>
        </p:txBody>
      </p:sp>
    </p:spTree>
    <p:extLst>
      <p:ext uri="{BB962C8B-B14F-4D97-AF65-F5344CB8AC3E}">
        <p14:creationId xmlns:p14="http://schemas.microsoft.com/office/powerpoint/2010/main" val="25444668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548640" y="6355080"/>
            <a:ext cx="800000" cy="300000"/>
          </a:xfrm>
          <a:prstGeom prst="rect">
            <a:avLst/>
          </a:prstGeom>
          <a:extLst>
            <a:ext uri="{C572A759-6A51-4108-AA02-DFA0A04FC94B}">
              <ma14:wrappingTextBoxFlag xmlns="" xmlns:ma14="http://schemas.microsoft.com/office/mac/drawingml/2011/main" val="0"/>
            </a:ext>
          </a:extLst>
        </p:spPr>
        <p:txBody>
          <a:bodyPr/>
          <a:lstStyle>
            <a:lvl1pPr>
              <a:defRPr sz="1200">
                <a:solidFill>
                  <a:srgbClr val="004D4C"/>
                </a:solidFill>
              </a:defRPr>
            </a:lvl1pPr>
          </a:lstStyle>
          <a:p>
            <a:pPr algn="l"/>
            <a:fld id="{F7021451-1387-4CA6-816F-3879F97B5CBC}" type="slidenum">
              <a:rPr lang="en-US" b="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hyperlink" Target="https://www.nmdfa.state.nm.us/wp-content/uploads/2023/10/REVISED-LGBMS-Entity-User-Guide-October-2023.pdf" TargetMode="External"/><Relationship Id="rId2" Type="http://schemas.openxmlformats.org/officeDocument/2006/relationships/notesSlide" Target="../notesSlides/notesSlide16.xml"/><Relationship Id="rId1" Type="http://schemas.openxmlformats.org/officeDocument/2006/relationships/slideLayout" Target="../slideLayouts/slideLayout3.xml"/><Relationship Id="rId4" Type="http://schemas.openxmlformats.org/officeDocument/2006/relationships/hyperlink" Target="https://www.youtube.com/watch?v=_KS_XXrLlf0&amp;list=PL9zQ343fcksE-RGeHlzDUa5DTcxaPhuIX&amp;index=6"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7.xml"/><Relationship Id="rId1" Type="http://schemas.openxmlformats.org/officeDocument/2006/relationships/slideLayout" Target="../slideLayouts/slideLayout8.xml"/><Relationship Id="rId5" Type="http://schemas.openxmlformats.org/officeDocument/2006/relationships/image" Target="../media/image9.png"/><Relationship Id="rId4" Type="http://schemas.openxmlformats.org/officeDocument/2006/relationships/hyperlink" Target="https://pixabay.com/fr/point-d-interrogation-poire-pensez-2010009/" TargetMode="External"/></Relationships>
</file>

<file path=ppt/slides/_rels/slide18.xml.rels><?xml version="1.0" encoding="UTF-8" standalone="yes"?>
<Relationships xmlns="http://schemas.openxmlformats.org/package/2006/relationships"><Relationship Id="rId3" Type="http://schemas.openxmlformats.org/officeDocument/2006/relationships/hyperlink" Target="mailto:jennifer.gallegos@dfa.nm.gov" TargetMode="External"/><Relationship Id="rId2" Type="http://schemas.openxmlformats.org/officeDocument/2006/relationships/notesSlide" Target="../notesSlides/notesSlide18.xml"/><Relationship Id="rId1" Type="http://schemas.openxmlformats.org/officeDocument/2006/relationships/slideLayout" Target="../slideLayouts/slideLayout9.xml"/><Relationship Id="rId4"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a:spLocks noGrp="1"/>
          </p:cNvSpPr>
          <p:nvPr>
            <p:ph type="title" idx="101" hasCustomPrompt="1"/>
          </p:nvPr>
        </p:nvSpPr>
        <p:spPr>
          <a:xfrm>
            <a:off x="640080" y="2834640"/>
            <a:ext cx="10881360" cy="1188720"/>
          </a:xfrm>
          <a:prstGeom prst="rect">
            <a:avLst/>
          </a:prstGeom>
          <a:noFill/>
          <a:ln/>
        </p:spPr>
        <p:txBody>
          <a:bodyPr wrap="square" lIns="0" tIns="0" rIns="0" bIns="0" rtlCol="0" anchor="b"/>
          <a:lstStyle/>
          <a:p>
            <a:pPr marL="0" indent="0" algn="l">
              <a:buNone/>
            </a:pPr>
            <a:r>
              <a:rPr lang="en-US" sz="4000" b="1" dirty="0">
                <a:solidFill>
                  <a:srgbClr val="004D4C"/>
                </a:solidFill>
              </a:rPr>
              <a:t>Budget Adjustment Requests (BARs)</a:t>
            </a:r>
            <a:endParaRPr lang="en-US" sz="4000" dirty="0"/>
          </a:p>
        </p:txBody>
      </p:sp>
      <p:sp>
        <p:nvSpPr>
          <p:cNvPr id="3" name="Text 1"/>
          <p:cNvSpPr>
            <a:spLocks noGrp="1"/>
          </p:cNvSpPr>
          <p:nvPr>
            <p:ph type="body" idx="103" hasCustomPrompt="1"/>
          </p:nvPr>
        </p:nvSpPr>
        <p:spPr>
          <a:xfrm>
            <a:off x="640080" y="4389120"/>
            <a:ext cx="10881360" cy="1097280"/>
          </a:xfrm>
          <a:prstGeom prst="rect">
            <a:avLst/>
          </a:prstGeom>
          <a:noFill/>
          <a:ln/>
        </p:spPr>
        <p:txBody>
          <a:bodyPr wrap="square" lIns="0" tIns="0" rIns="0" bIns="0" rtlCol="0" anchor="t"/>
          <a:lstStyle/>
          <a:p>
            <a:pPr marL="0" indent="0" algn="l">
              <a:buNone/>
            </a:pPr>
            <a:r>
              <a:rPr lang="en-US" sz="1800" dirty="0">
                <a:solidFill>
                  <a:srgbClr val="004D4C"/>
                </a:solidFill>
              </a:rPr>
              <a:t>Local Government Division  |  Bryce Roth  |  October 1, 2026</a:t>
            </a:r>
            <a:endParaRPr lang="en-US" sz="18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822960" y="2743200"/>
            <a:ext cx="10515600" cy="1097280"/>
          </a:xfrm>
          <a:prstGeom prst="rect">
            <a:avLst/>
          </a:prstGeom>
          <a:noFill/>
          <a:ln/>
        </p:spPr>
        <p:txBody>
          <a:bodyPr wrap="square" lIns="0" tIns="0" rIns="0" bIns="0" rtlCol="0" anchor="b"/>
          <a:lstStyle/>
          <a:p>
            <a:pPr marL="0" indent="0" algn="l">
              <a:buNone/>
            </a:pPr>
            <a:r>
              <a:rPr lang="en-US" dirty="0"/>
              <a:t>Types of BARs</a:t>
            </a:r>
            <a:endParaRPr lang="en-US" sz="3600" dirty="0"/>
          </a:p>
        </p:txBody>
      </p:sp>
      <p:sp>
        <p:nvSpPr>
          <p:cNvPr id="3" name="Text 1"/>
          <p:cNvSpPr>
            <a:spLocks noGrp="1"/>
          </p:cNvSpPr>
          <p:nvPr>
            <p:ph type="body" idx="102" hasCustomPrompt="1"/>
          </p:nvPr>
        </p:nvSpPr>
        <p:spPr>
          <a:xfrm>
            <a:off x="822960" y="4206240"/>
            <a:ext cx="10515600" cy="914400"/>
          </a:xfrm>
          <a:prstGeom prst="rect">
            <a:avLst/>
          </a:prstGeom>
          <a:noFill/>
          <a:ln/>
        </p:spPr>
        <p:txBody>
          <a:bodyPr wrap="square" lIns="0" tIns="0" rIns="0" bIns="0" rtlCol="0" anchor="t"/>
          <a:lstStyle/>
          <a:p>
            <a:pPr marL="0" indent="0" algn="l">
              <a:buNone/>
            </a:pPr>
            <a:r>
              <a:rPr lang="en-US" sz="1800" dirty="0">
                <a:solidFill>
                  <a:srgbClr val="DBEEEE"/>
                </a:solidFill>
              </a:rPr>
              <a:t>What are the two types of BARs in LGBMS?</a:t>
            </a:r>
            <a:endParaRPr lang="en-US" sz="1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2"/>
          <p:cNvSpPr>
            <a:spLocks noGrp="1"/>
          </p:cNvSpPr>
          <p:nvPr>
            <p:ph type="title" idx="102" hasCustomPrompt="1"/>
          </p:nvPr>
        </p:nvSpPr>
        <p:spPr>
          <a:xfrm>
            <a:off x="548640" y="109728"/>
            <a:ext cx="9509760" cy="640080"/>
          </a:xfrm>
          <a:prstGeom prst="rect">
            <a:avLst/>
          </a:prstGeom>
          <a:noFill/>
          <a:ln/>
        </p:spPr>
        <p:txBody>
          <a:bodyPr wrap="square" lIns="0" tIns="0" rIns="0" bIns="0" rtlCol="0" anchor="ctr"/>
          <a:lstStyle/>
          <a:p>
            <a:pPr marL="0" indent="0" algn="l">
              <a:buNone/>
            </a:pPr>
            <a:r>
              <a:rPr lang="en-US" sz="2800" b="1" dirty="0">
                <a:solidFill>
                  <a:srgbClr val="FFFFFF"/>
                </a:solidFill>
              </a:rPr>
              <a:t>Budget Adjustment Requests</a:t>
            </a:r>
            <a:endParaRPr lang="en-US" sz="2800" dirty="0"/>
          </a:p>
        </p:txBody>
      </p:sp>
      <p:sp>
        <p:nvSpPr>
          <p:cNvPr id="3" name="Text 2"/>
          <p:cNvSpPr>
            <a:spLocks noGrp="1"/>
          </p:cNvSpPr>
          <p:nvPr>
            <p:ph type="body" idx="103" hasCustomPrompt="1"/>
          </p:nvPr>
        </p:nvSpPr>
        <p:spPr>
          <a:xfrm>
            <a:off x="548640" y="1234440"/>
            <a:ext cx="11064240" cy="4754880"/>
          </a:xfrm>
          <a:prstGeom prst="rect">
            <a:avLst/>
          </a:prstGeom>
          <a:noFill/>
          <a:ln/>
        </p:spPr>
        <p:txBody>
          <a:bodyPr wrap="square" lIns="0" tIns="0" rIns="0" bIns="0" rtlCol="0" anchor="t"/>
          <a:lstStyle/>
          <a:p>
            <a:pPr marL="0" indent="0" algn="l">
              <a:spcAft>
                <a:spcPts val="600"/>
              </a:spcAft>
              <a:buNone/>
            </a:pPr>
            <a:r>
              <a:rPr lang="en-US" sz="2000" b="1" dirty="0">
                <a:solidFill>
                  <a:srgbClr val="DC6226"/>
                </a:solidFill>
              </a:rPr>
              <a:t>There are two type of budget adjustment requests (BARs)</a:t>
            </a:r>
            <a:endParaRPr lang="en-US" sz="1800" dirty="0"/>
          </a:p>
          <a:p>
            <a:pPr marL="342900" indent="-342900" algn="l">
              <a:spcAft>
                <a:spcPts val="600"/>
              </a:spcAft>
              <a:buSzPct val="100000"/>
              <a:buChar char="•"/>
            </a:pPr>
            <a:r>
              <a:rPr lang="en-US" sz="1800" b="1" dirty="0">
                <a:solidFill>
                  <a:srgbClr val="004D4C"/>
                </a:solidFill>
              </a:rPr>
              <a:t>Local or Maintenance BAR.</a:t>
            </a:r>
            <a:r>
              <a:rPr lang="en-US" b="1" dirty="0"/>
              <a:t>  </a:t>
            </a:r>
            <a:r>
              <a:rPr lang="en-US" dirty="0"/>
              <a:t>A local or maintenance budget adjustment request is a budget transfer between expenditure line items within the same fund that </a:t>
            </a:r>
            <a:r>
              <a:rPr lang="en-US" b="1" dirty="0"/>
              <a:t>does not</a:t>
            </a:r>
            <a:r>
              <a:rPr lang="en-US" dirty="0"/>
              <a:t> increase or decrease the total expenditure budget for that fund.  This kind of adjustment does not require DFA’s approval and is automatically approved if it is balanced.  However, you must follow your internal policy and procedures.</a:t>
            </a:r>
          </a:p>
          <a:p>
            <a:pPr marL="342900" indent="-342900" algn="l">
              <a:spcAft>
                <a:spcPts val="600"/>
              </a:spcAft>
              <a:buSzPct val="100000"/>
              <a:buChar char="•"/>
            </a:pPr>
            <a:r>
              <a:rPr lang="en-US" sz="1800" b="1" dirty="0">
                <a:solidFill>
                  <a:srgbClr val="004D4C"/>
                </a:solidFill>
              </a:rPr>
              <a:t>State BAR.  </a:t>
            </a:r>
            <a:r>
              <a:rPr lang="en-US" sz="1800" dirty="0">
                <a:solidFill>
                  <a:srgbClr val="004D4C"/>
                </a:solidFill>
              </a:rPr>
              <a:t>A </a:t>
            </a:r>
            <a:r>
              <a:rPr lang="en-US" sz="1800" dirty="0"/>
              <a:t>State</a:t>
            </a:r>
            <a:r>
              <a:rPr lang="en-US" sz="1800" dirty="0">
                <a:solidFill>
                  <a:srgbClr val="004D4C"/>
                </a:solidFill>
              </a:rPr>
              <a:t> budget adjustment request requires DFA’s approval.  There are different types of adjustments that fall within this category of a State BAR, the main types of these adjustments are:</a:t>
            </a:r>
          </a:p>
          <a:p>
            <a:pPr marL="1085850" lvl="1" indent="-342900">
              <a:spcAft>
                <a:spcPts val="600"/>
              </a:spcAft>
              <a:buSzPct val="100000"/>
              <a:buFont typeface="+mj-lt"/>
              <a:buAutoNum type="arabicPeriod"/>
            </a:pPr>
            <a:r>
              <a:rPr lang="en-US" sz="1800" dirty="0">
                <a:solidFill>
                  <a:srgbClr val="004D4C"/>
                </a:solidFill>
              </a:rPr>
              <a:t>Adding a new fund to your quarterly report or approved budget.</a:t>
            </a:r>
          </a:p>
          <a:p>
            <a:pPr marL="1085850" lvl="1" indent="-342900">
              <a:spcAft>
                <a:spcPts val="600"/>
              </a:spcAft>
              <a:buSzPct val="100000"/>
              <a:buFont typeface="+mj-lt"/>
              <a:buAutoNum type="arabicPeriod"/>
            </a:pPr>
            <a:r>
              <a:rPr lang="en-US" sz="1800" dirty="0">
                <a:solidFill>
                  <a:srgbClr val="004D4C"/>
                </a:solidFill>
              </a:rPr>
              <a:t>Modifications to existing line items that affect the approved budgeted amount by Transfers between funds.</a:t>
            </a:r>
          </a:p>
          <a:p>
            <a:pPr marL="342900" indent="-342900" algn="l">
              <a:buSzPct val="100000"/>
              <a:buChar char="•"/>
            </a:pPr>
            <a:r>
              <a:rPr lang="en-US" dirty="0"/>
              <a:t>Supporting documentation is required for State BARs</a:t>
            </a:r>
            <a:r>
              <a:rPr lang="en-US" sz="1800" dirty="0">
                <a:solidFill>
                  <a:srgbClr val="004D4C"/>
                </a:solidFill>
              </a:rPr>
              <a:t>.  An approved and signed resolution by the governing body must be uploaded to the BAR in LGBMS.  If no resolution is uploaded to the BAR, it will be returned so the signed resolution can be uploaded and then resubmitted.</a:t>
            </a:r>
          </a:p>
          <a:p>
            <a:pPr marL="342900" indent="-342900" algn="l">
              <a:buSzPct val="100000"/>
              <a:buChar char="•"/>
            </a:pPr>
            <a:r>
              <a:rPr lang="en-US" b="1" dirty="0"/>
              <a:t>Separate local/maintenance BARs from State BARs.  </a:t>
            </a:r>
            <a:endParaRPr lang="en-US" sz="1800" b="1" dirty="0">
              <a:highlight>
                <a:srgbClr val="FFFF00"/>
              </a:highlight>
            </a:endParaRPr>
          </a:p>
        </p:txBody>
      </p:sp>
      <p:sp>
        <p:nvSpPr>
          <p:cNvPr id="25" name="Slide Number Placeholder 0"/>
          <p:cNvSpPr>
            <a:spLocks noGrp="1"/>
          </p:cNvSpPr>
          <p:nvPr>
            <p:ph type="sldNum" sz="quarter" idx="4294967295"/>
          </p:nvPr>
        </p:nvSpPr>
        <p:spPr>
          <a:xfrm>
            <a:off x="548640" y="6355080"/>
            <a:ext cx="800000" cy="300000"/>
          </a:xfrm>
          <a:prstGeom prst="rect">
            <a:avLst/>
          </a:prstGeom>
          <a:extLst>
            <a:ext uri="{C572A759-6A51-4108-AA02-DFA0A04FC94B}">
              <ma14:wrappingTextBoxFlag xmlns="" xmlns:ma14="http://schemas.microsoft.com/office/mac/drawingml/2011/main" val="0"/>
            </a:ext>
          </a:extLst>
        </p:spPr>
        <p:txBody>
          <a:bodyPr/>
          <a:lstStyle>
            <a:lvl1pPr>
              <a:defRPr sz="1200">
                <a:solidFill>
                  <a:srgbClr val="004D4C"/>
                </a:solidFill>
              </a:defRPr>
            </a:lvl1pPr>
          </a:lstStyle>
          <a:p>
            <a:pPr algn="l"/>
            <a:fld id="{F7021451-1387-4CA6-816F-3879F97B5CBC}" type="slidenum">
              <a:rPr lang="en-US" b="0"/>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75E542-ADB9-D951-64B1-82196879CB43}"/>
            </a:ext>
          </a:extLst>
        </p:cNvPr>
        <p:cNvGrpSpPr/>
        <p:nvPr/>
      </p:nvGrpSpPr>
      <p:grpSpPr>
        <a:xfrm>
          <a:off x="0" y="0"/>
          <a:ext cx="0" cy="0"/>
          <a:chOff x="0" y="0"/>
          <a:chExt cx="0" cy="0"/>
        </a:xfrm>
      </p:grpSpPr>
      <p:sp>
        <p:nvSpPr>
          <p:cNvPr id="2" name="Text 2">
            <a:extLst>
              <a:ext uri="{FF2B5EF4-FFF2-40B4-BE49-F238E27FC236}">
                <a16:creationId xmlns:a16="http://schemas.microsoft.com/office/drawing/2014/main" id="{931ED160-96E5-28AD-BC5F-F24B22F6FAE1}"/>
              </a:ext>
            </a:extLst>
          </p:cNvPr>
          <p:cNvSpPr>
            <a:spLocks noGrp="1"/>
          </p:cNvSpPr>
          <p:nvPr>
            <p:ph type="title" idx="102" hasCustomPrompt="1"/>
          </p:nvPr>
        </p:nvSpPr>
        <p:spPr>
          <a:xfrm>
            <a:off x="548640" y="109728"/>
            <a:ext cx="9509760" cy="640080"/>
          </a:xfrm>
          <a:prstGeom prst="rect">
            <a:avLst/>
          </a:prstGeom>
          <a:noFill/>
          <a:ln/>
        </p:spPr>
        <p:txBody>
          <a:bodyPr wrap="square" lIns="0" tIns="0" rIns="0" bIns="0" rtlCol="0" anchor="ctr"/>
          <a:lstStyle/>
          <a:p>
            <a:pPr marL="0" indent="0" algn="l">
              <a:buNone/>
            </a:pPr>
            <a:r>
              <a:rPr lang="en-US" sz="2800" b="1" dirty="0">
                <a:solidFill>
                  <a:srgbClr val="FFFFFF"/>
                </a:solidFill>
              </a:rPr>
              <a:t>Budget Adjustment Requests … continued</a:t>
            </a:r>
            <a:endParaRPr lang="en-US" sz="2800" dirty="0"/>
          </a:p>
        </p:txBody>
      </p:sp>
      <p:sp>
        <p:nvSpPr>
          <p:cNvPr id="3" name="Text 2">
            <a:extLst>
              <a:ext uri="{FF2B5EF4-FFF2-40B4-BE49-F238E27FC236}">
                <a16:creationId xmlns:a16="http://schemas.microsoft.com/office/drawing/2014/main" id="{A718129D-D46D-1F76-B92D-9A79C885B56C}"/>
              </a:ext>
            </a:extLst>
          </p:cNvPr>
          <p:cNvSpPr>
            <a:spLocks noGrp="1"/>
          </p:cNvSpPr>
          <p:nvPr>
            <p:ph type="body" idx="103" hasCustomPrompt="1"/>
          </p:nvPr>
        </p:nvSpPr>
        <p:spPr>
          <a:xfrm>
            <a:off x="548640" y="1234440"/>
            <a:ext cx="11064240" cy="4754880"/>
          </a:xfrm>
          <a:prstGeom prst="rect">
            <a:avLst/>
          </a:prstGeom>
          <a:noFill/>
          <a:ln/>
        </p:spPr>
        <p:txBody>
          <a:bodyPr wrap="square" lIns="0" tIns="0" rIns="0" bIns="0" rtlCol="0" anchor="t"/>
          <a:lstStyle/>
          <a:p>
            <a:pPr marL="0" indent="0" algn="l">
              <a:spcAft>
                <a:spcPts val="600"/>
              </a:spcAft>
              <a:buNone/>
            </a:pPr>
            <a:r>
              <a:rPr lang="en-US" sz="2000" b="1" dirty="0">
                <a:solidFill>
                  <a:srgbClr val="DC6226"/>
                </a:solidFill>
              </a:rPr>
              <a:t>State BAR requirements</a:t>
            </a:r>
            <a:endParaRPr lang="en-US" sz="1800" dirty="0"/>
          </a:p>
          <a:p>
            <a:pPr marL="342900" indent="-342900" algn="l">
              <a:spcAft>
                <a:spcPts val="600"/>
              </a:spcAft>
              <a:buSzPct val="100000"/>
              <a:buChar char="•"/>
            </a:pPr>
            <a:r>
              <a:rPr lang="en-US" sz="1800" dirty="0">
                <a:solidFill>
                  <a:srgbClr val="004D4C"/>
                </a:solidFill>
              </a:rPr>
              <a:t>A </a:t>
            </a:r>
            <a:r>
              <a:rPr lang="en-US" sz="1800" dirty="0"/>
              <a:t>State</a:t>
            </a:r>
            <a:r>
              <a:rPr lang="en-US" sz="1800" dirty="0">
                <a:solidFill>
                  <a:srgbClr val="004D4C"/>
                </a:solidFill>
              </a:rPr>
              <a:t> budget adjustment request must have an approved and signed resolution.  Follow State and local government resolution approval requirements and processes.</a:t>
            </a:r>
          </a:p>
          <a:p>
            <a:pPr marL="342900" indent="-342900" algn="l">
              <a:spcAft>
                <a:spcPts val="600"/>
              </a:spcAft>
              <a:buSzPct val="100000"/>
              <a:buChar char="•"/>
            </a:pPr>
            <a:endParaRPr lang="en-US" dirty="0"/>
          </a:p>
          <a:p>
            <a:pPr>
              <a:spcAft>
                <a:spcPts val="600"/>
              </a:spcAft>
              <a:buSzPct val="100000"/>
            </a:pPr>
            <a:r>
              <a:rPr lang="en-US" b="1" dirty="0">
                <a:solidFill>
                  <a:srgbClr val="DC6226"/>
                </a:solidFill>
              </a:rPr>
              <a:t>Resolution guidelines:</a:t>
            </a:r>
            <a:endParaRPr lang="en-US" sz="1800" dirty="0">
              <a:solidFill>
                <a:srgbClr val="004D4C"/>
              </a:solidFill>
            </a:endParaRPr>
          </a:p>
          <a:p>
            <a:pPr marL="342900" indent="-342900" algn="l">
              <a:buSzPct val="100000"/>
              <a:buChar char="•"/>
            </a:pPr>
            <a:r>
              <a:rPr lang="en-US" dirty="0"/>
              <a:t>Resolutions should contain the reason for the adjustment</a:t>
            </a:r>
            <a:r>
              <a:rPr lang="en-US" sz="1800" dirty="0">
                <a:solidFill>
                  <a:srgbClr val="004D4C"/>
                </a:solidFill>
              </a:rPr>
              <a:t>.</a:t>
            </a:r>
          </a:p>
          <a:p>
            <a:pPr marL="342900" indent="-342900" algn="l">
              <a:buSzPct val="100000"/>
              <a:buChar char="•"/>
            </a:pPr>
            <a:r>
              <a:rPr lang="en-US" sz="1800" dirty="0"/>
              <a:t>The resolution should have monetary values of the adjustments.  Thi</a:t>
            </a:r>
            <a:r>
              <a:rPr lang="en-US" dirty="0"/>
              <a:t>s helps maintain transparency.</a:t>
            </a:r>
            <a:endParaRPr lang="en-US" sz="1800" dirty="0"/>
          </a:p>
          <a:p>
            <a:pPr marL="342900" indent="-342900" algn="l">
              <a:buSzPct val="100000"/>
              <a:buChar char="•"/>
            </a:pPr>
            <a:r>
              <a:rPr lang="en-US" dirty="0"/>
              <a:t>A schedule, spreadsheet, or LGBMS generated BAR report should be included or referenced in the resolution for BARs with multiple adjustment lines.  Include LGBMS chart of account numbers with adjustment amounts to reduce questions or confusion during the review and approval process.</a:t>
            </a:r>
          </a:p>
          <a:p>
            <a:pPr marL="342900" indent="-342900" algn="l">
              <a:buSzPct val="100000"/>
              <a:buChar char="•"/>
            </a:pPr>
            <a:r>
              <a:rPr lang="en-US" b="1" dirty="0"/>
              <a:t>Resolution amounts must reconcile with the amounts entered in the BAR in LGBMS.</a:t>
            </a:r>
          </a:p>
          <a:p>
            <a:pPr marL="342900" indent="-342900" algn="l">
              <a:buSzPct val="100000"/>
              <a:buChar char="•"/>
            </a:pPr>
            <a:r>
              <a:rPr lang="en-US" dirty="0"/>
              <a:t>Create one BAR per resolution.  There should not be multiple resolutions for one BAR.</a:t>
            </a:r>
          </a:p>
          <a:p>
            <a:pPr marL="342900" indent="-342900" algn="l">
              <a:buSzPct val="100000"/>
              <a:buChar char="•"/>
            </a:pPr>
            <a:r>
              <a:rPr lang="en-US" sz="1800" dirty="0"/>
              <a:t>Local BARs that don’t require a resolution may be com</a:t>
            </a:r>
            <a:r>
              <a:rPr lang="en-US" dirty="0"/>
              <a:t>bined into one BAR --- </a:t>
            </a:r>
            <a:r>
              <a:rPr lang="en-US" b="1" dirty="0"/>
              <a:t>Local BARs ONLY</a:t>
            </a:r>
            <a:r>
              <a:rPr lang="en-US" dirty="0"/>
              <a:t>.  Be sure you follow your local government requirements for local BARs (a resolution may not be required).</a:t>
            </a:r>
            <a:endParaRPr lang="en-US" sz="1800" dirty="0"/>
          </a:p>
        </p:txBody>
      </p:sp>
      <p:sp>
        <p:nvSpPr>
          <p:cNvPr id="25" name="Slide Number Placeholder 0">
            <a:extLst>
              <a:ext uri="{FF2B5EF4-FFF2-40B4-BE49-F238E27FC236}">
                <a16:creationId xmlns:a16="http://schemas.microsoft.com/office/drawing/2014/main" id="{7238071C-DAF4-9FC8-FB19-1179227F1BD7}"/>
              </a:ext>
            </a:extLst>
          </p:cNvPr>
          <p:cNvSpPr>
            <a:spLocks noGrp="1"/>
          </p:cNvSpPr>
          <p:nvPr>
            <p:ph type="sldNum" sz="quarter" idx="4294967295"/>
          </p:nvPr>
        </p:nvSpPr>
        <p:spPr>
          <a:xfrm>
            <a:off x="548640" y="6355080"/>
            <a:ext cx="800000" cy="300000"/>
          </a:xfrm>
          <a:prstGeom prst="rect">
            <a:avLst/>
          </a:prstGeom>
          <a:extLst>
            <a:ext uri="{C572A759-6A51-4108-AA02-DFA0A04FC94B}">
              <ma14:wrappingTextBoxFlag xmlns:ma14="http://schemas.microsoft.com/office/mac/drawingml/2011/main" xmlns="" val="0"/>
            </a:ext>
          </a:extLst>
        </p:spPr>
        <p:txBody>
          <a:bodyPr/>
          <a:lstStyle>
            <a:lvl1pPr>
              <a:defRPr sz="1200">
                <a:solidFill>
                  <a:srgbClr val="004D4C"/>
                </a:solidFill>
              </a:defRPr>
            </a:lvl1pPr>
          </a:lstStyle>
          <a:p>
            <a:pPr algn="l"/>
            <a:fld id="{F7021451-1387-4CA6-816F-3879F97B5CBC}" type="slidenum">
              <a:rPr lang="en-US" b="0"/>
              <a:t>4</a:t>
            </a:fld>
            <a:endParaRPr lang="en-US"/>
          </a:p>
        </p:txBody>
      </p:sp>
    </p:spTree>
    <p:extLst>
      <p:ext uri="{BB962C8B-B14F-4D97-AF65-F5344CB8AC3E}">
        <p14:creationId xmlns:p14="http://schemas.microsoft.com/office/powerpoint/2010/main" val="1680865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31463C-CC9C-ECD1-E294-2354646E5966}"/>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A0991985-BD9B-F0FC-08E4-4B2B4B56135E}"/>
              </a:ext>
            </a:extLst>
          </p:cNvPr>
          <p:cNvSpPr>
            <a:spLocks noGrp="1"/>
          </p:cNvSpPr>
          <p:nvPr>
            <p:ph type="title" idx="100" hasCustomPrompt="1"/>
          </p:nvPr>
        </p:nvSpPr>
        <p:spPr>
          <a:xfrm>
            <a:off x="822960" y="2743200"/>
            <a:ext cx="10515600" cy="1097280"/>
          </a:xfrm>
          <a:prstGeom prst="rect">
            <a:avLst/>
          </a:prstGeom>
          <a:noFill/>
          <a:ln/>
        </p:spPr>
        <p:txBody>
          <a:bodyPr wrap="square" lIns="0" tIns="0" rIns="0" bIns="0" rtlCol="0" anchor="b"/>
          <a:lstStyle/>
          <a:p>
            <a:pPr marL="0" indent="0" algn="l">
              <a:buNone/>
            </a:pPr>
            <a:r>
              <a:rPr lang="en-US" dirty="0"/>
              <a:t>Validations in the Adjustment Module</a:t>
            </a:r>
            <a:endParaRPr lang="en-US" sz="3600" dirty="0"/>
          </a:p>
        </p:txBody>
      </p:sp>
      <p:sp>
        <p:nvSpPr>
          <p:cNvPr id="3" name="Text 1">
            <a:extLst>
              <a:ext uri="{FF2B5EF4-FFF2-40B4-BE49-F238E27FC236}">
                <a16:creationId xmlns:a16="http://schemas.microsoft.com/office/drawing/2014/main" id="{24247FA1-8F08-29CF-0231-D4FA4955E846}"/>
              </a:ext>
            </a:extLst>
          </p:cNvPr>
          <p:cNvSpPr>
            <a:spLocks noGrp="1"/>
          </p:cNvSpPr>
          <p:nvPr>
            <p:ph type="body" idx="102" hasCustomPrompt="1"/>
          </p:nvPr>
        </p:nvSpPr>
        <p:spPr>
          <a:xfrm>
            <a:off x="822960" y="4206240"/>
            <a:ext cx="10515600" cy="914400"/>
          </a:xfrm>
          <a:prstGeom prst="rect">
            <a:avLst/>
          </a:prstGeom>
          <a:noFill/>
          <a:ln/>
        </p:spPr>
        <p:txBody>
          <a:bodyPr wrap="square" lIns="0" tIns="0" rIns="0" bIns="0" rtlCol="0" anchor="t"/>
          <a:lstStyle/>
          <a:p>
            <a:pPr marL="0" indent="0" algn="l">
              <a:buNone/>
            </a:pPr>
            <a:r>
              <a:rPr lang="en-US" sz="1800" dirty="0">
                <a:solidFill>
                  <a:srgbClr val="DBEEEE"/>
                </a:solidFill>
              </a:rPr>
              <a:t>LGBMS validation of BARs.</a:t>
            </a:r>
            <a:endParaRPr lang="en-US" sz="1800" dirty="0"/>
          </a:p>
        </p:txBody>
      </p:sp>
    </p:spTree>
    <p:extLst>
      <p:ext uri="{BB962C8B-B14F-4D97-AF65-F5344CB8AC3E}">
        <p14:creationId xmlns:p14="http://schemas.microsoft.com/office/powerpoint/2010/main" val="6946839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17702B-D8FC-F6E1-54DF-86FF6096FE99}"/>
            </a:ext>
          </a:extLst>
        </p:cNvPr>
        <p:cNvGrpSpPr/>
        <p:nvPr/>
      </p:nvGrpSpPr>
      <p:grpSpPr>
        <a:xfrm>
          <a:off x="0" y="0"/>
          <a:ext cx="0" cy="0"/>
          <a:chOff x="0" y="0"/>
          <a:chExt cx="0" cy="0"/>
        </a:xfrm>
      </p:grpSpPr>
      <p:sp>
        <p:nvSpPr>
          <p:cNvPr id="2" name="Text 2">
            <a:extLst>
              <a:ext uri="{FF2B5EF4-FFF2-40B4-BE49-F238E27FC236}">
                <a16:creationId xmlns:a16="http://schemas.microsoft.com/office/drawing/2014/main" id="{F2CBA2BA-B655-A5E1-17A0-203134C489D8}"/>
              </a:ext>
            </a:extLst>
          </p:cNvPr>
          <p:cNvSpPr>
            <a:spLocks noGrp="1"/>
          </p:cNvSpPr>
          <p:nvPr>
            <p:ph type="title" idx="102" hasCustomPrompt="1"/>
          </p:nvPr>
        </p:nvSpPr>
        <p:spPr>
          <a:xfrm>
            <a:off x="548640" y="109728"/>
            <a:ext cx="9509760" cy="640080"/>
          </a:xfrm>
          <a:prstGeom prst="rect">
            <a:avLst/>
          </a:prstGeom>
          <a:noFill/>
          <a:ln/>
        </p:spPr>
        <p:txBody>
          <a:bodyPr wrap="square" lIns="0" tIns="0" rIns="0" bIns="0" rtlCol="0" anchor="ctr"/>
          <a:lstStyle/>
          <a:p>
            <a:pPr marL="0" indent="0" algn="l">
              <a:buNone/>
            </a:pPr>
            <a:r>
              <a:rPr lang="en-US" sz="2800" b="1" dirty="0">
                <a:solidFill>
                  <a:srgbClr val="FFFFFF"/>
                </a:solidFill>
              </a:rPr>
              <a:t>BAR Validations</a:t>
            </a:r>
            <a:endParaRPr lang="en-US" sz="2800" dirty="0"/>
          </a:p>
        </p:txBody>
      </p:sp>
      <p:sp>
        <p:nvSpPr>
          <p:cNvPr id="3" name="Text 2">
            <a:extLst>
              <a:ext uri="{FF2B5EF4-FFF2-40B4-BE49-F238E27FC236}">
                <a16:creationId xmlns:a16="http://schemas.microsoft.com/office/drawing/2014/main" id="{23F7242D-6925-97E9-91E3-FD6F9957033E}"/>
              </a:ext>
            </a:extLst>
          </p:cNvPr>
          <p:cNvSpPr>
            <a:spLocks noGrp="1"/>
          </p:cNvSpPr>
          <p:nvPr>
            <p:ph type="body" idx="103" hasCustomPrompt="1"/>
          </p:nvPr>
        </p:nvSpPr>
        <p:spPr>
          <a:xfrm>
            <a:off x="548640" y="1234440"/>
            <a:ext cx="11064240" cy="4754880"/>
          </a:xfrm>
          <a:prstGeom prst="rect">
            <a:avLst/>
          </a:prstGeom>
          <a:noFill/>
          <a:ln/>
        </p:spPr>
        <p:txBody>
          <a:bodyPr wrap="square" lIns="0" tIns="0" rIns="0" bIns="0" rtlCol="0" anchor="t"/>
          <a:lstStyle/>
          <a:p>
            <a:pPr marL="0" indent="0" algn="l">
              <a:spcAft>
                <a:spcPts val="600"/>
              </a:spcAft>
              <a:buNone/>
            </a:pPr>
            <a:r>
              <a:rPr lang="en-US" sz="2000" b="1" dirty="0">
                <a:solidFill>
                  <a:srgbClr val="DC6226"/>
                </a:solidFill>
              </a:rPr>
              <a:t>LGBMS BAR validations</a:t>
            </a:r>
            <a:endParaRPr lang="en-US" sz="1800" dirty="0"/>
          </a:p>
          <a:p>
            <a:pPr marL="342900" indent="-342900" algn="l">
              <a:spcAft>
                <a:spcPts val="600"/>
              </a:spcAft>
              <a:buSzPct val="100000"/>
              <a:buChar char="•"/>
            </a:pPr>
            <a:r>
              <a:rPr lang="en-US" dirty="0"/>
              <a:t>LGBMS will check if an adjustment will result in a negative fund balance.</a:t>
            </a:r>
          </a:p>
          <a:p>
            <a:pPr marL="342900" indent="-342900" algn="l">
              <a:spcAft>
                <a:spcPts val="600"/>
              </a:spcAft>
              <a:buSzPct val="100000"/>
              <a:buChar char="•"/>
            </a:pPr>
            <a:r>
              <a:rPr lang="en-US" sz="1800" dirty="0">
                <a:solidFill>
                  <a:srgbClr val="004D4C"/>
                </a:solidFill>
              </a:rPr>
              <a:t>LGBMS will also check if transfer adjustments will result with transfers in and transfers out being out of balance.  This is indicated by a Total Transfers amount of anything other than zero on the adjustment recap report.</a:t>
            </a:r>
          </a:p>
          <a:p>
            <a:pPr>
              <a:spcAft>
                <a:spcPts val="600"/>
              </a:spcAft>
              <a:buSzPct val="100000"/>
            </a:pPr>
            <a:r>
              <a:rPr lang="en-US" b="1" dirty="0">
                <a:solidFill>
                  <a:srgbClr val="DC6226"/>
                </a:solidFill>
              </a:rPr>
              <a:t>What happens when a BAR does not pass validation?</a:t>
            </a:r>
            <a:endParaRPr lang="en-US" sz="1800" dirty="0">
              <a:solidFill>
                <a:srgbClr val="004D4C"/>
              </a:solidFill>
            </a:endParaRPr>
          </a:p>
          <a:p>
            <a:pPr marL="342900" indent="-342900" algn="l">
              <a:buSzPct val="100000"/>
              <a:buChar char="•"/>
            </a:pPr>
            <a:r>
              <a:rPr lang="en-US" dirty="0"/>
              <a:t>In the case of a negative fund balance, LGBMS will give a warning bar indicating the BAR has a negative fund balance.  The fund will not be identified.  Use the adjustment recap report to find the fund with the negative fund balance to determine what action needs to happen.  LGMBS will allow the BAR to be submitted to Analyst.  Your analyst can help identify the issue and return the BAR for correction. Be sure to resubmit the BAR once corrections are complete.</a:t>
            </a:r>
          </a:p>
          <a:p>
            <a:pPr marL="342900" indent="-342900" algn="l">
              <a:buSzPct val="100000"/>
              <a:buChar char="•"/>
            </a:pPr>
            <a:r>
              <a:rPr lang="en-US" sz="1800" dirty="0"/>
              <a:t>For Transfers not netting to zero validation error, LGBMS will give a warning bar about the erro</a:t>
            </a:r>
            <a:r>
              <a:rPr lang="en-US" dirty="0"/>
              <a:t>r.  The adjustment recap report or the Transfers Report will be necessary to determine where the transfers are out of balance. LGBMS will also allow submittal to Analyst with the validation error.  Your analyst will return the BAR for correction and resubmittal.</a:t>
            </a:r>
          </a:p>
          <a:p>
            <a:pPr marL="342900" indent="-342900" algn="l">
              <a:buSzPct val="100000"/>
              <a:buChar char="•"/>
            </a:pPr>
            <a:r>
              <a:rPr lang="en-US" sz="1800" b="1" dirty="0"/>
              <a:t>Use the Adjustment Module recap and tr</a:t>
            </a:r>
            <a:r>
              <a:rPr lang="en-US" b="1" dirty="0"/>
              <a:t>ansfers report to identify the validation errors.</a:t>
            </a:r>
            <a:endParaRPr lang="en-US" sz="1800" b="1" dirty="0"/>
          </a:p>
        </p:txBody>
      </p:sp>
      <p:sp>
        <p:nvSpPr>
          <p:cNvPr id="25" name="Slide Number Placeholder 0">
            <a:extLst>
              <a:ext uri="{FF2B5EF4-FFF2-40B4-BE49-F238E27FC236}">
                <a16:creationId xmlns:a16="http://schemas.microsoft.com/office/drawing/2014/main" id="{3D179078-A3F5-6D08-B4ED-3B10D3193A66}"/>
              </a:ext>
            </a:extLst>
          </p:cNvPr>
          <p:cNvSpPr>
            <a:spLocks noGrp="1"/>
          </p:cNvSpPr>
          <p:nvPr>
            <p:ph type="sldNum" sz="quarter" idx="4294967295"/>
          </p:nvPr>
        </p:nvSpPr>
        <p:spPr>
          <a:xfrm>
            <a:off x="548640" y="6355080"/>
            <a:ext cx="800000" cy="300000"/>
          </a:xfrm>
          <a:prstGeom prst="rect">
            <a:avLst/>
          </a:prstGeom>
          <a:extLst>
            <a:ext uri="{C572A759-6A51-4108-AA02-DFA0A04FC94B}">
              <ma14:wrappingTextBoxFlag xmlns:ma14="http://schemas.microsoft.com/office/mac/drawingml/2011/main" xmlns="" val="0"/>
            </a:ext>
          </a:extLst>
        </p:spPr>
        <p:txBody>
          <a:bodyPr/>
          <a:lstStyle>
            <a:lvl1pPr>
              <a:defRPr sz="1200">
                <a:solidFill>
                  <a:srgbClr val="004D4C"/>
                </a:solidFill>
              </a:defRPr>
            </a:lvl1pPr>
          </a:lstStyle>
          <a:p>
            <a:pPr algn="l"/>
            <a:fld id="{F7021451-1387-4CA6-816F-3879F97B5CBC}" type="slidenum">
              <a:rPr lang="en-US" b="0"/>
              <a:t>6</a:t>
            </a:fld>
            <a:endParaRPr lang="en-US"/>
          </a:p>
        </p:txBody>
      </p:sp>
    </p:spTree>
    <p:extLst>
      <p:ext uri="{BB962C8B-B14F-4D97-AF65-F5344CB8AC3E}">
        <p14:creationId xmlns:p14="http://schemas.microsoft.com/office/powerpoint/2010/main" val="21496177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3363A4-D789-F284-D5A6-E57255FD9CB6}"/>
            </a:ext>
          </a:extLst>
        </p:cNvPr>
        <p:cNvGrpSpPr/>
        <p:nvPr/>
      </p:nvGrpSpPr>
      <p:grpSpPr>
        <a:xfrm>
          <a:off x="0" y="0"/>
          <a:ext cx="0" cy="0"/>
          <a:chOff x="0" y="0"/>
          <a:chExt cx="0" cy="0"/>
        </a:xfrm>
      </p:grpSpPr>
      <p:sp>
        <p:nvSpPr>
          <p:cNvPr id="2" name="Text 2">
            <a:extLst>
              <a:ext uri="{FF2B5EF4-FFF2-40B4-BE49-F238E27FC236}">
                <a16:creationId xmlns:a16="http://schemas.microsoft.com/office/drawing/2014/main" id="{0CB725EF-27A0-BB99-7B79-3F1331124016}"/>
              </a:ext>
            </a:extLst>
          </p:cNvPr>
          <p:cNvSpPr>
            <a:spLocks noGrp="1"/>
          </p:cNvSpPr>
          <p:nvPr>
            <p:ph type="title" idx="102" hasCustomPrompt="1"/>
          </p:nvPr>
        </p:nvSpPr>
        <p:spPr>
          <a:xfrm>
            <a:off x="548640" y="109728"/>
            <a:ext cx="9509760" cy="640080"/>
          </a:xfrm>
          <a:prstGeom prst="rect">
            <a:avLst/>
          </a:prstGeom>
          <a:noFill/>
          <a:ln/>
        </p:spPr>
        <p:txBody>
          <a:bodyPr wrap="square" lIns="0" tIns="0" rIns="0" bIns="0" rtlCol="0" anchor="ctr"/>
          <a:lstStyle/>
          <a:p>
            <a:pPr marL="0" indent="0" algn="l">
              <a:buNone/>
            </a:pPr>
            <a:r>
              <a:rPr lang="en-US" sz="2800" b="1" dirty="0">
                <a:solidFill>
                  <a:srgbClr val="FFFFFF"/>
                </a:solidFill>
              </a:rPr>
              <a:t>BAR Validations … continued</a:t>
            </a:r>
            <a:endParaRPr lang="en-US" sz="2800" dirty="0"/>
          </a:p>
        </p:txBody>
      </p:sp>
      <p:sp>
        <p:nvSpPr>
          <p:cNvPr id="3" name="Text 2">
            <a:extLst>
              <a:ext uri="{FF2B5EF4-FFF2-40B4-BE49-F238E27FC236}">
                <a16:creationId xmlns:a16="http://schemas.microsoft.com/office/drawing/2014/main" id="{F5D39B57-3F84-96D6-DF67-F47C572EC9B3}"/>
              </a:ext>
            </a:extLst>
          </p:cNvPr>
          <p:cNvSpPr>
            <a:spLocks noGrp="1"/>
          </p:cNvSpPr>
          <p:nvPr>
            <p:ph type="body" idx="103" hasCustomPrompt="1"/>
          </p:nvPr>
        </p:nvSpPr>
        <p:spPr>
          <a:xfrm>
            <a:off x="548640" y="1234440"/>
            <a:ext cx="11064240" cy="406791"/>
          </a:xfrm>
          <a:prstGeom prst="rect">
            <a:avLst/>
          </a:prstGeom>
          <a:noFill/>
          <a:ln/>
        </p:spPr>
        <p:txBody>
          <a:bodyPr wrap="square" lIns="0" tIns="0" rIns="0" bIns="0" rtlCol="0" anchor="t"/>
          <a:lstStyle/>
          <a:p>
            <a:pPr marL="0" indent="0" algn="l">
              <a:spcAft>
                <a:spcPts val="600"/>
              </a:spcAft>
              <a:buNone/>
            </a:pPr>
            <a:r>
              <a:rPr lang="en-US" sz="2000" b="1" dirty="0">
                <a:solidFill>
                  <a:srgbClr val="DC6226"/>
                </a:solidFill>
              </a:rPr>
              <a:t>Adjustment recap example:</a:t>
            </a:r>
            <a:endParaRPr lang="en-US" sz="1800" dirty="0"/>
          </a:p>
        </p:txBody>
      </p:sp>
      <p:sp>
        <p:nvSpPr>
          <p:cNvPr id="25" name="Slide Number Placeholder 0">
            <a:extLst>
              <a:ext uri="{FF2B5EF4-FFF2-40B4-BE49-F238E27FC236}">
                <a16:creationId xmlns:a16="http://schemas.microsoft.com/office/drawing/2014/main" id="{7372AAE2-7E52-1B5B-48DE-3C1DA244C2A7}"/>
              </a:ext>
            </a:extLst>
          </p:cNvPr>
          <p:cNvSpPr>
            <a:spLocks noGrp="1"/>
          </p:cNvSpPr>
          <p:nvPr>
            <p:ph type="sldNum" sz="quarter" idx="4294967295"/>
          </p:nvPr>
        </p:nvSpPr>
        <p:spPr>
          <a:xfrm>
            <a:off x="548640" y="6355080"/>
            <a:ext cx="800000" cy="300000"/>
          </a:xfrm>
          <a:prstGeom prst="rect">
            <a:avLst/>
          </a:prstGeom>
          <a:extLst>
            <a:ext uri="{C572A759-6A51-4108-AA02-DFA0A04FC94B}">
              <ma14:wrappingTextBoxFlag xmlns="" xmlns:ma14="http://schemas.microsoft.com/office/mac/drawingml/2011/main" val="0"/>
            </a:ext>
          </a:extLst>
        </p:spPr>
        <p:txBody>
          <a:bodyPr/>
          <a:lstStyle>
            <a:lvl1pPr>
              <a:defRPr sz="1200">
                <a:solidFill>
                  <a:srgbClr val="004D4C"/>
                </a:solidFill>
              </a:defRPr>
            </a:lvl1pPr>
          </a:lstStyle>
          <a:p>
            <a:pPr algn="l"/>
            <a:fld id="{F7021451-1387-4CA6-816F-3879F97B5CBC}" type="slidenum">
              <a:rPr lang="en-US" b="0"/>
              <a:t>7</a:t>
            </a:fld>
            <a:endParaRPr lang="en-US"/>
          </a:p>
        </p:txBody>
      </p:sp>
      <p:pic>
        <p:nvPicPr>
          <p:cNvPr id="6" name="Picture 5">
            <a:extLst>
              <a:ext uri="{FF2B5EF4-FFF2-40B4-BE49-F238E27FC236}">
                <a16:creationId xmlns:a16="http://schemas.microsoft.com/office/drawing/2014/main" id="{A898EB0D-371B-FF28-F8E3-A9D59B54F0F7}"/>
              </a:ext>
            </a:extLst>
          </p:cNvPr>
          <p:cNvPicPr>
            <a:picLocks noChangeAspect="1"/>
          </p:cNvPicPr>
          <p:nvPr/>
        </p:nvPicPr>
        <p:blipFill>
          <a:blip r:embed="rId3"/>
          <a:stretch>
            <a:fillRect/>
          </a:stretch>
        </p:blipFill>
        <p:spPr>
          <a:xfrm>
            <a:off x="548640" y="1643479"/>
            <a:ext cx="10144369" cy="5104793"/>
          </a:xfrm>
          <a:prstGeom prst="rect">
            <a:avLst/>
          </a:prstGeom>
        </p:spPr>
      </p:pic>
    </p:spTree>
    <p:extLst>
      <p:ext uri="{BB962C8B-B14F-4D97-AF65-F5344CB8AC3E}">
        <p14:creationId xmlns:p14="http://schemas.microsoft.com/office/powerpoint/2010/main" val="16200502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7E218E-72CC-387C-D76E-AA1E19F973EA}"/>
            </a:ext>
          </a:extLst>
        </p:cNvPr>
        <p:cNvGrpSpPr/>
        <p:nvPr/>
      </p:nvGrpSpPr>
      <p:grpSpPr>
        <a:xfrm>
          <a:off x="0" y="0"/>
          <a:ext cx="0" cy="0"/>
          <a:chOff x="0" y="0"/>
          <a:chExt cx="0" cy="0"/>
        </a:xfrm>
      </p:grpSpPr>
      <p:sp>
        <p:nvSpPr>
          <p:cNvPr id="2" name="Text 2">
            <a:extLst>
              <a:ext uri="{FF2B5EF4-FFF2-40B4-BE49-F238E27FC236}">
                <a16:creationId xmlns:a16="http://schemas.microsoft.com/office/drawing/2014/main" id="{B64083D2-F3D5-65E4-3160-4F983190A673}"/>
              </a:ext>
            </a:extLst>
          </p:cNvPr>
          <p:cNvSpPr>
            <a:spLocks noGrp="1"/>
          </p:cNvSpPr>
          <p:nvPr>
            <p:ph type="title" idx="102" hasCustomPrompt="1"/>
          </p:nvPr>
        </p:nvSpPr>
        <p:spPr>
          <a:xfrm>
            <a:off x="548640" y="109728"/>
            <a:ext cx="9509760" cy="640080"/>
          </a:xfrm>
          <a:prstGeom prst="rect">
            <a:avLst/>
          </a:prstGeom>
          <a:noFill/>
          <a:ln/>
        </p:spPr>
        <p:txBody>
          <a:bodyPr wrap="square" lIns="0" tIns="0" rIns="0" bIns="0" rtlCol="0" anchor="ctr"/>
          <a:lstStyle/>
          <a:p>
            <a:pPr marL="0" indent="0" algn="l">
              <a:buNone/>
            </a:pPr>
            <a:r>
              <a:rPr lang="en-US" sz="2800" b="1" dirty="0">
                <a:solidFill>
                  <a:srgbClr val="FFFFFF"/>
                </a:solidFill>
              </a:rPr>
              <a:t>BAR Submittal Recommendations</a:t>
            </a:r>
            <a:endParaRPr lang="en-US" sz="2800" dirty="0"/>
          </a:p>
        </p:txBody>
      </p:sp>
      <p:sp>
        <p:nvSpPr>
          <p:cNvPr id="3" name="Text 2">
            <a:extLst>
              <a:ext uri="{FF2B5EF4-FFF2-40B4-BE49-F238E27FC236}">
                <a16:creationId xmlns:a16="http://schemas.microsoft.com/office/drawing/2014/main" id="{02B94239-3731-728D-FC15-3002F6AFA0B1}"/>
              </a:ext>
            </a:extLst>
          </p:cNvPr>
          <p:cNvSpPr>
            <a:spLocks noGrp="1"/>
          </p:cNvSpPr>
          <p:nvPr>
            <p:ph type="body" idx="103" hasCustomPrompt="1"/>
          </p:nvPr>
        </p:nvSpPr>
        <p:spPr>
          <a:xfrm>
            <a:off x="548640" y="1234440"/>
            <a:ext cx="11064240" cy="4754880"/>
          </a:xfrm>
          <a:prstGeom prst="rect">
            <a:avLst/>
          </a:prstGeom>
          <a:noFill/>
          <a:ln/>
        </p:spPr>
        <p:txBody>
          <a:bodyPr wrap="square" lIns="0" tIns="0" rIns="0" bIns="0" rtlCol="0" anchor="t"/>
          <a:lstStyle/>
          <a:p>
            <a:pPr marL="0" indent="0" algn="l">
              <a:spcAft>
                <a:spcPts val="600"/>
              </a:spcAft>
              <a:buNone/>
            </a:pPr>
            <a:r>
              <a:rPr lang="en-US" sz="2000" b="1" dirty="0">
                <a:solidFill>
                  <a:srgbClr val="DC6226"/>
                </a:solidFill>
              </a:rPr>
              <a:t>Recommendations for BARs</a:t>
            </a:r>
          </a:p>
          <a:p>
            <a:pPr marL="342900" indent="-342900" algn="l">
              <a:spcAft>
                <a:spcPts val="600"/>
              </a:spcAft>
              <a:buSzPct val="100000"/>
              <a:buChar char="•"/>
            </a:pPr>
            <a:r>
              <a:rPr lang="en-US" dirty="0"/>
              <a:t>Review your budget regularly.  You should review your budget each quarter at a minimum.  </a:t>
            </a:r>
            <a:r>
              <a:rPr lang="en-US" b="1" dirty="0"/>
              <a:t>Reviewing monthly is recommended.</a:t>
            </a:r>
          </a:p>
          <a:p>
            <a:pPr marL="342900" indent="-342900" algn="l">
              <a:spcAft>
                <a:spcPts val="600"/>
              </a:spcAft>
              <a:buSzPct val="100000"/>
              <a:buChar char="•"/>
            </a:pPr>
            <a:r>
              <a:rPr lang="en-US" dirty="0"/>
              <a:t>Submit BARs before submitting your quarterly report to maintain accuracy and best practice.</a:t>
            </a:r>
          </a:p>
          <a:p>
            <a:pPr marL="342900" indent="-342900" algn="l">
              <a:spcAft>
                <a:spcPts val="600"/>
              </a:spcAft>
              <a:buSzPct val="100000"/>
              <a:buChar char="•"/>
            </a:pPr>
            <a:r>
              <a:rPr lang="en-US" dirty="0"/>
              <a:t>Submit BARs timely.  Once you have the approved and signed resolution, submit the BAR.  BARs can be submitted in LGBMS at any time.  Don’t wait to submit several BARs together.</a:t>
            </a:r>
          </a:p>
          <a:p>
            <a:pPr marL="342900" indent="-342900" algn="l">
              <a:spcAft>
                <a:spcPts val="600"/>
              </a:spcAft>
              <a:buSzPct val="100000"/>
              <a:buChar char="•"/>
            </a:pPr>
            <a:r>
              <a:rPr lang="en-US" sz="1800" dirty="0"/>
              <a:t>Keep BAR lines to a minimum.  </a:t>
            </a:r>
            <a:r>
              <a:rPr lang="en-US" dirty="0"/>
              <a:t>BARs with many lines take significantly longer to review and reconcile than BARs with fewer lines.  Analysts must reconcile each BAR with the resolution and supporting documentation.</a:t>
            </a:r>
          </a:p>
          <a:p>
            <a:pPr marL="342900" indent="-342900" algn="l">
              <a:spcAft>
                <a:spcPts val="600"/>
              </a:spcAft>
              <a:buSzPct val="100000"/>
              <a:buChar char="•"/>
            </a:pPr>
            <a:r>
              <a:rPr lang="en-US" b="1" dirty="0"/>
              <a:t>Separate local BARs from State BARs.</a:t>
            </a:r>
          </a:p>
          <a:p>
            <a:pPr marL="342900" indent="-342900">
              <a:spcAft>
                <a:spcPts val="600"/>
              </a:spcAft>
              <a:buSzPct val="100000"/>
              <a:buFont typeface="Arial" pitchFamily="34" charset="0"/>
              <a:buChar char="•"/>
            </a:pPr>
            <a:r>
              <a:rPr lang="en-US" dirty="0"/>
              <a:t>Submitting BARs frequently will make them more manageable when reconciling, reviewing, and approving. </a:t>
            </a:r>
          </a:p>
          <a:p>
            <a:pPr marL="342900" indent="-342900">
              <a:spcAft>
                <a:spcPts val="600"/>
              </a:spcAft>
              <a:buSzPct val="100000"/>
              <a:buFont typeface="Arial" pitchFamily="34" charset="0"/>
              <a:buChar char="•"/>
            </a:pPr>
            <a:r>
              <a:rPr lang="en-US" dirty="0"/>
              <a:t>Review your Adjustment Module frequently for unsubmitted BARs (still in Entity status).</a:t>
            </a:r>
          </a:p>
          <a:p>
            <a:pPr marL="342900" indent="-342900" algn="l">
              <a:spcAft>
                <a:spcPts val="600"/>
              </a:spcAft>
              <a:buSzPct val="100000"/>
              <a:buChar char="•"/>
            </a:pPr>
            <a:r>
              <a:rPr lang="en-US" b="1" dirty="0">
                <a:highlight>
                  <a:srgbClr val="FFFF00"/>
                </a:highlight>
              </a:rPr>
              <a:t>KEYNOTE:</a:t>
            </a:r>
            <a:r>
              <a:rPr lang="en-US" dirty="0"/>
              <a:t> Use LGBMS to generate the supporting documentation for the resolution.  Using the LGBMS generated BAR report as the resolution supporting document (include it in the resolution approval process).  This will make the approval of State BARs proceed quickly and accurately.</a:t>
            </a:r>
          </a:p>
          <a:p>
            <a:pPr marL="342900" indent="-342900" algn="l">
              <a:spcAft>
                <a:spcPts val="600"/>
              </a:spcAft>
              <a:buSzPct val="100000"/>
              <a:buChar char="•"/>
            </a:pPr>
            <a:endParaRPr lang="en-US" dirty="0"/>
          </a:p>
        </p:txBody>
      </p:sp>
      <p:sp>
        <p:nvSpPr>
          <p:cNvPr id="25" name="Slide Number Placeholder 0">
            <a:extLst>
              <a:ext uri="{FF2B5EF4-FFF2-40B4-BE49-F238E27FC236}">
                <a16:creationId xmlns:a16="http://schemas.microsoft.com/office/drawing/2014/main" id="{0FC9E8A8-DB02-A812-B7B6-EAC730588C13}"/>
              </a:ext>
            </a:extLst>
          </p:cNvPr>
          <p:cNvSpPr>
            <a:spLocks noGrp="1"/>
          </p:cNvSpPr>
          <p:nvPr>
            <p:ph type="sldNum" sz="quarter" idx="4294967295"/>
          </p:nvPr>
        </p:nvSpPr>
        <p:spPr>
          <a:xfrm>
            <a:off x="548640" y="6355080"/>
            <a:ext cx="800000" cy="300000"/>
          </a:xfrm>
          <a:prstGeom prst="rect">
            <a:avLst/>
          </a:prstGeom>
          <a:extLst>
            <a:ext uri="{C572A759-6A51-4108-AA02-DFA0A04FC94B}">
              <ma14:wrappingTextBoxFlag xmlns="" xmlns:ma14="http://schemas.microsoft.com/office/mac/drawingml/2011/main" val="0"/>
            </a:ext>
          </a:extLst>
        </p:spPr>
        <p:txBody>
          <a:bodyPr/>
          <a:lstStyle>
            <a:lvl1pPr>
              <a:defRPr sz="1200">
                <a:solidFill>
                  <a:srgbClr val="004D4C"/>
                </a:solidFill>
              </a:defRPr>
            </a:lvl1pPr>
          </a:lstStyle>
          <a:p>
            <a:pPr algn="l"/>
            <a:fld id="{F7021451-1387-4CA6-816F-3879F97B5CBC}" type="slidenum">
              <a:rPr lang="en-US" b="0"/>
              <a:t>8</a:t>
            </a:fld>
            <a:endParaRPr lang="en-US"/>
          </a:p>
        </p:txBody>
      </p:sp>
    </p:spTree>
    <p:extLst>
      <p:ext uri="{BB962C8B-B14F-4D97-AF65-F5344CB8AC3E}">
        <p14:creationId xmlns:p14="http://schemas.microsoft.com/office/powerpoint/2010/main" val="23213051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5D7589-2C23-056C-4329-AA3BAA43F7B5}"/>
            </a:ext>
          </a:extLst>
        </p:cNvPr>
        <p:cNvGrpSpPr/>
        <p:nvPr/>
      </p:nvGrpSpPr>
      <p:grpSpPr>
        <a:xfrm>
          <a:off x="0" y="0"/>
          <a:ext cx="0" cy="0"/>
          <a:chOff x="0" y="0"/>
          <a:chExt cx="0" cy="0"/>
        </a:xfrm>
      </p:grpSpPr>
      <p:sp>
        <p:nvSpPr>
          <p:cNvPr id="2" name="Text 2">
            <a:extLst>
              <a:ext uri="{FF2B5EF4-FFF2-40B4-BE49-F238E27FC236}">
                <a16:creationId xmlns:a16="http://schemas.microsoft.com/office/drawing/2014/main" id="{F618C12F-3FF8-FF07-CF6A-5ECE4BE0F106}"/>
              </a:ext>
            </a:extLst>
          </p:cNvPr>
          <p:cNvSpPr>
            <a:spLocks noGrp="1"/>
          </p:cNvSpPr>
          <p:nvPr>
            <p:ph type="title" idx="102" hasCustomPrompt="1"/>
          </p:nvPr>
        </p:nvSpPr>
        <p:spPr>
          <a:xfrm>
            <a:off x="548640" y="109728"/>
            <a:ext cx="9509760" cy="640080"/>
          </a:xfrm>
          <a:prstGeom prst="rect">
            <a:avLst/>
          </a:prstGeom>
          <a:noFill/>
          <a:ln/>
        </p:spPr>
        <p:txBody>
          <a:bodyPr wrap="square" lIns="0" tIns="0" rIns="0" bIns="0" rtlCol="0" anchor="ctr"/>
          <a:lstStyle/>
          <a:p>
            <a:pPr marL="0" indent="0" algn="l">
              <a:buNone/>
            </a:pPr>
            <a:r>
              <a:rPr lang="en-US" sz="2800" b="1" dirty="0">
                <a:solidFill>
                  <a:srgbClr val="FFFFFF"/>
                </a:solidFill>
              </a:rPr>
              <a:t>BAR Submittal Checks</a:t>
            </a:r>
            <a:endParaRPr lang="en-US" sz="2800" dirty="0"/>
          </a:p>
        </p:txBody>
      </p:sp>
      <p:sp>
        <p:nvSpPr>
          <p:cNvPr id="3" name="Text 2">
            <a:extLst>
              <a:ext uri="{FF2B5EF4-FFF2-40B4-BE49-F238E27FC236}">
                <a16:creationId xmlns:a16="http://schemas.microsoft.com/office/drawing/2014/main" id="{06729559-C35F-CA91-BB3E-5F3553DC000F}"/>
              </a:ext>
            </a:extLst>
          </p:cNvPr>
          <p:cNvSpPr>
            <a:spLocks noGrp="1"/>
          </p:cNvSpPr>
          <p:nvPr>
            <p:ph type="body" idx="103" hasCustomPrompt="1"/>
          </p:nvPr>
        </p:nvSpPr>
        <p:spPr>
          <a:xfrm>
            <a:off x="548640" y="1234440"/>
            <a:ext cx="11064240" cy="2087098"/>
          </a:xfrm>
          <a:prstGeom prst="rect">
            <a:avLst/>
          </a:prstGeom>
          <a:noFill/>
          <a:ln/>
        </p:spPr>
        <p:txBody>
          <a:bodyPr wrap="square" lIns="0" tIns="0" rIns="0" bIns="0" rtlCol="0" anchor="t"/>
          <a:lstStyle/>
          <a:p>
            <a:pPr marL="0" indent="0" algn="l">
              <a:spcAft>
                <a:spcPts val="600"/>
              </a:spcAft>
              <a:buNone/>
            </a:pPr>
            <a:r>
              <a:rPr lang="en-US" sz="2000" b="1" dirty="0">
                <a:solidFill>
                  <a:srgbClr val="DC6226"/>
                </a:solidFill>
              </a:rPr>
              <a:t>Before submitting, does your resolution and supporting documentation include?</a:t>
            </a:r>
          </a:p>
          <a:p>
            <a:pPr marL="342900" indent="-342900" algn="l">
              <a:spcAft>
                <a:spcPts val="600"/>
              </a:spcAft>
              <a:buSzPct val="100000"/>
              <a:buChar char="•"/>
            </a:pPr>
            <a:r>
              <a:rPr lang="en-US" dirty="0"/>
              <a:t>Date</a:t>
            </a:r>
          </a:p>
          <a:p>
            <a:pPr marL="342900" indent="-342900" algn="l">
              <a:spcAft>
                <a:spcPts val="600"/>
              </a:spcAft>
              <a:buSzPct val="100000"/>
              <a:buChar char="•"/>
            </a:pPr>
            <a:r>
              <a:rPr lang="en-US" dirty="0"/>
              <a:t>Local government name</a:t>
            </a:r>
          </a:p>
          <a:p>
            <a:pPr marL="342900" indent="-342900" algn="l">
              <a:spcAft>
                <a:spcPts val="600"/>
              </a:spcAft>
              <a:buSzPct val="100000"/>
              <a:buChar char="•"/>
            </a:pPr>
            <a:r>
              <a:rPr lang="en-US" dirty="0"/>
              <a:t>Approval signature</a:t>
            </a:r>
          </a:p>
          <a:p>
            <a:pPr marL="342900" indent="-342900" algn="l">
              <a:spcAft>
                <a:spcPts val="600"/>
              </a:spcAft>
              <a:buSzPct val="100000"/>
              <a:buChar char="•"/>
            </a:pPr>
            <a:r>
              <a:rPr lang="en-US" dirty="0"/>
              <a:t>Reason for the adjustment</a:t>
            </a:r>
          </a:p>
          <a:p>
            <a:pPr marL="342900" indent="-342900" algn="l">
              <a:spcAft>
                <a:spcPts val="600"/>
              </a:spcAft>
              <a:buSzPct val="100000"/>
              <a:buChar char="•"/>
            </a:pPr>
            <a:endParaRPr lang="en-US" dirty="0"/>
          </a:p>
        </p:txBody>
      </p:sp>
      <p:sp>
        <p:nvSpPr>
          <p:cNvPr id="25" name="Slide Number Placeholder 0">
            <a:extLst>
              <a:ext uri="{FF2B5EF4-FFF2-40B4-BE49-F238E27FC236}">
                <a16:creationId xmlns:a16="http://schemas.microsoft.com/office/drawing/2014/main" id="{74E2F47B-D550-6148-EAFD-D033377598A2}"/>
              </a:ext>
            </a:extLst>
          </p:cNvPr>
          <p:cNvSpPr>
            <a:spLocks noGrp="1"/>
          </p:cNvSpPr>
          <p:nvPr>
            <p:ph type="sldNum" sz="quarter" idx="4294967295"/>
          </p:nvPr>
        </p:nvSpPr>
        <p:spPr>
          <a:xfrm>
            <a:off x="548640" y="6355080"/>
            <a:ext cx="800000" cy="300000"/>
          </a:xfrm>
          <a:prstGeom prst="rect">
            <a:avLst/>
          </a:prstGeom>
          <a:extLst>
            <a:ext uri="{C572A759-6A51-4108-AA02-DFA0A04FC94B}">
              <ma14:wrappingTextBoxFlag xmlns:ma14="http://schemas.microsoft.com/office/mac/drawingml/2011/main" xmlns="" val="0"/>
            </a:ext>
          </a:extLst>
        </p:spPr>
        <p:txBody>
          <a:bodyPr/>
          <a:lstStyle>
            <a:lvl1pPr>
              <a:defRPr sz="1200">
                <a:solidFill>
                  <a:srgbClr val="004D4C"/>
                </a:solidFill>
              </a:defRPr>
            </a:lvl1pPr>
          </a:lstStyle>
          <a:p>
            <a:pPr algn="l"/>
            <a:fld id="{F7021451-1387-4CA6-816F-3879F97B5CBC}" type="slidenum">
              <a:rPr lang="en-US" b="0"/>
              <a:t>9</a:t>
            </a:fld>
            <a:endParaRPr lang="en-US"/>
          </a:p>
        </p:txBody>
      </p:sp>
      <p:sp>
        <p:nvSpPr>
          <p:cNvPr id="5" name="TextBox 4">
            <a:extLst>
              <a:ext uri="{FF2B5EF4-FFF2-40B4-BE49-F238E27FC236}">
                <a16:creationId xmlns:a16="http://schemas.microsoft.com/office/drawing/2014/main" id="{91F06ADB-52BB-2DE6-296E-9FE6C183E359}"/>
              </a:ext>
            </a:extLst>
          </p:cNvPr>
          <p:cNvSpPr txBox="1"/>
          <p:nvPr/>
        </p:nvSpPr>
        <p:spPr>
          <a:xfrm>
            <a:off x="548640" y="3521896"/>
            <a:ext cx="9783298" cy="2092881"/>
          </a:xfrm>
          <a:prstGeom prst="rect">
            <a:avLst/>
          </a:prstGeom>
          <a:noFill/>
        </p:spPr>
        <p:txBody>
          <a:bodyPr wrap="square">
            <a:spAutoFit/>
          </a:bodyPr>
          <a:lstStyle/>
          <a:p>
            <a:pPr marL="0" indent="0" algn="l">
              <a:spcAft>
                <a:spcPts val="600"/>
              </a:spcAft>
              <a:buNone/>
            </a:pPr>
            <a:r>
              <a:rPr lang="en-US" sz="2000" b="1" dirty="0">
                <a:solidFill>
                  <a:srgbClr val="DC6226"/>
                </a:solidFill>
              </a:rPr>
              <a:t>Reconcile your BAR before submitting</a:t>
            </a:r>
          </a:p>
          <a:p>
            <a:pPr marL="342900" indent="-342900">
              <a:spcAft>
                <a:spcPts val="600"/>
              </a:spcAft>
              <a:buSzPct val="100000"/>
              <a:buFont typeface="Arial" pitchFamily="34" charset="0"/>
              <a:buChar char="•"/>
            </a:pPr>
            <a:r>
              <a:rPr lang="en-US" sz="2000" dirty="0">
                <a:solidFill>
                  <a:srgbClr val="004D4C"/>
                </a:solidFill>
              </a:rPr>
              <a:t>Be sure that your amounts in the BAR (LGBMS) reconcile to the amounts on the resolution supporting documentation.</a:t>
            </a:r>
          </a:p>
          <a:p>
            <a:pPr marL="342900" indent="-342900">
              <a:spcAft>
                <a:spcPts val="600"/>
              </a:spcAft>
              <a:buSzPct val="100000"/>
              <a:buFont typeface="Arial" pitchFamily="34" charset="0"/>
              <a:buChar char="•"/>
            </a:pPr>
            <a:r>
              <a:rPr lang="en-US" sz="2000" dirty="0">
                <a:solidFill>
                  <a:srgbClr val="004D4C"/>
                </a:solidFill>
              </a:rPr>
              <a:t>It is recommended to enter the BAR in LGBMS before the resolution is approved to ensure the amounts being approved in the resolution reconcile and are correct.  The BAR report can be used as the supporting document for the resolution. </a:t>
            </a:r>
            <a:endParaRPr lang="en-US" sz="2000" b="1" dirty="0">
              <a:solidFill>
                <a:srgbClr val="DC6226"/>
              </a:solidFill>
            </a:endParaRPr>
          </a:p>
        </p:txBody>
      </p:sp>
    </p:spTree>
    <p:extLst>
      <p:ext uri="{BB962C8B-B14F-4D97-AF65-F5344CB8AC3E}">
        <p14:creationId xmlns:p14="http://schemas.microsoft.com/office/powerpoint/2010/main" val="41843386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756407-F58A-26BC-810E-1A677B8632E2}"/>
            </a:ext>
          </a:extLst>
        </p:cNvPr>
        <p:cNvGrpSpPr/>
        <p:nvPr/>
      </p:nvGrpSpPr>
      <p:grpSpPr>
        <a:xfrm>
          <a:off x="0" y="0"/>
          <a:ext cx="0" cy="0"/>
          <a:chOff x="0" y="0"/>
          <a:chExt cx="0" cy="0"/>
        </a:xfrm>
      </p:grpSpPr>
      <p:sp>
        <p:nvSpPr>
          <p:cNvPr id="2" name="Text 2">
            <a:extLst>
              <a:ext uri="{FF2B5EF4-FFF2-40B4-BE49-F238E27FC236}">
                <a16:creationId xmlns:a16="http://schemas.microsoft.com/office/drawing/2014/main" id="{99216CE2-C03C-81AA-53FC-D90EB190489E}"/>
              </a:ext>
            </a:extLst>
          </p:cNvPr>
          <p:cNvSpPr>
            <a:spLocks noGrp="1"/>
          </p:cNvSpPr>
          <p:nvPr>
            <p:ph type="title" idx="102" hasCustomPrompt="1"/>
          </p:nvPr>
        </p:nvSpPr>
        <p:spPr>
          <a:xfrm>
            <a:off x="548640" y="109728"/>
            <a:ext cx="9509760" cy="640080"/>
          </a:xfrm>
          <a:prstGeom prst="rect">
            <a:avLst/>
          </a:prstGeom>
          <a:noFill/>
          <a:ln/>
        </p:spPr>
        <p:txBody>
          <a:bodyPr wrap="square" lIns="0" tIns="0" rIns="0" bIns="0" rtlCol="0" anchor="ctr"/>
          <a:lstStyle/>
          <a:p>
            <a:pPr marL="0" indent="0" algn="l">
              <a:buNone/>
            </a:pPr>
            <a:r>
              <a:rPr lang="en-US" dirty="0"/>
              <a:t>Resolution example</a:t>
            </a:r>
            <a:endParaRPr lang="en-US" sz="2800" dirty="0"/>
          </a:p>
        </p:txBody>
      </p:sp>
      <p:sp>
        <p:nvSpPr>
          <p:cNvPr id="3" name="Text 2">
            <a:extLst>
              <a:ext uri="{FF2B5EF4-FFF2-40B4-BE49-F238E27FC236}">
                <a16:creationId xmlns:a16="http://schemas.microsoft.com/office/drawing/2014/main" id="{611D5028-1770-58AE-61AA-581EE683F861}"/>
              </a:ext>
            </a:extLst>
          </p:cNvPr>
          <p:cNvSpPr>
            <a:spLocks noGrp="1"/>
          </p:cNvSpPr>
          <p:nvPr>
            <p:ph type="body" idx="103" hasCustomPrompt="1"/>
          </p:nvPr>
        </p:nvSpPr>
        <p:spPr>
          <a:xfrm>
            <a:off x="548640" y="1234440"/>
            <a:ext cx="11064240" cy="406791"/>
          </a:xfrm>
          <a:prstGeom prst="rect">
            <a:avLst/>
          </a:prstGeom>
          <a:noFill/>
          <a:ln/>
        </p:spPr>
        <p:txBody>
          <a:bodyPr wrap="square" lIns="0" tIns="0" rIns="0" bIns="0" rtlCol="0" anchor="t"/>
          <a:lstStyle/>
          <a:p>
            <a:pPr marL="0" indent="0" algn="l">
              <a:spcAft>
                <a:spcPts val="600"/>
              </a:spcAft>
              <a:buNone/>
            </a:pPr>
            <a:r>
              <a:rPr lang="en-US" sz="2000" b="1" dirty="0">
                <a:solidFill>
                  <a:srgbClr val="DC6226"/>
                </a:solidFill>
              </a:rPr>
              <a:t>Resolution example:</a:t>
            </a:r>
            <a:endParaRPr lang="en-US" sz="1800" dirty="0"/>
          </a:p>
        </p:txBody>
      </p:sp>
      <p:sp>
        <p:nvSpPr>
          <p:cNvPr id="25" name="Slide Number Placeholder 0">
            <a:extLst>
              <a:ext uri="{FF2B5EF4-FFF2-40B4-BE49-F238E27FC236}">
                <a16:creationId xmlns:a16="http://schemas.microsoft.com/office/drawing/2014/main" id="{C71CC2D5-A59C-8125-B0CE-F07CDE63B628}"/>
              </a:ext>
            </a:extLst>
          </p:cNvPr>
          <p:cNvSpPr>
            <a:spLocks noGrp="1"/>
          </p:cNvSpPr>
          <p:nvPr>
            <p:ph type="sldNum" sz="quarter" idx="4294967295"/>
          </p:nvPr>
        </p:nvSpPr>
        <p:spPr>
          <a:xfrm>
            <a:off x="548640" y="6355080"/>
            <a:ext cx="800000" cy="300000"/>
          </a:xfrm>
          <a:prstGeom prst="rect">
            <a:avLst/>
          </a:prstGeom>
          <a:extLst>
            <a:ext uri="{C572A759-6A51-4108-AA02-DFA0A04FC94B}">
              <ma14:wrappingTextBoxFlag xmlns:ma14="http://schemas.microsoft.com/office/mac/drawingml/2011/main" xmlns="" val="0"/>
            </a:ext>
          </a:extLst>
        </p:spPr>
        <p:txBody>
          <a:bodyPr/>
          <a:lstStyle>
            <a:lvl1pPr>
              <a:defRPr sz="1200">
                <a:solidFill>
                  <a:srgbClr val="004D4C"/>
                </a:solidFill>
              </a:defRPr>
            </a:lvl1pPr>
          </a:lstStyle>
          <a:p>
            <a:pPr algn="l"/>
            <a:fld id="{F7021451-1387-4CA6-816F-3879F97B5CBC}" type="slidenum">
              <a:rPr lang="en-US" b="0"/>
              <a:t>10</a:t>
            </a:fld>
            <a:endParaRPr lang="en-US"/>
          </a:p>
        </p:txBody>
      </p:sp>
      <p:pic>
        <p:nvPicPr>
          <p:cNvPr id="5" name="Picture 4">
            <a:extLst>
              <a:ext uri="{FF2B5EF4-FFF2-40B4-BE49-F238E27FC236}">
                <a16:creationId xmlns:a16="http://schemas.microsoft.com/office/drawing/2014/main" id="{9DC4591D-573C-5F9E-DBBC-2B4EA23C0798}"/>
              </a:ext>
            </a:extLst>
          </p:cNvPr>
          <p:cNvPicPr>
            <a:picLocks noChangeAspect="1"/>
          </p:cNvPicPr>
          <p:nvPr/>
        </p:nvPicPr>
        <p:blipFill>
          <a:blip r:embed="rId3"/>
          <a:stretch>
            <a:fillRect/>
          </a:stretch>
        </p:blipFill>
        <p:spPr>
          <a:xfrm>
            <a:off x="2868247" y="1123103"/>
            <a:ext cx="7451969" cy="5381977"/>
          </a:xfrm>
          <a:prstGeom prst="rect">
            <a:avLst/>
          </a:prstGeom>
        </p:spPr>
      </p:pic>
    </p:spTree>
    <p:extLst>
      <p:ext uri="{BB962C8B-B14F-4D97-AF65-F5344CB8AC3E}">
        <p14:creationId xmlns:p14="http://schemas.microsoft.com/office/powerpoint/2010/main" val="17501999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179DB0-2E7F-86AA-6F05-3816C80D9886}"/>
            </a:ext>
          </a:extLst>
        </p:cNvPr>
        <p:cNvGrpSpPr/>
        <p:nvPr/>
      </p:nvGrpSpPr>
      <p:grpSpPr>
        <a:xfrm>
          <a:off x="0" y="0"/>
          <a:ext cx="0" cy="0"/>
          <a:chOff x="0" y="0"/>
          <a:chExt cx="0" cy="0"/>
        </a:xfrm>
      </p:grpSpPr>
      <p:sp>
        <p:nvSpPr>
          <p:cNvPr id="2" name="Text 2">
            <a:extLst>
              <a:ext uri="{FF2B5EF4-FFF2-40B4-BE49-F238E27FC236}">
                <a16:creationId xmlns:a16="http://schemas.microsoft.com/office/drawing/2014/main" id="{B35CDC3B-722F-75E3-E498-FDE915AD4AAA}"/>
              </a:ext>
            </a:extLst>
          </p:cNvPr>
          <p:cNvSpPr>
            <a:spLocks noGrp="1"/>
          </p:cNvSpPr>
          <p:nvPr>
            <p:ph type="title" idx="102" hasCustomPrompt="1"/>
          </p:nvPr>
        </p:nvSpPr>
        <p:spPr>
          <a:xfrm>
            <a:off x="548640" y="109728"/>
            <a:ext cx="9509760" cy="640080"/>
          </a:xfrm>
          <a:prstGeom prst="rect">
            <a:avLst/>
          </a:prstGeom>
          <a:noFill/>
          <a:ln/>
        </p:spPr>
        <p:txBody>
          <a:bodyPr wrap="square" lIns="0" tIns="0" rIns="0" bIns="0" rtlCol="0" anchor="ctr"/>
          <a:lstStyle/>
          <a:p>
            <a:pPr marL="0" indent="0" algn="l">
              <a:buNone/>
            </a:pPr>
            <a:r>
              <a:rPr lang="en-US" dirty="0"/>
              <a:t>Resolution Supporting Document example</a:t>
            </a:r>
            <a:endParaRPr lang="en-US" sz="2800" dirty="0"/>
          </a:p>
        </p:txBody>
      </p:sp>
      <p:sp>
        <p:nvSpPr>
          <p:cNvPr id="3" name="Text 2">
            <a:extLst>
              <a:ext uri="{FF2B5EF4-FFF2-40B4-BE49-F238E27FC236}">
                <a16:creationId xmlns:a16="http://schemas.microsoft.com/office/drawing/2014/main" id="{86E20C4D-4418-69C5-F338-CE0EB710A4B1}"/>
              </a:ext>
            </a:extLst>
          </p:cNvPr>
          <p:cNvSpPr>
            <a:spLocks noGrp="1"/>
          </p:cNvSpPr>
          <p:nvPr>
            <p:ph type="body" idx="103" hasCustomPrompt="1"/>
          </p:nvPr>
        </p:nvSpPr>
        <p:spPr>
          <a:xfrm>
            <a:off x="548640" y="1234440"/>
            <a:ext cx="11064240" cy="406791"/>
          </a:xfrm>
          <a:prstGeom prst="rect">
            <a:avLst/>
          </a:prstGeom>
          <a:noFill/>
          <a:ln/>
        </p:spPr>
        <p:txBody>
          <a:bodyPr wrap="square" lIns="0" tIns="0" rIns="0" bIns="0" rtlCol="0" anchor="t"/>
          <a:lstStyle/>
          <a:p>
            <a:pPr marL="0" indent="0" algn="l">
              <a:spcAft>
                <a:spcPts val="600"/>
              </a:spcAft>
              <a:buNone/>
            </a:pPr>
            <a:r>
              <a:rPr lang="en-US" sz="2000" b="1" dirty="0">
                <a:solidFill>
                  <a:srgbClr val="DC6226"/>
                </a:solidFill>
              </a:rPr>
              <a:t>Supporting Document example:</a:t>
            </a:r>
            <a:endParaRPr lang="en-US" sz="1800" dirty="0"/>
          </a:p>
        </p:txBody>
      </p:sp>
      <p:sp>
        <p:nvSpPr>
          <p:cNvPr id="25" name="Slide Number Placeholder 0">
            <a:extLst>
              <a:ext uri="{FF2B5EF4-FFF2-40B4-BE49-F238E27FC236}">
                <a16:creationId xmlns:a16="http://schemas.microsoft.com/office/drawing/2014/main" id="{663F0383-7477-3B3B-4B53-B3096A35984F}"/>
              </a:ext>
            </a:extLst>
          </p:cNvPr>
          <p:cNvSpPr>
            <a:spLocks noGrp="1"/>
          </p:cNvSpPr>
          <p:nvPr>
            <p:ph type="sldNum" sz="quarter" idx="4294967295"/>
          </p:nvPr>
        </p:nvSpPr>
        <p:spPr>
          <a:xfrm>
            <a:off x="548640" y="6355080"/>
            <a:ext cx="800000" cy="300000"/>
          </a:xfrm>
          <a:prstGeom prst="rect">
            <a:avLst/>
          </a:prstGeom>
          <a:extLst>
            <a:ext uri="{C572A759-6A51-4108-AA02-DFA0A04FC94B}">
              <ma14:wrappingTextBoxFlag xmlns="" xmlns:ma14="http://schemas.microsoft.com/office/mac/drawingml/2011/main" val="0"/>
            </a:ext>
          </a:extLst>
        </p:spPr>
        <p:txBody>
          <a:bodyPr/>
          <a:lstStyle>
            <a:lvl1pPr>
              <a:defRPr sz="1200">
                <a:solidFill>
                  <a:srgbClr val="004D4C"/>
                </a:solidFill>
              </a:defRPr>
            </a:lvl1pPr>
          </a:lstStyle>
          <a:p>
            <a:pPr algn="l"/>
            <a:fld id="{F7021451-1387-4CA6-816F-3879F97B5CBC}" type="slidenum">
              <a:rPr lang="en-US" b="0"/>
              <a:t>11</a:t>
            </a:fld>
            <a:endParaRPr lang="en-US"/>
          </a:p>
        </p:txBody>
      </p:sp>
      <p:pic>
        <p:nvPicPr>
          <p:cNvPr id="6" name="Picture 5">
            <a:extLst>
              <a:ext uri="{FF2B5EF4-FFF2-40B4-BE49-F238E27FC236}">
                <a16:creationId xmlns:a16="http://schemas.microsoft.com/office/drawing/2014/main" id="{A6F1CA36-44D2-C228-55A3-C30418D77AFE}"/>
              </a:ext>
            </a:extLst>
          </p:cNvPr>
          <p:cNvPicPr>
            <a:picLocks noChangeAspect="1"/>
          </p:cNvPicPr>
          <p:nvPr/>
        </p:nvPicPr>
        <p:blipFill>
          <a:blip r:embed="rId3"/>
          <a:stretch>
            <a:fillRect/>
          </a:stretch>
        </p:blipFill>
        <p:spPr>
          <a:xfrm>
            <a:off x="539037" y="1793425"/>
            <a:ext cx="9528966" cy="4300046"/>
          </a:xfrm>
          <a:prstGeom prst="rect">
            <a:avLst/>
          </a:prstGeom>
        </p:spPr>
      </p:pic>
    </p:spTree>
    <p:extLst>
      <p:ext uri="{BB962C8B-B14F-4D97-AF65-F5344CB8AC3E}">
        <p14:creationId xmlns:p14="http://schemas.microsoft.com/office/powerpoint/2010/main" val="30589851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725C96-598A-12E6-B8CA-F2314B682C54}"/>
            </a:ext>
          </a:extLst>
        </p:cNvPr>
        <p:cNvGrpSpPr/>
        <p:nvPr/>
      </p:nvGrpSpPr>
      <p:grpSpPr>
        <a:xfrm>
          <a:off x="0" y="0"/>
          <a:ext cx="0" cy="0"/>
          <a:chOff x="0" y="0"/>
          <a:chExt cx="0" cy="0"/>
        </a:xfrm>
      </p:grpSpPr>
      <p:sp>
        <p:nvSpPr>
          <p:cNvPr id="2" name="Text 2">
            <a:extLst>
              <a:ext uri="{FF2B5EF4-FFF2-40B4-BE49-F238E27FC236}">
                <a16:creationId xmlns:a16="http://schemas.microsoft.com/office/drawing/2014/main" id="{C7359DFB-A2F1-AE99-40E6-A7B2F2C4BC83}"/>
              </a:ext>
            </a:extLst>
          </p:cNvPr>
          <p:cNvSpPr>
            <a:spLocks noGrp="1"/>
          </p:cNvSpPr>
          <p:nvPr>
            <p:ph type="title" idx="102" hasCustomPrompt="1"/>
          </p:nvPr>
        </p:nvSpPr>
        <p:spPr>
          <a:xfrm>
            <a:off x="548640" y="109728"/>
            <a:ext cx="9509760" cy="640080"/>
          </a:xfrm>
          <a:prstGeom prst="rect">
            <a:avLst/>
          </a:prstGeom>
          <a:noFill/>
          <a:ln/>
        </p:spPr>
        <p:txBody>
          <a:bodyPr wrap="square" lIns="0" tIns="0" rIns="0" bIns="0" rtlCol="0" anchor="ctr"/>
          <a:lstStyle/>
          <a:p>
            <a:pPr marL="0" indent="0" algn="l">
              <a:buNone/>
            </a:pPr>
            <a:r>
              <a:rPr lang="en-US" dirty="0"/>
              <a:t>Resolution example</a:t>
            </a:r>
            <a:endParaRPr lang="en-US" sz="2800" dirty="0"/>
          </a:p>
        </p:txBody>
      </p:sp>
      <p:sp>
        <p:nvSpPr>
          <p:cNvPr id="3" name="Text 2">
            <a:extLst>
              <a:ext uri="{FF2B5EF4-FFF2-40B4-BE49-F238E27FC236}">
                <a16:creationId xmlns:a16="http://schemas.microsoft.com/office/drawing/2014/main" id="{0ED7FF05-1E32-58A9-4972-B43500F40EC2}"/>
              </a:ext>
            </a:extLst>
          </p:cNvPr>
          <p:cNvSpPr>
            <a:spLocks noGrp="1"/>
          </p:cNvSpPr>
          <p:nvPr>
            <p:ph type="body" idx="103" hasCustomPrompt="1"/>
          </p:nvPr>
        </p:nvSpPr>
        <p:spPr>
          <a:xfrm>
            <a:off x="548640" y="1234440"/>
            <a:ext cx="11064240" cy="406791"/>
          </a:xfrm>
          <a:prstGeom prst="rect">
            <a:avLst/>
          </a:prstGeom>
          <a:noFill/>
          <a:ln/>
        </p:spPr>
        <p:txBody>
          <a:bodyPr wrap="square" lIns="0" tIns="0" rIns="0" bIns="0" rtlCol="0" anchor="t"/>
          <a:lstStyle/>
          <a:p>
            <a:pPr marL="0" indent="0" algn="l">
              <a:spcAft>
                <a:spcPts val="600"/>
              </a:spcAft>
              <a:buNone/>
            </a:pPr>
            <a:r>
              <a:rPr lang="en-US" sz="2000" b="1" dirty="0">
                <a:solidFill>
                  <a:srgbClr val="DC6226"/>
                </a:solidFill>
              </a:rPr>
              <a:t>Resolution example:</a:t>
            </a:r>
            <a:endParaRPr lang="en-US" sz="1800" dirty="0"/>
          </a:p>
        </p:txBody>
      </p:sp>
      <p:sp>
        <p:nvSpPr>
          <p:cNvPr id="25" name="Slide Number Placeholder 0">
            <a:extLst>
              <a:ext uri="{FF2B5EF4-FFF2-40B4-BE49-F238E27FC236}">
                <a16:creationId xmlns:a16="http://schemas.microsoft.com/office/drawing/2014/main" id="{72D8D681-455F-B940-4D3B-403C763FCF99}"/>
              </a:ext>
            </a:extLst>
          </p:cNvPr>
          <p:cNvSpPr>
            <a:spLocks noGrp="1"/>
          </p:cNvSpPr>
          <p:nvPr>
            <p:ph type="sldNum" sz="quarter" idx="4294967295"/>
          </p:nvPr>
        </p:nvSpPr>
        <p:spPr>
          <a:xfrm>
            <a:off x="548640" y="6355080"/>
            <a:ext cx="800000" cy="300000"/>
          </a:xfrm>
          <a:prstGeom prst="rect">
            <a:avLst/>
          </a:prstGeom>
          <a:extLst>
            <a:ext uri="{C572A759-6A51-4108-AA02-DFA0A04FC94B}">
              <ma14:wrappingTextBoxFlag xmlns="" xmlns:ma14="http://schemas.microsoft.com/office/mac/drawingml/2011/main" val="0"/>
            </a:ext>
          </a:extLst>
        </p:spPr>
        <p:txBody>
          <a:bodyPr/>
          <a:lstStyle>
            <a:lvl1pPr>
              <a:defRPr sz="1200">
                <a:solidFill>
                  <a:srgbClr val="004D4C"/>
                </a:solidFill>
              </a:defRPr>
            </a:lvl1pPr>
          </a:lstStyle>
          <a:p>
            <a:pPr algn="l"/>
            <a:fld id="{F7021451-1387-4CA6-816F-3879F97B5CBC}" type="slidenum">
              <a:rPr lang="en-US" b="0"/>
              <a:t>12</a:t>
            </a:fld>
            <a:endParaRPr lang="en-US"/>
          </a:p>
        </p:txBody>
      </p:sp>
      <p:pic>
        <p:nvPicPr>
          <p:cNvPr id="6" name="Picture 5">
            <a:extLst>
              <a:ext uri="{FF2B5EF4-FFF2-40B4-BE49-F238E27FC236}">
                <a16:creationId xmlns:a16="http://schemas.microsoft.com/office/drawing/2014/main" id="{F4571E23-65F3-85E4-434D-1BE892620D66}"/>
              </a:ext>
            </a:extLst>
          </p:cNvPr>
          <p:cNvPicPr>
            <a:picLocks noChangeAspect="1"/>
          </p:cNvPicPr>
          <p:nvPr/>
        </p:nvPicPr>
        <p:blipFill>
          <a:blip r:embed="rId3"/>
          <a:stretch>
            <a:fillRect/>
          </a:stretch>
        </p:blipFill>
        <p:spPr>
          <a:xfrm>
            <a:off x="3767015" y="1234440"/>
            <a:ext cx="6202736" cy="5229921"/>
          </a:xfrm>
          <a:prstGeom prst="rect">
            <a:avLst/>
          </a:prstGeom>
        </p:spPr>
      </p:pic>
    </p:spTree>
    <p:extLst>
      <p:ext uri="{BB962C8B-B14F-4D97-AF65-F5344CB8AC3E}">
        <p14:creationId xmlns:p14="http://schemas.microsoft.com/office/powerpoint/2010/main" val="21686266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0FE94D-C3E7-2DE6-A9D9-CE9939A29D1C}"/>
            </a:ext>
          </a:extLst>
        </p:cNvPr>
        <p:cNvGrpSpPr/>
        <p:nvPr/>
      </p:nvGrpSpPr>
      <p:grpSpPr>
        <a:xfrm>
          <a:off x="0" y="0"/>
          <a:ext cx="0" cy="0"/>
          <a:chOff x="0" y="0"/>
          <a:chExt cx="0" cy="0"/>
        </a:xfrm>
      </p:grpSpPr>
      <p:sp>
        <p:nvSpPr>
          <p:cNvPr id="2" name="Text 2">
            <a:extLst>
              <a:ext uri="{FF2B5EF4-FFF2-40B4-BE49-F238E27FC236}">
                <a16:creationId xmlns:a16="http://schemas.microsoft.com/office/drawing/2014/main" id="{13055CF4-42C7-864D-DCD8-C1882FBDB3ED}"/>
              </a:ext>
            </a:extLst>
          </p:cNvPr>
          <p:cNvSpPr>
            <a:spLocks noGrp="1"/>
          </p:cNvSpPr>
          <p:nvPr>
            <p:ph type="title" idx="102" hasCustomPrompt="1"/>
          </p:nvPr>
        </p:nvSpPr>
        <p:spPr>
          <a:xfrm>
            <a:off x="548640" y="109728"/>
            <a:ext cx="9509760" cy="640080"/>
          </a:xfrm>
          <a:prstGeom prst="rect">
            <a:avLst/>
          </a:prstGeom>
          <a:noFill/>
          <a:ln/>
        </p:spPr>
        <p:txBody>
          <a:bodyPr wrap="square" lIns="0" tIns="0" rIns="0" bIns="0" rtlCol="0" anchor="ctr"/>
          <a:lstStyle/>
          <a:p>
            <a:pPr marL="0" indent="0" algn="l">
              <a:buNone/>
            </a:pPr>
            <a:r>
              <a:rPr lang="en-US" dirty="0"/>
              <a:t>Resolution Supporting Document example</a:t>
            </a:r>
            <a:endParaRPr lang="en-US" sz="2800" dirty="0"/>
          </a:p>
        </p:txBody>
      </p:sp>
      <p:sp>
        <p:nvSpPr>
          <p:cNvPr id="3" name="Text 2">
            <a:extLst>
              <a:ext uri="{FF2B5EF4-FFF2-40B4-BE49-F238E27FC236}">
                <a16:creationId xmlns:a16="http://schemas.microsoft.com/office/drawing/2014/main" id="{0B32C6DC-9471-02D8-4116-A53BCF5DD8A8}"/>
              </a:ext>
            </a:extLst>
          </p:cNvPr>
          <p:cNvSpPr>
            <a:spLocks noGrp="1"/>
          </p:cNvSpPr>
          <p:nvPr>
            <p:ph type="body" idx="103" hasCustomPrompt="1"/>
          </p:nvPr>
        </p:nvSpPr>
        <p:spPr>
          <a:xfrm>
            <a:off x="548640" y="1234440"/>
            <a:ext cx="10174068" cy="406791"/>
          </a:xfrm>
          <a:prstGeom prst="rect">
            <a:avLst/>
          </a:prstGeom>
          <a:noFill/>
          <a:ln/>
        </p:spPr>
        <p:txBody>
          <a:bodyPr wrap="square" lIns="0" tIns="0" rIns="0" bIns="0" rtlCol="0" anchor="t"/>
          <a:lstStyle/>
          <a:p>
            <a:pPr marL="0" indent="0" algn="l">
              <a:spcAft>
                <a:spcPts val="600"/>
              </a:spcAft>
              <a:buNone/>
            </a:pPr>
            <a:r>
              <a:rPr lang="en-US" sz="2000" b="1" dirty="0">
                <a:solidFill>
                  <a:srgbClr val="DC6226"/>
                </a:solidFill>
              </a:rPr>
              <a:t>Supporting Document example:</a:t>
            </a:r>
            <a:endParaRPr lang="en-US" sz="1800" dirty="0"/>
          </a:p>
        </p:txBody>
      </p:sp>
      <p:sp>
        <p:nvSpPr>
          <p:cNvPr id="25" name="Slide Number Placeholder 0">
            <a:extLst>
              <a:ext uri="{FF2B5EF4-FFF2-40B4-BE49-F238E27FC236}">
                <a16:creationId xmlns:a16="http://schemas.microsoft.com/office/drawing/2014/main" id="{AB6CCB42-343F-B1E5-14E4-E424563352CE}"/>
              </a:ext>
            </a:extLst>
          </p:cNvPr>
          <p:cNvSpPr>
            <a:spLocks noGrp="1"/>
          </p:cNvSpPr>
          <p:nvPr>
            <p:ph type="sldNum" sz="quarter" idx="4294967295"/>
          </p:nvPr>
        </p:nvSpPr>
        <p:spPr>
          <a:xfrm>
            <a:off x="548640" y="6355080"/>
            <a:ext cx="800000" cy="300000"/>
          </a:xfrm>
          <a:prstGeom prst="rect">
            <a:avLst/>
          </a:prstGeom>
          <a:extLst>
            <a:ext uri="{C572A759-6A51-4108-AA02-DFA0A04FC94B}">
              <ma14:wrappingTextBoxFlag xmlns:ma14="http://schemas.microsoft.com/office/mac/drawingml/2011/main" xmlns="" val="0"/>
            </a:ext>
          </a:extLst>
        </p:spPr>
        <p:txBody>
          <a:bodyPr/>
          <a:lstStyle>
            <a:lvl1pPr>
              <a:defRPr sz="1200">
                <a:solidFill>
                  <a:srgbClr val="004D4C"/>
                </a:solidFill>
              </a:defRPr>
            </a:lvl1pPr>
          </a:lstStyle>
          <a:p>
            <a:pPr algn="l"/>
            <a:fld id="{F7021451-1387-4CA6-816F-3879F97B5CBC}" type="slidenum">
              <a:rPr lang="en-US" b="0"/>
              <a:t>13</a:t>
            </a:fld>
            <a:endParaRPr lang="en-US"/>
          </a:p>
        </p:txBody>
      </p:sp>
      <p:pic>
        <p:nvPicPr>
          <p:cNvPr id="8" name="Picture 7">
            <a:extLst>
              <a:ext uri="{FF2B5EF4-FFF2-40B4-BE49-F238E27FC236}">
                <a16:creationId xmlns:a16="http://schemas.microsoft.com/office/drawing/2014/main" id="{18850EFC-ED4B-36D7-6D20-6E3FE431EF3D}"/>
              </a:ext>
            </a:extLst>
          </p:cNvPr>
          <p:cNvPicPr>
            <a:picLocks noChangeAspect="1"/>
          </p:cNvPicPr>
          <p:nvPr/>
        </p:nvPicPr>
        <p:blipFill>
          <a:blip r:embed="rId3"/>
          <a:stretch>
            <a:fillRect/>
          </a:stretch>
        </p:blipFill>
        <p:spPr>
          <a:xfrm>
            <a:off x="519376" y="1891488"/>
            <a:ext cx="11153248" cy="3572169"/>
          </a:xfrm>
          <a:prstGeom prst="rect">
            <a:avLst/>
          </a:prstGeom>
        </p:spPr>
      </p:pic>
    </p:spTree>
    <p:extLst>
      <p:ext uri="{BB962C8B-B14F-4D97-AF65-F5344CB8AC3E}">
        <p14:creationId xmlns:p14="http://schemas.microsoft.com/office/powerpoint/2010/main" val="41903815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1E669E-BBEB-39C1-BE10-6CF08D771D24}"/>
            </a:ext>
          </a:extLst>
        </p:cNvPr>
        <p:cNvGrpSpPr/>
        <p:nvPr/>
      </p:nvGrpSpPr>
      <p:grpSpPr>
        <a:xfrm>
          <a:off x="0" y="0"/>
          <a:ext cx="0" cy="0"/>
          <a:chOff x="0" y="0"/>
          <a:chExt cx="0" cy="0"/>
        </a:xfrm>
      </p:grpSpPr>
      <p:sp>
        <p:nvSpPr>
          <p:cNvPr id="2" name="Text 2">
            <a:extLst>
              <a:ext uri="{FF2B5EF4-FFF2-40B4-BE49-F238E27FC236}">
                <a16:creationId xmlns:a16="http://schemas.microsoft.com/office/drawing/2014/main" id="{6870C719-5634-BFB5-2FEA-AD194395B4A0}"/>
              </a:ext>
            </a:extLst>
          </p:cNvPr>
          <p:cNvSpPr>
            <a:spLocks noGrp="1"/>
          </p:cNvSpPr>
          <p:nvPr>
            <p:ph type="title" idx="102" hasCustomPrompt="1"/>
          </p:nvPr>
        </p:nvSpPr>
        <p:spPr>
          <a:xfrm>
            <a:off x="548640" y="109728"/>
            <a:ext cx="9509760" cy="640080"/>
          </a:xfrm>
          <a:prstGeom prst="rect">
            <a:avLst/>
          </a:prstGeom>
          <a:noFill/>
          <a:ln/>
        </p:spPr>
        <p:txBody>
          <a:bodyPr wrap="square" lIns="0" tIns="0" rIns="0" bIns="0" rtlCol="0" anchor="ctr"/>
          <a:lstStyle/>
          <a:p>
            <a:pPr marL="0" indent="0" algn="l">
              <a:buNone/>
            </a:pPr>
            <a:r>
              <a:rPr lang="en-US" dirty="0"/>
              <a:t>Resolution Supporting Document example</a:t>
            </a:r>
            <a:endParaRPr lang="en-US" sz="2800" dirty="0"/>
          </a:p>
        </p:txBody>
      </p:sp>
      <p:sp>
        <p:nvSpPr>
          <p:cNvPr id="3" name="Text 2">
            <a:extLst>
              <a:ext uri="{FF2B5EF4-FFF2-40B4-BE49-F238E27FC236}">
                <a16:creationId xmlns:a16="http://schemas.microsoft.com/office/drawing/2014/main" id="{3AB01507-F06C-27F9-95DE-6AC083CA8902}"/>
              </a:ext>
            </a:extLst>
          </p:cNvPr>
          <p:cNvSpPr>
            <a:spLocks noGrp="1"/>
          </p:cNvSpPr>
          <p:nvPr>
            <p:ph type="body" idx="103" hasCustomPrompt="1"/>
          </p:nvPr>
        </p:nvSpPr>
        <p:spPr>
          <a:xfrm>
            <a:off x="548640" y="1234440"/>
            <a:ext cx="2397760" cy="406791"/>
          </a:xfrm>
          <a:prstGeom prst="rect">
            <a:avLst/>
          </a:prstGeom>
          <a:noFill/>
          <a:ln/>
        </p:spPr>
        <p:txBody>
          <a:bodyPr wrap="square" lIns="0" tIns="0" rIns="0" bIns="0" rtlCol="0" anchor="t"/>
          <a:lstStyle/>
          <a:p>
            <a:pPr marL="0" indent="0" algn="l">
              <a:spcAft>
                <a:spcPts val="600"/>
              </a:spcAft>
              <a:buNone/>
            </a:pPr>
            <a:r>
              <a:rPr lang="en-US" sz="2000" b="1" dirty="0">
                <a:solidFill>
                  <a:srgbClr val="DC6226"/>
                </a:solidFill>
              </a:rPr>
              <a:t>Supporting Document example:</a:t>
            </a:r>
            <a:endParaRPr lang="en-US" sz="1800" dirty="0"/>
          </a:p>
        </p:txBody>
      </p:sp>
      <p:sp>
        <p:nvSpPr>
          <p:cNvPr id="25" name="Slide Number Placeholder 0">
            <a:extLst>
              <a:ext uri="{FF2B5EF4-FFF2-40B4-BE49-F238E27FC236}">
                <a16:creationId xmlns:a16="http://schemas.microsoft.com/office/drawing/2014/main" id="{36E4D626-8BCB-8A90-D3CE-62CE375F1A8A}"/>
              </a:ext>
            </a:extLst>
          </p:cNvPr>
          <p:cNvSpPr>
            <a:spLocks noGrp="1"/>
          </p:cNvSpPr>
          <p:nvPr>
            <p:ph type="sldNum" sz="quarter" idx="4294967295"/>
          </p:nvPr>
        </p:nvSpPr>
        <p:spPr>
          <a:xfrm>
            <a:off x="548640" y="6355080"/>
            <a:ext cx="800000" cy="300000"/>
          </a:xfrm>
          <a:prstGeom prst="rect">
            <a:avLst/>
          </a:prstGeom>
          <a:extLst>
            <a:ext uri="{C572A759-6A51-4108-AA02-DFA0A04FC94B}">
              <ma14:wrappingTextBoxFlag xmlns="" xmlns:ma14="http://schemas.microsoft.com/office/mac/drawingml/2011/main" val="0"/>
            </a:ext>
          </a:extLst>
        </p:spPr>
        <p:txBody>
          <a:bodyPr/>
          <a:lstStyle>
            <a:lvl1pPr>
              <a:defRPr sz="1200">
                <a:solidFill>
                  <a:srgbClr val="004D4C"/>
                </a:solidFill>
              </a:defRPr>
            </a:lvl1pPr>
          </a:lstStyle>
          <a:p>
            <a:pPr algn="l"/>
            <a:fld id="{F7021451-1387-4CA6-816F-3879F97B5CBC}" type="slidenum">
              <a:rPr lang="en-US" b="0"/>
              <a:t>14</a:t>
            </a:fld>
            <a:endParaRPr lang="en-US"/>
          </a:p>
        </p:txBody>
      </p:sp>
      <p:pic>
        <p:nvPicPr>
          <p:cNvPr id="5" name="Picture 4">
            <a:extLst>
              <a:ext uri="{FF2B5EF4-FFF2-40B4-BE49-F238E27FC236}">
                <a16:creationId xmlns:a16="http://schemas.microsoft.com/office/drawing/2014/main" id="{2F43C4AD-5182-0094-2363-63DE5AF68A38}"/>
              </a:ext>
            </a:extLst>
          </p:cNvPr>
          <p:cNvPicPr>
            <a:picLocks noChangeAspect="1"/>
          </p:cNvPicPr>
          <p:nvPr/>
        </p:nvPicPr>
        <p:blipFill>
          <a:blip r:embed="rId3"/>
          <a:stretch>
            <a:fillRect/>
          </a:stretch>
        </p:blipFill>
        <p:spPr>
          <a:xfrm>
            <a:off x="3853444" y="1046453"/>
            <a:ext cx="6290926" cy="5811547"/>
          </a:xfrm>
          <a:prstGeom prst="rect">
            <a:avLst/>
          </a:prstGeom>
        </p:spPr>
      </p:pic>
    </p:spTree>
    <p:extLst>
      <p:ext uri="{BB962C8B-B14F-4D97-AF65-F5344CB8AC3E}">
        <p14:creationId xmlns:p14="http://schemas.microsoft.com/office/powerpoint/2010/main" val="29695353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4CE961-4D47-C7A4-94FA-6A2574007585}"/>
            </a:ext>
          </a:extLst>
        </p:cNvPr>
        <p:cNvGrpSpPr/>
        <p:nvPr/>
      </p:nvGrpSpPr>
      <p:grpSpPr>
        <a:xfrm>
          <a:off x="0" y="0"/>
          <a:ext cx="0" cy="0"/>
          <a:chOff x="0" y="0"/>
          <a:chExt cx="0" cy="0"/>
        </a:xfrm>
      </p:grpSpPr>
      <p:sp>
        <p:nvSpPr>
          <p:cNvPr id="2" name="Text 2">
            <a:extLst>
              <a:ext uri="{FF2B5EF4-FFF2-40B4-BE49-F238E27FC236}">
                <a16:creationId xmlns:a16="http://schemas.microsoft.com/office/drawing/2014/main" id="{1E264E46-7D64-F6C9-2B39-2BB464508389}"/>
              </a:ext>
            </a:extLst>
          </p:cNvPr>
          <p:cNvSpPr>
            <a:spLocks noGrp="1"/>
          </p:cNvSpPr>
          <p:nvPr>
            <p:ph type="title" idx="102" hasCustomPrompt="1"/>
          </p:nvPr>
        </p:nvSpPr>
        <p:spPr>
          <a:xfrm>
            <a:off x="548640" y="109728"/>
            <a:ext cx="9509760" cy="640080"/>
          </a:xfrm>
          <a:prstGeom prst="rect">
            <a:avLst/>
          </a:prstGeom>
          <a:noFill/>
          <a:ln/>
        </p:spPr>
        <p:txBody>
          <a:bodyPr wrap="square" lIns="0" tIns="0" rIns="0" bIns="0" rtlCol="0" anchor="ctr"/>
          <a:lstStyle/>
          <a:p>
            <a:pPr marL="0" indent="0" algn="l">
              <a:buNone/>
            </a:pPr>
            <a:r>
              <a:rPr lang="en-US" sz="2800" b="1" dirty="0">
                <a:solidFill>
                  <a:srgbClr val="FFFFFF"/>
                </a:solidFill>
              </a:rPr>
              <a:t>BAR Corrections</a:t>
            </a:r>
            <a:endParaRPr lang="en-US" sz="2800" dirty="0"/>
          </a:p>
        </p:txBody>
      </p:sp>
      <p:sp>
        <p:nvSpPr>
          <p:cNvPr id="3" name="Text 2">
            <a:extLst>
              <a:ext uri="{FF2B5EF4-FFF2-40B4-BE49-F238E27FC236}">
                <a16:creationId xmlns:a16="http://schemas.microsoft.com/office/drawing/2014/main" id="{77E576F4-7918-D782-1CC9-3A3A31164CFC}"/>
              </a:ext>
            </a:extLst>
          </p:cNvPr>
          <p:cNvSpPr>
            <a:spLocks noGrp="1"/>
          </p:cNvSpPr>
          <p:nvPr>
            <p:ph type="body" idx="103" hasCustomPrompt="1"/>
          </p:nvPr>
        </p:nvSpPr>
        <p:spPr>
          <a:xfrm>
            <a:off x="548640" y="1234440"/>
            <a:ext cx="11064240" cy="4754880"/>
          </a:xfrm>
          <a:prstGeom prst="rect">
            <a:avLst/>
          </a:prstGeom>
          <a:noFill/>
          <a:ln/>
        </p:spPr>
        <p:txBody>
          <a:bodyPr wrap="square" lIns="0" tIns="0" rIns="0" bIns="0" rtlCol="0" anchor="t"/>
          <a:lstStyle/>
          <a:p>
            <a:pPr marL="0" indent="0" algn="l">
              <a:spcAft>
                <a:spcPts val="600"/>
              </a:spcAft>
              <a:buNone/>
            </a:pPr>
            <a:r>
              <a:rPr lang="en-US" sz="2000" b="1" dirty="0">
                <a:solidFill>
                  <a:srgbClr val="DC6226"/>
                </a:solidFill>
              </a:rPr>
              <a:t>BAR Corrections – Common Errors</a:t>
            </a:r>
          </a:p>
          <a:p>
            <a:pPr marL="342900" indent="-342900" algn="l">
              <a:spcAft>
                <a:spcPts val="600"/>
              </a:spcAft>
              <a:buSzPct val="100000"/>
              <a:buChar char="•"/>
            </a:pPr>
            <a:r>
              <a:rPr lang="en-US" dirty="0"/>
              <a:t>Resolution not uploaded to the BAR.</a:t>
            </a:r>
          </a:p>
          <a:p>
            <a:pPr marL="342900" indent="-342900" algn="l">
              <a:spcAft>
                <a:spcPts val="600"/>
              </a:spcAft>
              <a:buSzPct val="100000"/>
              <a:buChar char="•"/>
            </a:pPr>
            <a:r>
              <a:rPr lang="en-US" dirty="0"/>
              <a:t>Resolution not signed or font signatures used (must be an actual signature).</a:t>
            </a:r>
          </a:p>
          <a:p>
            <a:pPr marL="342900" indent="-342900" algn="l">
              <a:spcAft>
                <a:spcPts val="600"/>
              </a:spcAft>
              <a:buSzPct val="100000"/>
              <a:buChar char="•"/>
            </a:pPr>
            <a:r>
              <a:rPr lang="en-US" dirty="0"/>
              <a:t>BAR amounts are more than the resolution and supporting document amounts.</a:t>
            </a:r>
          </a:p>
          <a:p>
            <a:pPr marL="342900" indent="-342900" algn="l">
              <a:spcAft>
                <a:spcPts val="600"/>
              </a:spcAft>
              <a:buSzPct val="100000"/>
              <a:buChar char="•"/>
            </a:pPr>
            <a:r>
              <a:rPr lang="en-US" dirty="0"/>
              <a:t>BAR is missing amounts or lines when compared to the resolution and supporting documents.</a:t>
            </a:r>
          </a:p>
          <a:p>
            <a:pPr marL="342900" indent="-342900" algn="l">
              <a:spcAft>
                <a:spcPts val="600"/>
              </a:spcAft>
              <a:buSzPct val="100000"/>
              <a:buChar char="•"/>
            </a:pPr>
            <a:r>
              <a:rPr lang="en-US" dirty="0"/>
              <a:t>No supporting documentation uploaded.</a:t>
            </a:r>
          </a:p>
          <a:p>
            <a:pPr>
              <a:spcAft>
                <a:spcPts val="600"/>
              </a:spcAft>
              <a:buSzPct val="100000"/>
            </a:pPr>
            <a:r>
              <a:rPr lang="en-US" b="1" dirty="0">
                <a:solidFill>
                  <a:srgbClr val="DC6226"/>
                </a:solidFill>
              </a:rPr>
              <a:t>BAR Corrections and Resubmittal Process</a:t>
            </a:r>
          </a:p>
          <a:p>
            <a:pPr marL="342900" indent="-342900">
              <a:spcAft>
                <a:spcPts val="600"/>
              </a:spcAft>
              <a:buSzPct val="100000"/>
              <a:buFont typeface="Arial" pitchFamily="34" charset="0"/>
              <a:buChar char="•"/>
            </a:pPr>
            <a:r>
              <a:rPr lang="en-US" dirty="0"/>
              <a:t>When a BAR is returned to be corrected, your analyst will explain what corrections are needed.  Contact your analyst if clarification is needed.</a:t>
            </a:r>
          </a:p>
          <a:p>
            <a:pPr marL="342900" indent="-342900">
              <a:spcAft>
                <a:spcPts val="600"/>
              </a:spcAft>
              <a:buSzPct val="100000"/>
              <a:buFont typeface="Arial" pitchFamily="34" charset="0"/>
              <a:buChar char="•"/>
            </a:pPr>
            <a:r>
              <a:rPr lang="en-US" dirty="0"/>
              <a:t>Corrections should be completed quickly, and the BAR resubmitted in LGBMS.</a:t>
            </a:r>
          </a:p>
          <a:p>
            <a:pPr marL="342900" indent="-342900">
              <a:spcAft>
                <a:spcPts val="600"/>
              </a:spcAft>
              <a:buSzPct val="100000"/>
              <a:buFont typeface="Arial" pitchFamily="34" charset="0"/>
              <a:buChar char="•"/>
            </a:pPr>
            <a:r>
              <a:rPr lang="en-US" b="1" dirty="0"/>
              <a:t>The entity must make the corrections</a:t>
            </a:r>
            <a:r>
              <a:rPr lang="en-US" dirty="0"/>
              <a:t>.  Analysts at DFA cannot make changes to your BAR, quarterly report, budget, or any other module in LGBMS.</a:t>
            </a:r>
          </a:p>
          <a:p>
            <a:pPr algn="l">
              <a:spcAft>
                <a:spcPts val="600"/>
              </a:spcAft>
              <a:buSzPct val="100000"/>
            </a:pPr>
            <a:endParaRPr lang="en-US" dirty="0"/>
          </a:p>
        </p:txBody>
      </p:sp>
      <p:sp>
        <p:nvSpPr>
          <p:cNvPr id="25" name="Slide Number Placeholder 0">
            <a:extLst>
              <a:ext uri="{FF2B5EF4-FFF2-40B4-BE49-F238E27FC236}">
                <a16:creationId xmlns:a16="http://schemas.microsoft.com/office/drawing/2014/main" id="{1A55BC83-ABE5-462E-79DF-74D5AE8BCB41}"/>
              </a:ext>
            </a:extLst>
          </p:cNvPr>
          <p:cNvSpPr>
            <a:spLocks noGrp="1"/>
          </p:cNvSpPr>
          <p:nvPr>
            <p:ph type="sldNum" sz="quarter" idx="4294967295"/>
          </p:nvPr>
        </p:nvSpPr>
        <p:spPr>
          <a:xfrm>
            <a:off x="548640" y="6355080"/>
            <a:ext cx="800000" cy="300000"/>
          </a:xfrm>
          <a:prstGeom prst="rect">
            <a:avLst/>
          </a:prstGeom>
          <a:extLst>
            <a:ext uri="{C572A759-6A51-4108-AA02-DFA0A04FC94B}">
              <ma14:wrappingTextBoxFlag xmlns:ma14="http://schemas.microsoft.com/office/mac/drawingml/2011/main" xmlns="" val="0"/>
            </a:ext>
          </a:extLst>
        </p:spPr>
        <p:txBody>
          <a:bodyPr/>
          <a:lstStyle>
            <a:lvl1pPr>
              <a:defRPr sz="1200">
                <a:solidFill>
                  <a:srgbClr val="004D4C"/>
                </a:solidFill>
              </a:defRPr>
            </a:lvl1pPr>
          </a:lstStyle>
          <a:p>
            <a:pPr algn="l"/>
            <a:fld id="{F7021451-1387-4CA6-816F-3879F97B5CBC}" type="slidenum">
              <a:rPr lang="en-US" b="0"/>
              <a:t>15</a:t>
            </a:fld>
            <a:endParaRPr lang="en-US"/>
          </a:p>
        </p:txBody>
      </p:sp>
    </p:spTree>
    <p:extLst>
      <p:ext uri="{BB962C8B-B14F-4D97-AF65-F5344CB8AC3E}">
        <p14:creationId xmlns:p14="http://schemas.microsoft.com/office/powerpoint/2010/main" val="24213592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262DD3-38C4-CDAC-E09A-448C0A815D5F}"/>
            </a:ext>
          </a:extLst>
        </p:cNvPr>
        <p:cNvGrpSpPr/>
        <p:nvPr/>
      </p:nvGrpSpPr>
      <p:grpSpPr>
        <a:xfrm>
          <a:off x="0" y="0"/>
          <a:ext cx="0" cy="0"/>
          <a:chOff x="0" y="0"/>
          <a:chExt cx="0" cy="0"/>
        </a:xfrm>
      </p:grpSpPr>
      <p:sp>
        <p:nvSpPr>
          <p:cNvPr id="2" name="Text 2">
            <a:extLst>
              <a:ext uri="{FF2B5EF4-FFF2-40B4-BE49-F238E27FC236}">
                <a16:creationId xmlns:a16="http://schemas.microsoft.com/office/drawing/2014/main" id="{1690FBC0-ECD4-A9E8-7450-83E7D2D535FE}"/>
              </a:ext>
            </a:extLst>
          </p:cNvPr>
          <p:cNvSpPr>
            <a:spLocks noGrp="1"/>
          </p:cNvSpPr>
          <p:nvPr>
            <p:ph type="title" idx="102" hasCustomPrompt="1"/>
          </p:nvPr>
        </p:nvSpPr>
        <p:spPr>
          <a:xfrm>
            <a:off x="548640" y="109728"/>
            <a:ext cx="9509760" cy="640080"/>
          </a:xfrm>
          <a:prstGeom prst="rect">
            <a:avLst/>
          </a:prstGeom>
          <a:noFill/>
          <a:ln/>
        </p:spPr>
        <p:txBody>
          <a:bodyPr wrap="square" lIns="0" tIns="0" rIns="0" bIns="0" rtlCol="0" anchor="ctr"/>
          <a:lstStyle/>
          <a:p>
            <a:pPr marL="0" indent="0" algn="l">
              <a:buNone/>
            </a:pPr>
            <a:r>
              <a:rPr lang="en-US" sz="2800" b="1" dirty="0">
                <a:solidFill>
                  <a:srgbClr val="FFFFFF"/>
                </a:solidFill>
              </a:rPr>
              <a:t>Entering BARs in the Adjustment Module</a:t>
            </a:r>
            <a:endParaRPr lang="en-US" sz="2800" dirty="0"/>
          </a:p>
        </p:txBody>
      </p:sp>
      <p:sp>
        <p:nvSpPr>
          <p:cNvPr id="3" name="Text 2">
            <a:extLst>
              <a:ext uri="{FF2B5EF4-FFF2-40B4-BE49-F238E27FC236}">
                <a16:creationId xmlns:a16="http://schemas.microsoft.com/office/drawing/2014/main" id="{35F83904-0A41-4ACD-3A1E-88368C7F772C}"/>
              </a:ext>
            </a:extLst>
          </p:cNvPr>
          <p:cNvSpPr>
            <a:spLocks noGrp="1"/>
          </p:cNvSpPr>
          <p:nvPr>
            <p:ph type="body" idx="103" hasCustomPrompt="1"/>
          </p:nvPr>
        </p:nvSpPr>
        <p:spPr>
          <a:xfrm>
            <a:off x="548640" y="1234440"/>
            <a:ext cx="11064240" cy="4754880"/>
          </a:xfrm>
          <a:prstGeom prst="rect">
            <a:avLst/>
          </a:prstGeom>
          <a:noFill/>
          <a:ln/>
        </p:spPr>
        <p:txBody>
          <a:bodyPr wrap="square" lIns="0" tIns="0" rIns="0" bIns="0" rtlCol="0" anchor="t"/>
          <a:lstStyle/>
          <a:p>
            <a:pPr marL="0" indent="0" algn="l">
              <a:spcAft>
                <a:spcPts val="600"/>
              </a:spcAft>
              <a:buNone/>
            </a:pPr>
            <a:r>
              <a:rPr lang="en-US" sz="2000" b="1" dirty="0">
                <a:solidFill>
                  <a:srgbClr val="DC6226"/>
                </a:solidFill>
              </a:rPr>
              <a:t>Entering BARs in LGBMS</a:t>
            </a:r>
          </a:p>
          <a:p>
            <a:pPr marL="342900" indent="-342900">
              <a:spcAft>
                <a:spcPts val="600"/>
              </a:spcAft>
              <a:buSzPct val="100000"/>
              <a:buChar char="•"/>
            </a:pPr>
            <a:r>
              <a:rPr lang="en-US" dirty="0"/>
              <a:t>Review the instructions for entering BARs in the LGBMS User Manual.  Here’s a link to the User Guide: </a:t>
            </a:r>
            <a:r>
              <a:rPr lang="en-US" dirty="0">
                <a:hlinkClick r:id="rId3"/>
              </a:rPr>
              <a:t>https://www.nmdfa.state.nm.us/wp-content/uploads/2023/10/REVISED-LGBMS-Entity-User-Guide-October-2023.pdf</a:t>
            </a:r>
            <a:endParaRPr lang="en-US" dirty="0"/>
          </a:p>
          <a:p>
            <a:pPr marL="342900" indent="-342900">
              <a:spcAft>
                <a:spcPts val="600"/>
              </a:spcAft>
              <a:buSzPct val="100000"/>
              <a:buChar char="•"/>
            </a:pPr>
            <a:r>
              <a:rPr lang="en-US" dirty="0"/>
              <a:t>Link to video training for entering BARs: </a:t>
            </a:r>
            <a:r>
              <a:rPr lang="en-US" dirty="0">
                <a:hlinkClick r:id="rId4"/>
              </a:rPr>
              <a:t>https://www.youtube.com/watch?v=_KS_XXrLlf0&amp;list=PL9zQ343fcksE-RGeHlzDUa5DTcxaPhuIX&amp;index=6</a:t>
            </a:r>
            <a:endParaRPr lang="en-US" dirty="0"/>
          </a:p>
          <a:p>
            <a:pPr marL="342900" indent="-342900">
              <a:spcAft>
                <a:spcPts val="600"/>
              </a:spcAft>
              <a:buSzPct val="100000"/>
              <a:buChar char="•"/>
            </a:pPr>
            <a:r>
              <a:rPr lang="en-US" dirty="0"/>
              <a:t>Quick Steps:</a:t>
            </a:r>
          </a:p>
          <a:p>
            <a:pPr marL="1085850" lvl="1" indent="-342900">
              <a:spcAft>
                <a:spcPts val="600"/>
              </a:spcAft>
              <a:buSzPct val="100000"/>
              <a:buFont typeface="+mj-lt"/>
              <a:buAutoNum type="arabicPeriod"/>
            </a:pPr>
            <a:r>
              <a:rPr lang="en-US" sz="1800" dirty="0">
                <a:solidFill>
                  <a:srgbClr val="004D4C"/>
                </a:solidFill>
              </a:rPr>
              <a:t>Create the budget adjustment request container. Enter the title/description, resolution date, and resolution number.</a:t>
            </a:r>
          </a:p>
          <a:p>
            <a:pPr marL="1085850" lvl="1" indent="-342900">
              <a:spcAft>
                <a:spcPts val="600"/>
              </a:spcAft>
              <a:buSzPct val="100000"/>
              <a:buFont typeface="+mj-lt"/>
              <a:buAutoNum type="arabicPeriod"/>
            </a:pPr>
            <a:r>
              <a:rPr lang="en-US" sz="1800" dirty="0">
                <a:solidFill>
                  <a:srgbClr val="004D4C"/>
                </a:solidFill>
              </a:rPr>
              <a:t>Manually enter adjustment items or import using a CSV file.</a:t>
            </a:r>
          </a:p>
          <a:p>
            <a:pPr marL="1085850" lvl="1" indent="-342900">
              <a:spcAft>
                <a:spcPts val="600"/>
              </a:spcAft>
              <a:buSzPct val="100000"/>
              <a:buFont typeface="+mj-lt"/>
              <a:buAutoNum type="arabicPeriod"/>
            </a:pPr>
            <a:r>
              <a:rPr lang="en-US" sz="1800" dirty="0">
                <a:solidFill>
                  <a:srgbClr val="004D4C"/>
                </a:solidFill>
              </a:rPr>
              <a:t>Upload approved and signed resolution and any supporting documentation.</a:t>
            </a:r>
          </a:p>
          <a:p>
            <a:pPr marL="1085850" lvl="1" indent="-342900">
              <a:spcAft>
                <a:spcPts val="600"/>
              </a:spcAft>
              <a:buSzPct val="100000"/>
              <a:buFont typeface="+mj-lt"/>
              <a:buAutoNum type="arabicPeriod"/>
            </a:pPr>
            <a:r>
              <a:rPr lang="en-US" sz="1800" dirty="0">
                <a:solidFill>
                  <a:srgbClr val="004D4C"/>
                </a:solidFill>
              </a:rPr>
              <a:t>Check for validation errors.</a:t>
            </a:r>
          </a:p>
          <a:p>
            <a:pPr marL="1085850" lvl="1" indent="-342900">
              <a:spcAft>
                <a:spcPts val="600"/>
              </a:spcAft>
              <a:buSzPct val="100000"/>
              <a:buFont typeface="+mj-lt"/>
              <a:buAutoNum type="arabicPeriod"/>
            </a:pPr>
            <a:r>
              <a:rPr lang="en-US" sz="1800" dirty="0">
                <a:solidFill>
                  <a:srgbClr val="004D4C"/>
                </a:solidFill>
              </a:rPr>
              <a:t>Submit to Analyst for review and approval.</a:t>
            </a:r>
          </a:p>
          <a:p>
            <a:pPr marL="1085850" lvl="1" indent="-342900">
              <a:spcAft>
                <a:spcPts val="600"/>
              </a:spcAft>
              <a:buSzPct val="100000"/>
              <a:buFont typeface="+mj-lt"/>
              <a:buAutoNum type="arabicPeriod"/>
            </a:pPr>
            <a:endParaRPr lang="en-US" sz="1800" dirty="0">
              <a:solidFill>
                <a:srgbClr val="004D4C"/>
              </a:solidFill>
            </a:endParaRPr>
          </a:p>
          <a:p>
            <a:pPr marL="1085850" lvl="1" indent="-342900">
              <a:spcAft>
                <a:spcPts val="600"/>
              </a:spcAft>
              <a:buSzPct val="100000"/>
              <a:buFont typeface="+mj-lt"/>
              <a:buAutoNum type="arabicPeriod"/>
            </a:pPr>
            <a:endParaRPr lang="en-US" sz="1800" dirty="0">
              <a:solidFill>
                <a:srgbClr val="004D4C"/>
              </a:solidFill>
            </a:endParaRPr>
          </a:p>
          <a:p>
            <a:pPr marL="342900" indent="-342900" algn="l">
              <a:spcAft>
                <a:spcPts val="600"/>
              </a:spcAft>
              <a:buSzPct val="100000"/>
              <a:buChar char="•"/>
            </a:pPr>
            <a:endParaRPr lang="en-US" dirty="0"/>
          </a:p>
        </p:txBody>
      </p:sp>
      <p:sp>
        <p:nvSpPr>
          <p:cNvPr id="25" name="Slide Number Placeholder 0">
            <a:extLst>
              <a:ext uri="{FF2B5EF4-FFF2-40B4-BE49-F238E27FC236}">
                <a16:creationId xmlns:a16="http://schemas.microsoft.com/office/drawing/2014/main" id="{51B26505-73ED-A1F4-A033-D0DE70843607}"/>
              </a:ext>
            </a:extLst>
          </p:cNvPr>
          <p:cNvSpPr>
            <a:spLocks noGrp="1"/>
          </p:cNvSpPr>
          <p:nvPr>
            <p:ph type="sldNum" sz="quarter" idx="4294967295"/>
          </p:nvPr>
        </p:nvSpPr>
        <p:spPr>
          <a:xfrm>
            <a:off x="548640" y="6355080"/>
            <a:ext cx="800000" cy="300000"/>
          </a:xfrm>
          <a:prstGeom prst="rect">
            <a:avLst/>
          </a:prstGeom>
          <a:extLst>
            <a:ext uri="{C572A759-6A51-4108-AA02-DFA0A04FC94B}">
              <ma14:wrappingTextBoxFlag xmlns:ma14="http://schemas.microsoft.com/office/mac/drawingml/2011/main" xmlns="" val="0"/>
            </a:ext>
          </a:extLst>
        </p:spPr>
        <p:txBody>
          <a:bodyPr/>
          <a:lstStyle>
            <a:lvl1pPr>
              <a:defRPr sz="1200">
                <a:solidFill>
                  <a:srgbClr val="004D4C"/>
                </a:solidFill>
              </a:defRPr>
            </a:lvl1pPr>
          </a:lstStyle>
          <a:p>
            <a:pPr algn="l"/>
            <a:fld id="{F7021451-1387-4CA6-816F-3879F97B5CBC}" type="slidenum">
              <a:rPr lang="en-US" b="0"/>
              <a:t>16</a:t>
            </a:fld>
            <a:endParaRPr lang="en-US"/>
          </a:p>
        </p:txBody>
      </p:sp>
    </p:spTree>
    <p:extLst>
      <p:ext uri="{BB962C8B-B14F-4D97-AF65-F5344CB8AC3E}">
        <p14:creationId xmlns:p14="http://schemas.microsoft.com/office/powerpoint/2010/main" val="40348700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F0B777B-A038-B479-4E11-8387B8D74ECC}"/>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t="15730"/>
          <a:stretch>
            <a:fillRect/>
          </a:stretch>
        </p:blipFill>
        <p:spPr>
          <a:xfrm>
            <a:off x="20" y="10"/>
            <a:ext cx="12191980" cy="6857990"/>
          </a:xfrm>
          <a:prstGeom prst="rect">
            <a:avLst/>
          </a:prstGeom>
          <a:solidFill>
            <a:schemeClr val="bg1"/>
          </a:solidFill>
        </p:spPr>
      </p:pic>
      <p:pic>
        <p:nvPicPr>
          <p:cNvPr id="6" name="Picture 5">
            <a:extLst>
              <a:ext uri="{FF2B5EF4-FFF2-40B4-BE49-F238E27FC236}">
                <a16:creationId xmlns:a16="http://schemas.microsoft.com/office/drawing/2014/main" id="{7EE6B44B-4321-3EF7-9567-6D8881B623A2}"/>
              </a:ext>
            </a:extLst>
          </p:cNvPr>
          <p:cNvPicPr>
            <a:picLocks noChangeAspect="1"/>
          </p:cNvPicPr>
          <p:nvPr/>
        </p:nvPicPr>
        <p:blipFill>
          <a:blip r:embed="rId5"/>
          <a:stretch>
            <a:fillRect/>
          </a:stretch>
        </p:blipFill>
        <p:spPr>
          <a:xfrm>
            <a:off x="11049000" y="5705475"/>
            <a:ext cx="866775" cy="777964"/>
          </a:xfrm>
          <a:prstGeom prst="rect">
            <a:avLst/>
          </a:prstGeom>
        </p:spPr>
      </p:pic>
    </p:spTree>
    <p:extLst>
      <p:ext uri="{BB962C8B-B14F-4D97-AF65-F5344CB8AC3E}">
        <p14:creationId xmlns:p14="http://schemas.microsoft.com/office/powerpoint/2010/main" val="38060362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1"/>
          <p:cNvSpPr>
            <a:spLocks noGrp="1"/>
          </p:cNvSpPr>
          <p:nvPr>
            <p:ph type="body" idx="102" hasCustomPrompt="1"/>
          </p:nvPr>
        </p:nvSpPr>
        <p:spPr>
          <a:xfrm>
            <a:off x="257175" y="458051"/>
            <a:ext cx="11677650" cy="717901"/>
          </a:xfrm>
          <a:prstGeom prst="rect">
            <a:avLst/>
          </a:prstGeom>
          <a:noFill/>
          <a:ln/>
        </p:spPr>
        <p:txBody>
          <a:bodyPr wrap="square" lIns="0" tIns="0" rIns="0" bIns="0" rtlCol="0" anchor="t">
            <a:normAutofit lnSpcReduction="10000"/>
          </a:bodyPr>
          <a:lstStyle/>
          <a:p>
            <a:pPr marL="0" indent="0" algn="ctr">
              <a:buNone/>
            </a:pPr>
            <a:r>
              <a:rPr lang="en-US" sz="2600" b="1" dirty="0">
                <a:latin typeface="Calibri" pitchFamily="34" charset="0"/>
                <a:ea typeface="Calibri" pitchFamily="34" charset="-122"/>
                <a:cs typeface="Calibri" pitchFamily="34" charset="-120"/>
              </a:rPr>
              <a:t>Budget &amp; Finance Bureau  |  Local Government Division  </a:t>
            </a:r>
          </a:p>
          <a:p>
            <a:pPr marL="0" indent="0">
              <a:buNone/>
            </a:pPr>
            <a:r>
              <a:rPr lang="en-US" sz="2000" b="1" dirty="0">
                <a:latin typeface="Calibri" pitchFamily="34" charset="0"/>
                <a:ea typeface="Calibri" pitchFamily="34" charset="-122"/>
                <a:cs typeface="Calibri" pitchFamily="34" charset="-120"/>
              </a:rPr>
              <a:t>Your </a:t>
            </a:r>
            <a:r>
              <a:rPr lang="en-US" sz="2000" b="1" dirty="0"/>
              <a:t>A</a:t>
            </a:r>
            <a:r>
              <a:rPr lang="en-US" sz="2000" b="1" dirty="0">
                <a:latin typeface="Calibri" pitchFamily="34" charset="0"/>
                <a:ea typeface="Calibri" pitchFamily="34" charset="-122"/>
                <a:cs typeface="Calibri" pitchFamily="34" charset="-120"/>
              </a:rPr>
              <a:t>ssigned </a:t>
            </a:r>
            <a:r>
              <a:rPr lang="en-US" sz="2000" b="1" dirty="0"/>
              <a:t>A</a:t>
            </a:r>
            <a:r>
              <a:rPr lang="en-US" sz="2000" b="1" dirty="0">
                <a:latin typeface="Calibri" pitchFamily="34" charset="0"/>
                <a:ea typeface="Calibri" pitchFamily="34" charset="-122"/>
                <a:cs typeface="Calibri" pitchFamily="34" charset="-120"/>
              </a:rPr>
              <a:t>nalyst </a:t>
            </a:r>
            <a:r>
              <a:rPr lang="en-US" sz="2000" b="1" dirty="0"/>
              <a:t>I</a:t>
            </a:r>
            <a:r>
              <a:rPr lang="en-US" sz="2000" b="1" dirty="0">
                <a:latin typeface="Calibri" pitchFamily="34" charset="0"/>
                <a:ea typeface="Calibri" pitchFamily="34" charset="-122"/>
                <a:cs typeface="Calibri" pitchFamily="34" charset="-120"/>
              </a:rPr>
              <a:t>s </a:t>
            </a:r>
            <a:r>
              <a:rPr lang="en-US" sz="2000" b="1" dirty="0"/>
              <a:t>Y</a:t>
            </a:r>
            <a:r>
              <a:rPr lang="en-US" sz="2000" b="1" dirty="0">
                <a:latin typeface="Calibri" pitchFamily="34" charset="0"/>
                <a:ea typeface="Calibri" pitchFamily="34" charset="-122"/>
                <a:cs typeface="Calibri" pitchFamily="34" charset="-120"/>
              </a:rPr>
              <a:t>our </a:t>
            </a:r>
            <a:r>
              <a:rPr lang="en-US" sz="2000" b="1" dirty="0"/>
              <a:t>F</a:t>
            </a:r>
            <a:r>
              <a:rPr lang="en-US" sz="2000" b="1" dirty="0">
                <a:latin typeface="Calibri" pitchFamily="34" charset="0"/>
                <a:ea typeface="Calibri" pitchFamily="34" charset="-122"/>
                <a:cs typeface="Calibri" pitchFamily="34" charset="-120"/>
              </a:rPr>
              <a:t>irst Point of Contact</a:t>
            </a:r>
            <a:endParaRPr lang="en-US" sz="2000" b="1" dirty="0"/>
          </a:p>
        </p:txBody>
      </p:sp>
      <p:sp>
        <p:nvSpPr>
          <p:cNvPr id="7" name="Shape 5"/>
          <p:cNvSpPr/>
          <p:nvPr/>
        </p:nvSpPr>
        <p:spPr>
          <a:xfrm>
            <a:off x="5151626" y="2013257"/>
            <a:ext cx="3969015" cy="932688"/>
          </a:xfrm>
          <a:prstGeom prst="rect">
            <a:avLst/>
          </a:prstGeom>
          <a:solidFill>
            <a:srgbClr val="FFFFFF"/>
          </a:solidFill>
          <a:ln w="12700">
            <a:solidFill>
              <a:srgbClr val="FFFFFF"/>
            </a:solidFill>
            <a:prstDash val="solid"/>
          </a:ln>
        </p:spPr>
        <p:txBody>
          <a:bodyPr/>
          <a:lstStyle/>
          <a:p>
            <a:endParaRPr lang="en-US"/>
          </a:p>
        </p:txBody>
      </p:sp>
      <p:sp>
        <p:nvSpPr>
          <p:cNvPr id="8" name="Text 6"/>
          <p:cNvSpPr txBox="1"/>
          <p:nvPr/>
        </p:nvSpPr>
        <p:spPr>
          <a:xfrm>
            <a:off x="5408678" y="2053844"/>
            <a:ext cx="3493007" cy="323246"/>
          </a:xfrm>
          <a:prstGeom prst="rect">
            <a:avLst/>
          </a:prstGeom>
          <a:noFill/>
          <a:ln/>
        </p:spPr>
        <p:txBody>
          <a:bodyPr wrap="square" lIns="0" tIns="0" rIns="0" bIns="0" rtlCol="0" anchor="ctr"/>
          <a:lstStyle/>
          <a:p>
            <a:pPr marL="0" indent="0">
              <a:buNone/>
            </a:pPr>
            <a:r>
              <a:rPr lang="en-US" sz="1800" b="1" dirty="0">
                <a:solidFill>
                  <a:srgbClr val="004D4C"/>
                </a:solidFill>
                <a:latin typeface="Calibri" pitchFamily="34" charset="0"/>
                <a:ea typeface="Calibri" pitchFamily="34" charset="-122"/>
                <a:cs typeface="Calibri" pitchFamily="34" charset="-120"/>
              </a:rPr>
              <a:t>Kathleen Coates   </a:t>
            </a:r>
            <a:r>
              <a:rPr lang="en-US" sz="1400" b="1" dirty="0">
                <a:solidFill>
                  <a:srgbClr val="C25621"/>
                </a:solidFill>
                <a:latin typeface="Calibri" pitchFamily="34" charset="0"/>
                <a:ea typeface="Calibri" pitchFamily="34" charset="-122"/>
                <a:cs typeface="Calibri" pitchFamily="34" charset="-120"/>
              </a:rPr>
              <a:t>Supervisor</a:t>
            </a:r>
            <a:endParaRPr lang="en-US" sz="1800" dirty="0"/>
          </a:p>
        </p:txBody>
      </p:sp>
      <p:sp>
        <p:nvSpPr>
          <p:cNvPr id="9" name="Text 7"/>
          <p:cNvSpPr txBox="1"/>
          <p:nvPr/>
        </p:nvSpPr>
        <p:spPr>
          <a:xfrm>
            <a:off x="5407659" y="2381633"/>
            <a:ext cx="2922823" cy="494298"/>
          </a:xfrm>
          <a:prstGeom prst="rect">
            <a:avLst/>
          </a:prstGeom>
          <a:noFill/>
          <a:ln/>
        </p:spPr>
        <p:txBody>
          <a:bodyPr wrap="square" lIns="0" tIns="0" rIns="0" bIns="0" rtlCol="0" anchor="ctr"/>
          <a:lstStyle/>
          <a:p>
            <a:pPr marL="0" indent="0">
              <a:buNone/>
            </a:pPr>
            <a:r>
              <a:rPr lang="en-US" sz="1600" dirty="0">
                <a:solidFill>
                  <a:srgbClr val="004D4C"/>
                </a:solidFill>
                <a:latin typeface="Calibri" pitchFamily="34" charset="0"/>
                <a:ea typeface="Calibri" pitchFamily="34" charset="-122"/>
                <a:cs typeface="Calibri" pitchFamily="34" charset="-120"/>
              </a:rPr>
              <a:t>(505) 487-3907</a:t>
            </a:r>
          </a:p>
          <a:p>
            <a:pPr marL="0" indent="0">
              <a:buNone/>
            </a:pPr>
            <a:r>
              <a:rPr lang="en-US" sz="1600" dirty="0">
                <a:solidFill>
                  <a:srgbClr val="004D4C"/>
                </a:solidFill>
                <a:latin typeface="Calibri" pitchFamily="34" charset="0"/>
                <a:ea typeface="Calibri" pitchFamily="34" charset="-122"/>
                <a:cs typeface="Calibri" pitchFamily="34" charset="-120"/>
              </a:rPr>
              <a:t>kathleen.coates@dfa.nm.gov</a:t>
            </a:r>
            <a:endParaRPr lang="en-US" sz="1600" dirty="0"/>
          </a:p>
        </p:txBody>
      </p:sp>
      <p:sp>
        <p:nvSpPr>
          <p:cNvPr id="10" name="Shape 8"/>
          <p:cNvSpPr/>
          <p:nvPr/>
        </p:nvSpPr>
        <p:spPr>
          <a:xfrm>
            <a:off x="624839" y="3182112"/>
            <a:ext cx="3938535" cy="932688"/>
          </a:xfrm>
          <a:prstGeom prst="rect">
            <a:avLst/>
          </a:prstGeom>
          <a:solidFill>
            <a:srgbClr val="FFFFFF"/>
          </a:solidFill>
          <a:ln w="12700">
            <a:solidFill>
              <a:srgbClr val="FFFFFF"/>
            </a:solidFill>
            <a:prstDash val="solid"/>
          </a:ln>
        </p:spPr>
        <p:txBody>
          <a:bodyPr/>
          <a:lstStyle/>
          <a:p>
            <a:endParaRPr lang="en-US"/>
          </a:p>
        </p:txBody>
      </p:sp>
      <p:sp>
        <p:nvSpPr>
          <p:cNvPr id="11" name="Text 9"/>
          <p:cNvSpPr txBox="1"/>
          <p:nvPr/>
        </p:nvSpPr>
        <p:spPr>
          <a:xfrm>
            <a:off x="835333" y="3199489"/>
            <a:ext cx="3100506" cy="329184"/>
          </a:xfrm>
          <a:prstGeom prst="rect">
            <a:avLst/>
          </a:prstGeom>
          <a:noFill/>
          <a:ln/>
        </p:spPr>
        <p:txBody>
          <a:bodyPr wrap="square" lIns="0" tIns="0" rIns="0" bIns="0" rtlCol="0" anchor="ctr"/>
          <a:lstStyle/>
          <a:p>
            <a:pPr marL="0" indent="0">
              <a:buNone/>
            </a:pPr>
            <a:r>
              <a:rPr lang="en-US" sz="1800" b="1" dirty="0">
                <a:solidFill>
                  <a:srgbClr val="004D4C"/>
                </a:solidFill>
                <a:latin typeface="Calibri" pitchFamily="34" charset="0"/>
                <a:ea typeface="Calibri" pitchFamily="34" charset="-122"/>
                <a:cs typeface="Calibri" pitchFamily="34" charset="-120"/>
              </a:rPr>
              <a:t>Bryce Roth  </a:t>
            </a:r>
            <a:r>
              <a:rPr lang="en-US" sz="1400" b="1" dirty="0">
                <a:solidFill>
                  <a:srgbClr val="C25621"/>
                </a:solidFill>
                <a:latin typeface="Calibri" pitchFamily="34" charset="0"/>
                <a:ea typeface="Calibri" pitchFamily="34" charset="-122"/>
                <a:cs typeface="Calibri" pitchFamily="34" charset="-120"/>
              </a:rPr>
              <a:t>Budget &amp; Finance Analyst</a:t>
            </a:r>
            <a:endParaRPr lang="en-US" sz="1800" dirty="0"/>
          </a:p>
        </p:txBody>
      </p:sp>
      <p:sp>
        <p:nvSpPr>
          <p:cNvPr id="12" name="Text 10"/>
          <p:cNvSpPr txBox="1"/>
          <p:nvPr/>
        </p:nvSpPr>
        <p:spPr>
          <a:xfrm>
            <a:off x="835333" y="3513585"/>
            <a:ext cx="2065336" cy="457200"/>
          </a:xfrm>
          <a:prstGeom prst="rect">
            <a:avLst/>
          </a:prstGeom>
          <a:noFill/>
          <a:ln/>
        </p:spPr>
        <p:txBody>
          <a:bodyPr wrap="square" lIns="0" tIns="0" rIns="0" bIns="0" rtlCol="0" anchor="ctr"/>
          <a:lstStyle/>
          <a:p>
            <a:pPr marL="0" indent="0">
              <a:buNone/>
            </a:pPr>
            <a:r>
              <a:rPr lang="en-US" sz="1600" dirty="0">
                <a:solidFill>
                  <a:srgbClr val="004D4C"/>
                </a:solidFill>
                <a:latin typeface="Calibri" pitchFamily="34" charset="0"/>
                <a:ea typeface="Calibri" pitchFamily="34" charset="-122"/>
                <a:cs typeface="Calibri" pitchFamily="34" charset="-120"/>
              </a:rPr>
              <a:t>(505) 470-7041  </a:t>
            </a:r>
          </a:p>
          <a:p>
            <a:pPr marL="0" indent="0">
              <a:buNone/>
            </a:pPr>
            <a:r>
              <a:rPr lang="en-US" sz="1600" dirty="0">
                <a:solidFill>
                  <a:srgbClr val="004D4C"/>
                </a:solidFill>
                <a:latin typeface="Calibri" pitchFamily="34" charset="0"/>
                <a:ea typeface="Calibri" pitchFamily="34" charset="-122"/>
                <a:cs typeface="Calibri" pitchFamily="34" charset="-120"/>
              </a:rPr>
              <a:t>bryce.roth@dfa.nm.gov</a:t>
            </a:r>
            <a:endParaRPr lang="en-US" sz="1600" dirty="0"/>
          </a:p>
        </p:txBody>
      </p:sp>
      <p:sp>
        <p:nvSpPr>
          <p:cNvPr id="13" name="Shape 11"/>
          <p:cNvSpPr/>
          <p:nvPr/>
        </p:nvSpPr>
        <p:spPr>
          <a:xfrm>
            <a:off x="5151627" y="3174381"/>
            <a:ext cx="3996448" cy="932688"/>
          </a:xfrm>
          <a:prstGeom prst="rect">
            <a:avLst/>
          </a:prstGeom>
          <a:solidFill>
            <a:srgbClr val="FFFFFF"/>
          </a:solidFill>
          <a:ln w="12700">
            <a:solidFill>
              <a:srgbClr val="FFFFFF"/>
            </a:solidFill>
            <a:prstDash val="solid"/>
          </a:ln>
        </p:spPr>
        <p:txBody>
          <a:bodyPr/>
          <a:lstStyle/>
          <a:p>
            <a:endParaRPr lang="en-US"/>
          </a:p>
        </p:txBody>
      </p:sp>
      <p:sp>
        <p:nvSpPr>
          <p:cNvPr id="14" name="Text 12"/>
          <p:cNvSpPr txBox="1"/>
          <p:nvPr/>
        </p:nvSpPr>
        <p:spPr>
          <a:xfrm>
            <a:off x="5407660" y="3262377"/>
            <a:ext cx="4892040" cy="329184"/>
          </a:xfrm>
          <a:prstGeom prst="rect">
            <a:avLst/>
          </a:prstGeom>
          <a:noFill/>
          <a:ln/>
        </p:spPr>
        <p:txBody>
          <a:bodyPr wrap="square" lIns="0" tIns="0" rIns="0" bIns="0" rtlCol="0" anchor="ctr"/>
          <a:lstStyle/>
          <a:p>
            <a:pPr marL="0" indent="0">
              <a:buNone/>
            </a:pPr>
            <a:r>
              <a:rPr lang="en-US" sz="1800" b="1" dirty="0">
                <a:solidFill>
                  <a:srgbClr val="004D4C"/>
                </a:solidFill>
                <a:latin typeface="Calibri" pitchFamily="34" charset="0"/>
                <a:ea typeface="Calibri" pitchFamily="34" charset="-122"/>
                <a:cs typeface="Calibri" pitchFamily="34" charset="-120"/>
              </a:rPr>
              <a:t>Stephanie Ortiz   </a:t>
            </a:r>
            <a:r>
              <a:rPr lang="en-US" sz="1400" b="1" dirty="0">
                <a:solidFill>
                  <a:srgbClr val="C25621"/>
                </a:solidFill>
                <a:latin typeface="Calibri" pitchFamily="34" charset="0"/>
                <a:ea typeface="Calibri" pitchFamily="34" charset="-122"/>
                <a:cs typeface="Calibri" pitchFamily="34" charset="-120"/>
              </a:rPr>
              <a:t>Budget &amp; Finance Analyst</a:t>
            </a:r>
            <a:endParaRPr lang="en-US" sz="1800" dirty="0"/>
          </a:p>
        </p:txBody>
      </p:sp>
      <p:sp>
        <p:nvSpPr>
          <p:cNvPr id="15" name="Text 13"/>
          <p:cNvSpPr txBox="1"/>
          <p:nvPr/>
        </p:nvSpPr>
        <p:spPr>
          <a:xfrm>
            <a:off x="5407659" y="3558215"/>
            <a:ext cx="3089148" cy="475488"/>
          </a:xfrm>
          <a:prstGeom prst="rect">
            <a:avLst/>
          </a:prstGeom>
          <a:noFill/>
          <a:ln/>
        </p:spPr>
        <p:txBody>
          <a:bodyPr wrap="square" lIns="0" tIns="0" rIns="0" bIns="0" rtlCol="0" anchor="ctr"/>
          <a:lstStyle/>
          <a:p>
            <a:pPr marL="0" indent="0">
              <a:buNone/>
            </a:pPr>
            <a:r>
              <a:rPr lang="en-US" sz="1600" dirty="0">
                <a:solidFill>
                  <a:srgbClr val="004D4C"/>
                </a:solidFill>
                <a:latin typeface="Calibri" pitchFamily="34" charset="0"/>
                <a:ea typeface="Calibri" pitchFamily="34" charset="-122"/>
                <a:cs typeface="Calibri" pitchFamily="34" charset="-120"/>
              </a:rPr>
              <a:t>(505) 470-8751</a:t>
            </a:r>
          </a:p>
          <a:p>
            <a:pPr marL="0" indent="0">
              <a:buNone/>
            </a:pPr>
            <a:r>
              <a:rPr lang="en-US" sz="1600" dirty="0">
                <a:solidFill>
                  <a:srgbClr val="004D4C"/>
                </a:solidFill>
                <a:latin typeface="Calibri" pitchFamily="34" charset="0"/>
                <a:ea typeface="Calibri" pitchFamily="34" charset="-122"/>
                <a:cs typeface="Calibri" pitchFamily="34" charset="-120"/>
              </a:rPr>
              <a:t>stephanie.ortiz@dfa.nm.gov</a:t>
            </a:r>
            <a:endParaRPr lang="en-US" sz="1600" dirty="0"/>
          </a:p>
        </p:txBody>
      </p:sp>
      <p:sp>
        <p:nvSpPr>
          <p:cNvPr id="17" name="Text 15"/>
          <p:cNvSpPr txBox="1"/>
          <p:nvPr/>
        </p:nvSpPr>
        <p:spPr>
          <a:xfrm>
            <a:off x="610614" y="5460694"/>
            <a:ext cx="3961385" cy="777546"/>
          </a:xfrm>
          <a:prstGeom prst="rect">
            <a:avLst/>
          </a:prstGeom>
          <a:noFill/>
          <a:ln/>
        </p:spPr>
        <p:txBody>
          <a:bodyPr wrap="square" lIns="0" tIns="0" rIns="0" bIns="0" rtlCol="0" anchor="ctr"/>
          <a:lstStyle/>
          <a:p>
            <a:endParaRPr lang="en-US" sz="2400" dirty="0"/>
          </a:p>
        </p:txBody>
      </p:sp>
      <p:sp>
        <p:nvSpPr>
          <p:cNvPr id="18" name="Text 16"/>
          <p:cNvSpPr txBox="1"/>
          <p:nvPr/>
        </p:nvSpPr>
        <p:spPr>
          <a:xfrm>
            <a:off x="787074" y="5736336"/>
            <a:ext cx="2738197" cy="457200"/>
          </a:xfrm>
          <a:prstGeom prst="rect">
            <a:avLst/>
          </a:prstGeom>
          <a:noFill/>
          <a:ln/>
        </p:spPr>
        <p:txBody>
          <a:bodyPr wrap="square" lIns="0" tIns="0" rIns="0" bIns="0" rtlCol="0" anchor="ctr"/>
          <a:lstStyle/>
          <a:p>
            <a:pPr marL="0" indent="0">
              <a:buNone/>
            </a:pPr>
            <a:endParaRPr lang="en-US" sz="1600" dirty="0">
              <a:solidFill>
                <a:srgbClr val="004D4C"/>
              </a:solidFill>
              <a:latin typeface="Calibri" pitchFamily="34" charset="0"/>
              <a:ea typeface="Calibri" pitchFamily="34" charset="-122"/>
              <a:cs typeface="Calibri" pitchFamily="34" charset="-120"/>
            </a:endParaRPr>
          </a:p>
        </p:txBody>
      </p:sp>
      <p:sp>
        <p:nvSpPr>
          <p:cNvPr id="19" name="Shape 17"/>
          <p:cNvSpPr/>
          <p:nvPr/>
        </p:nvSpPr>
        <p:spPr>
          <a:xfrm>
            <a:off x="5179060" y="4286341"/>
            <a:ext cx="3969015" cy="932688"/>
          </a:xfrm>
          <a:prstGeom prst="rect">
            <a:avLst/>
          </a:prstGeom>
          <a:solidFill>
            <a:srgbClr val="FFFFFF"/>
          </a:solidFill>
          <a:ln w="12700">
            <a:solidFill>
              <a:srgbClr val="FFFFFF"/>
            </a:solidFill>
            <a:prstDash val="solid"/>
          </a:ln>
        </p:spPr>
        <p:txBody>
          <a:bodyPr/>
          <a:lstStyle/>
          <a:p>
            <a:endParaRPr lang="en-US"/>
          </a:p>
        </p:txBody>
      </p:sp>
      <p:sp>
        <p:nvSpPr>
          <p:cNvPr id="20" name="Text 18"/>
          <p:cNvSpPr txBox="1"/>
          <p:nvPr/>
        </p:nvSpPr>
        <p:spPr>
          <a:xfrm>
            <a:off x="5407660" y="4398264"/>
            <a:ext cx="3740414" cy="296777"/>
          </a:xfrm>
          <a:prstGeom prst="rect">
            <a:avLst/>
          </a:prstGeom>
          <a:noFill/>
          <a:ln/>
        </p:spPr>
        <p:txBody>
          <a:bodyPr wrap="square" lIns="0" tIns="0" rIns="0" bIns="0" rtlCol="0" anchor="ctr"/>
          <a:lstStyle/>
          <a:p>
            <a:pPr marL="0" indent="0">
              <a:buNone/>
            </a:pPr>
            <a:r>
              <a:rPr lang="en-US" sz="1800" b="1" dirty="0">
                <a:solidFill>
                  <a:srgbClr val="004D4C"/>
                </a:solidFill>
                <a:latin typeface="Calibri" pitchFamily="34" charset="0"/>
                <a:ea typeface="Calibri" pitchFamily="34" charset="-122"/>
                <a:cs typeface="Calibri" pitchFamily="34" charset="-120"/>
              </a:rPr>
              <a:t>Candice Mirabal  </a:t>
            </a:r>
            <a:r>
              <a:rPr lang="en-US" sz="1400" b="1" dirty="0">
                <a:solidFill>
                  <a:srgbClr val="C25621"/>
                </a:solidFill>
                <a:latin typeface="Calibri" pitchFamily="34" charset="0"/>
                <a:ea typeface="Calibri" pitchFamily="34" charset="-122"/>
                <a:cs typeface="Calibri" pitchFamily="34" charset="-120"/>
              </a:rPr>
              <a:t>Budget &amp; Finance Analyst</a:t>
            </a:r>
            <a:endParaRPr lang="en-US" sz="1800" dirty="0"/>
          </a:p>
        </p:txBody>
      </p:sp>
      <p:sp>
        <p:nvSpPr>
          <p:cNvPr id="21" name="Text 19"/>
          <p:cNvSpPr txBox="1"/>
          <p:nvPr/>
        </p:nvSpPr>
        <p:spPr>
          <a:xfrm>
            <a:off x="5407659" y="4602662"/>
            <a:ext cx="2730172" cy="601424"/>
          </a:xfrm>
          <a:prstGeom prst="rect">
            <a:avLst/>
          </a:prstGeom>
          <a:noFill/>
          <a:ln/>
        </p:spPr>
        <p:txBody>
          <a:bodyPr wrap="square" lIns="0" tIns="0" rIns="0" bIns="0" rtlCol="0" anchor="ctr"/>
          <a:lstStyle/>
          <a:p>
            <a:r>
              <a:rPr lang="en-US" sz="1600" dirty="0">
                <a:solidFill>
                  <a:srgbClr val="004D4C"/>
                </a:solidFill>
                <a:latin typeface="Calibri" pitchFamily="34" charset="0"/>
                <a:ea typeface="Calibri" pitchFamily="34" charset="-122"/>
                <a:cs typeface="Calibri" pitchFamily="34" charset="-120"/>
              </a:rPr>
              <a:t>(505) 500-9382</a:t>
            </a:r>
            <a:endParaRPr lang="en-US" sz="1600" dirty="0"/>
          </a:p>
          <a:p>
            <a:pPr marL="0" indent="0">
              <a:buNone/>
            </a:pPr>
            <a:r>
              <a:rPr lang="en-US" sz="1600" dirty="0">
                <a:solidFill>
                  <a:srgbClr val="004D4C"/>
                </a:solidFill>
                <a:latin typeface="Calibri" pitchFamily="34" charset="0"/>
                <a:ea typeface="Calibri" pitchFamily="34" charset="-122"/>
                <a:cs typeface="Calibri" pitchFamily="34" charset="-120"/>
              </a:rPr>
              <a:t>candice.mirabal@dfa.nm.gov</a:t>
            </a:r>
          </a:p>
        </p:txBody>
      </p:sp>
      <p:sp>
        <p:nvSpPr>
          <p:cNvPr id="22" name="Shape 20"/>
          <p:cNvSpPr/>
          <p:nvPr/>
        </p:nvSpPr>
        <p:spPr>
          <a:xfrm>
            <a:off x="5170674" y="5381426"/>
            <a:ext cx="3969014" cy="932688"/>
          </a:xfrm>
          <a:prstGeom prst="rect">
            <a:avLst/>
          </a:prstGeom>
          <a:solidFill>
            <a:srgbClr val="FFFFFF"/>
          </a:solidFill>
          <a:ln w="12700">
            <a:solidFill>
              <a:srgbClr val="FFFFFF"/>
            </a:solidFill>
            <a:prstDash val="solid"/>
          </a:ln>
        </p:spPr>
        <p:txBody>
          <a:bodyPr/>
          <a:lstStyle/>
          <a:p>
            <a:endParaRPr lang="en-US"/>
          </a:p>
        </p:txBody>
      </p:sp>
      <p:sp>
        <p:nvSpPr>
          <p:cNvPr id="23" name="Text 21"/>
          <p:cNvSpPr txBox="1"/>
          <p:nvPr/>
        </p:nvSpPr>
        <p:spPr>
          <a:xfrm>
            <a:off x="5407659" y="5433770"/>
            <a:ext cx="3712982" cy="329184"/>
          </a:xfrm>
          <a:prstGeom prst="rect">
            <a:avLst/>
          </a:prstGeom>
          <a:noFill/>
          <a:ln/>
        </p:spPr>
        <p:txBody>
          <a:bodyPr wrap="square" lIns="0" tIns="0" rIns="0" bIns="0" rtlCol="0" anchor="ctr"/>
          <a:lstStyle/>
          <a:p>
            <a:pPr marL="0" indent="0">
              <a:buNone/>
            </a:pPr>
            <a:r>
              <a:rPr lang="en-US" sz="1800" b="1" dirty="0">
                <a:solidFill>
                  <a:srgbClr val="004D4C"/>
                </a:solidFill>
                <a:latin typeface="Calibri" pitchFamily="34" charset="0"/>
                <a:ea typeface="Calibri" pitchFamily="34" charset="-122"/>
                <a:cs typeface="Calibri" pitchFamily="34" charset="-120"/>
              </a:rPr>
              <a:t>Annie Delgado   </a:t>
            </a:r>
            <a:r>
              <a:rPr lang="en-US" sz="1400" b="1" dirty="0">
                <a:solidFill>
                  <a:srgbClr val="C25621"/>
                </a:solidFill>
                <a:latin typeface="Calibri" pitchFamily="34" charset="0"/>
                <a:ea typeface="Calibri" pitchFamily="34" charset="-122"/>
                <a:cs typeface="Calibri" pitchFamily="34" charset="-120"/>
              </a:rPr>
              <a:t>Budget &amp; Finance Analyst</a:t>
            </a:r>
            <a:endParaRPr lang="en-US" sz="1800" dirty="0"/>
          </a:p>
        </p:txBody>
      </p:sp>
      <p:sp>
        <p:nvSpPr>
          <p:cNvPr id="24" name="Text 22"/>
          <p:cNvSpPr txBox="1"/>
          <p:nvPr/>
        </p:nvSpPr>
        <p:spPr>
          <a:xfrm>
            <a:off x="5407659" y="5595907"/>
            <a:ext cx="3622041" cy="503725"/>
          </a:xfrm>
          <a:prstGeom prst="rect">
            <a:avLst/>
          </a:prstGeom>
          <a:noFill/>
          <a:ln/>
        </p:spPr>
        <p:txBody>
          <a:bodyPr wrap="square" lIns="0" tIns="0" rIns="0" bIns="0" rtlCol="0" anchor="ctr"/>
          <a:lstStyle/>
          <a:p>
            <a:pPr marL="0" indent="0">
              <a:buNone/>
            </a:pPr>
            <a:endParaRPr lang="en-US" sz="1600" dirty="0">
              <a:solidFill>
                <a:srgbClr val="004D4C"/>
              </a:solidFill>
              <a:latin typeface="Calibri" pitchFamily="34" charset="0"/>
              <a:ea typeface="Calibri" pitchFamily="34" charset="-122"/>
              <a:cs typeface="Calibri" pitchFamily="34" charset="-120"/>
            </a:endParaRPr>
          </a:p>
          <a:p>
            <a:r>
              <a:rPr lang="en-US" sz="1600" dirty="0">
                <a:solidFill>
                  <a:srgbClr val="004D4C"/>
                </a:solidFill>
                <a:latin typeface="Calibri" pitchFamily="34" charset="0"/>
                <a:ea typeface="Calibri" pitchFamily="34" charset="-122"/>
                <a:cs typeface="Calibri" pitchFamily="34" charset="-120"/>
              </a:rPr>
              <a:t>(505) 500-9801</a:t>
            </a:r>
          </a:p>
          <a:p>
            <a:pPr marL="0" indent="0">
              <a:buNone/>
            </a:pPr>
            <a:r>
              <a:rPr lang="en-US" sz="1600" dirty="0">
                <a:solidFill>
                  <a:srgbClr val="004D4C"/>
                </a:solidFill>
                <a:latin typeface="Calibri" pitchFamily="34" charset="0"/>
                <a:ea typeface="Calibri" pitchFamily="34" charset="-122"/>
                <a:cs typeface="Calibri" pitchFamily="34" charset="-120"/>
              </a:rPr>
              <a:t>annie.delgado@dfa.nm.gov</a:t>
            </a:r>
            <a:endParaRPr lang="en-US" sz="1600" dirty="0"/>
          </a:p>
        </p:txBody>
      </p:sp>
      <p:sp>
        <p:nvSpPr>
          <p:cNvPr id="25" name="Shape 23"/>
          <p:cNvSpPr/>
          <p:nvPr/>
        </p:nvSpPr>
        <p:spPr>
          <a:xfrm>
            <a:off x="9308195" y="2053844"/>
            <a:ext cx="2726855" cy="4308040"/>
          </a:xfrm>
          <a:prstGeom prst="rect">
            <a:avLst/>
          </a:prstGeom>
          <a:solidFill>
            <a:srgbClr val="0D8E90"/>
          </a:solidFill>
          <a:ln w="12700">
            <a:solidFill>
              <a:srgbClr val="0D8E90"/>
            </a:solidFill>
            <a:prstDash val="solid"/>
          </a:ln>
        </p:spPr>
        <p:txBody>
          <a:bodyPr/>
          <a:lstStyle/>
          <a:p>
            <a:endParaRPr lang="en-US"/>
          </a:p>
        </p:txBody>
      </p:sp>
      <p:sp>
        <p:nvSpPr>
          <p:cNvPr id="26" name="Text 24"/>
          <p:cNvSpPr txBox="1"/>
          <p:nvPr/>
        </p:nvSpPr>
        <p:spPr>
          <a:xfrm>
            <a:off x="9367280" y="2464684"/>
            <a:ext cx="2667770" cy="3069387"/>
          </a:xfrm>
          <a:prstGeom prst="rect">
            <a:avLst/>
          </a:prstGeom>
          <a:noFill/>
          <a:ln/>
        </p:spPr>
        <p:txBody>
          <a:bodyPr wrap="square" lIns="0" tIns="0" rIns="0" bIns="0" rtlCol="0" anchor="t"/>
          <a:lstStyle/>
          <a:p>
            <a:pPr marL="0" indent="0" algn="ctr">
              <a:buNone/>
            </a:pPr>
            <a:r>
              <a:rPr lang="en-US" sz="1800" b="1" dirty="0">
                <a:solidFill>
                  <a:srgbClr val="FFFFFF"/>
                </a:solidFill>
                <a:latin typeface="Calibri" pitchFamily="34" charset="0"/>
                <a:ea typeface="Calibri" pitchFamily="34" charset="-122"/>
                <a:cs typeface="Calibri" pitchFamily="34" charset="-120"/>
              </a:rPr>
              <a:t>Jennifer </a:t>
            </a:r>
            <a:r>
              <a:rPr lang="en-US" b="1" dirty="0">
                <a:solidFill>
                  <a:srgbClr val="FFFFFF"/>
                </a:solidFill>
                <a:latin typeface="Calibri" pitchFamily="34" charset="0"/>
                <a:ea typeface="Calibri" pitchFamily="34" charset="-122"/>
                <a:cs typeface="Calibri" pitchFamily="34" charset="-120"/>
              </a:rPr>
              <a:t>Gallegos</a:t>
            </a:r>
          </a:p>
          <a:p>
            <a:pPr marL="0" indent="0" algn="ctr">
              <a:buNone/>
            </a:pPr>
            <a:r>
              <a:rPr lang="en-US" b="1" dirty="0">
                <a:solidFill>
                  <a:srgbClr val="FFFFFF"/>
                </a:solidFill>
                <a:latin typeface="Calibri" pitchFamily="34" charset="0"/>
                <a:ea typeface="Calibri" pitchFamily="34" charset="-122"/>
                <a:cs typeface="Calibri" pitchFamily="34" charset="-120"/>
              </a:rPr>
              <a:t> Bureau Chief</a:t>
            </a:r>
          </a:p>
          <a:p>
            <a:pPr marL="0" indent="0" algn="ctr">
              <a:buNone/>
            </a:pPr>
            <a:r>
              <a:rPr lang="en-US" b="1" dirty="0">
                <a:solidFill>
                  <a:srgbClr val="FFFFFF"/>
                </a:solidFill>
                <a:latin typeface="Calibri" pitchFamily="34" charset="0"/>
                <a:ea typeface="Calibri" pitchFamily="34" charset="-122"/>
                <a:cs typeface="Calibri" pitchFamily="34" charset="-120"/>
              </a:rPr>
              <a:t>(505) 690-8464</a:t>
            </a:r>
            <a:endParaRPr lang="en-US" b="1" dirty="0">
              <a:solidFill>
                <a:schemeClr val="bg1"/>
              </a:solidFill>
              <a:latin typeface="Calibri" pitchFamily="34" charset="0"/>
              <a:ea typeface="Calibri" pitchFamily="34" charset="-122"/>
              <a:cs typeface="Calibri" pitchFamily="34" charset="-120"/>
            </a:endParaRPr>
          </a:p>
          <a:p>
            <a:pPr marL="0" indent="0" algn="ctr">
              <a:buNone/>
            </a:pPr>
            <a:r>
              <a:rPr lang="en-US" sz="1600" b="1" dirty="0">
                <a:solidFill>
                  <a:schemeClr val="bg1"/>
                </a:solidFill>
                <a:latin typeface="Calibri" pitchFamily="34" charset="0"/>
                <a:ea typeface="Calibri" pitchFamily="34" charset="-122"/>
                <a:cs typeface="Calibri" pitchFamily="34" charset="-120"/>
                <a:hlinkClick r:id="rId3">
                  <a:extLst>
                    <a:ext uri="{A12FA001-AC4F-418D-AE19-62706E023703}">
                      <ahyp:hlinkClr xmlns:ahyp="http://schemas.microsoft.com/office/drawing/2018/hyperlinkcolor" val="tx"/>
                    </a:ext>
                  </a:extLst>
                </a:hlinkClick>
              </a:rPr>
              <a:t>jennifer.gallegos@dfa.nm.gov</a:t>
            </a:r>
            <a:endParaRPr lang="en-US" sz="1600" b="1" dirty="0">
              <a:solidFill>
                <a:schemeClr val="bg1"/>
              </a:solidFill>
              <a:latin typeface="Calibri" pitchFamily="34" charset="0"/>
              <a:ea typeface="Calibri" pitchFamily="34" charset="-122"/>
              <a:cs typeface="Calibri" pitchFamily="34" charset="-120"/>
            </a:endParaRPr>
          </a:p>
          <a:p>
            <a:pPr marL="0" indent="0" algn="ctr">
              <a:buNone/>
            </a:pPr>
            <a:endParaRPr lang="en-US" sz="1600" b="1" dirty="0">
              <a:solidFill>
                <a:srgbClr val="FFFFFF"/>
              </a:solidFill>
              <a:latin typeface="Calibri" pitchFamily="34" charset="0"/>
              <a:ea typeface="Calibri" pitchFamily="34" charset="-122"/>
              <a:cs typeface="Calibri" pitchFamily="34" charset="-120"/>
            </a:endParaRPr>
          </a:p>
          <a:p>
            <a:pPr marL="0" indent="0" algn="ctr">
              <a:buNone/>
            </a:pPr>
            <a:endParaRPr lang="en-US" sz="1600" b="1" dirty="0">
              <a:solidFill>
                <a:srgbClr val="FFFFFF"/>
              </a:solidFill>
              <a:latin typeface="Calibri" pitchFamily="34" charset="0"/>
              <a:ea typeface="Calibri" pitchFamily="34" charset="-122"/>
              <a:cs typeface="Calibri" pitchFamily="34" charset="-120"/>
            </a:endParaRPr>
          </a:p>
          <a:p>
            <a:pPr marL="0" indent="0">
              <a:buNone/>
            </a:pPr>
            <a:r>
              <a:rPr lang="en-US" sz="1800" b="1" dirty="0">
                <a:solidFill>
                  <a:srgbClr val="FFFFFF"/>
                </a:solidFill>
                <a:latin typeface="Calibri" pitchFamily="34" charset="0"/>
                <a:ea typeface="Calibri" pitchFamily="34" charset="-122"/>
                <a:cs typeface="Calibri" pitchFamily="34" charset="-120"/>
              </a:rPr>
              <a:t>Budget &amp; Finance Bureau</a:t>
            </a:r>
            <a:endParaRPr lang="en-US" sz="1800" dirty="0"/>
          </a:p>
          <a:p>
            <a:pPr marL="0" indent="0" algn="ctr">
              <a:buNone/>
            </a:pPr>
            <a:r>
              <a:rPr lang="en-US" sz="1600" dirty="0">
                <a:solidFill>
                  <a:srgbClr val="FFFFFF"/>
                </a:solidFill>
                <a:latin typeface="Calibri" pitchFamily="34" charset="0"/>
                <a:ea typeface="Calibri" pitchFamily="34" charset="-122"/>
                <a:cs typeface="Calibri" pitchFamily="34" charset="-120"/>
              </a:rPr>
              <a:t>407 Galisteo St., Santa Fe</a:t>
            </a:r>
          </a:p>
          <a:p>
            <a:pPr algn="ctr"/>
            <a:r>
              <a:rPr lang="en-US" dirty="0">
                <a:solidFill>
                  <a:srgbClr val="FFFFFF"/>
                </a:solidFill>
                <a:latin typeface="Calibri" pitchFamily="34" charset="0"/>
                <a:ea typeface="Calibri" pitchFamily="34" charset="-122"/>
                <a:cs typeface="Calibri" pitchFamily="34" charset="-120"/>
              </a:rPr>
              <a:t>(505) 827-4985</a:t>
            </a:r>
            <a:endParaRPr lang="en-US" sz="1800" dirty="0"/>
          </a:p>
        </p:txBody>
      </p:sp>
      <p:sp>
        <p:nvSpPr>
          <p:cNvPr id="28" name="Text 26"/>
          <p:cNvSpPr txBox="1"/>
          <p:nvPr/>
        </p:nvSpPr>
        <p:spPr>
          <a:xfrm>
            <a:off x="297091" y="1345264"/>
            <a:ext cx="4419228" cy="457200"/>
          </a:xfrm>
          <a:prstGeom prst="rect">
            <a:avLst/>
          </a:prstGeom>
          <a:noFill/>
          <a:ln/>
        </p:spPr>
        <p:txBody>
          <a:bodyPr wrap="square" lIns="0" tIns="0" rIns="0" bIns="0" rtlCol="0" anchor="ctr"/>
          <a:lstStyle/>
          <a:p>
            <a:pPr marL="0" indent="0">
              <a:buNone/>
            </a:pPr>
            <a:r>
              <a:rPr lang="en-US" sz="1800" dirty="0">
                <a:solidFill>
                  <a:srgbClr val="DBEEEE"/>
                </a:solidFill>
                <a:latin typeface="Calibri" pitchFamily="34" charset="0"/>
                <a:ea typeface="Calibri" pitchFamily="34" charset="-122"/>
                <a:cs typeface="Calibri" pitchFamily="34" charset="-120"/>
              </a:rPr>
              <a:t>www.nmdfa.state.nm.us/local-government</a:t>
            </a:r>
            <a:endParaRPr lang="en-US" sz="1800" dirty="0"/>
          </a:p>
        </p:txBody>
      </p:sp>
      <p:sp>
        <p:nvSpPr>
          <p:cNvPr id="30" name="Shape 2">
            <a:extLst>
              <a:ext uri="{FF2B5EF4-FFF2-40B4-BE49-F238E27FC236}">
                <a16:creationId xmlns:a16="http://schemas.microsoft.com/office/drawing/2014/main" id="{42735F64-E430-6646-4C8F-EB10EC481F14}"/>
              </a:ext>
            </a:extLst>
          </p:cNvPr>
          <p:cNvSpPr/>
          <p:nvPr/>
        </p:nvSpPr>
        <p:spPr>
          <a:xfrm>
            <a:off x="624839" y="4277939"/>
            <a:ext cx="3938535" cy="932688"/>
          </a:xfrm>
          <a:prstGeom prst="rect">
            <a:avLst/>
          </a:prstGeom>
          <a:solidFill>
            <a:srgbClr val="FFFFFF"/>
          </a:solidFill>
          <a:ln w="12700">
            <a:solidFill>
              <a:srgbClr val="FFFFFF"/>
            </a:solidFill>
            <a:prstDash val="solid"/>
          </a:ln>
        </p:spPr>
        <p:txBody>
          <a:bodyPr/>
          <a:lstStyle/>
          <a:p>
            <a:endParaRPr lang="en-US"/>
          </a:p>
        </p:txBody>
      </p:sp>
      <p:sp>
        <p:nvSpPr>
          <p:cNvPr id="32" name="Text 3">
            <a:extLst>
              <a:ext uri="{FF2B5EF4-FFF2-40B4-BE49-F238E27FC236}">
                <a16:creationId xmlns:a16="http://schemas.microsoft.com/office/drawing/2014/main" id="{3ADFB291-50D9-E846-42EB-2BC8D55D5402}"/>
              </a:ext>
            </a:extLst>
          </p:cNvPr>
          <p:cNvSpPr txBox="1"/>
          <p:nvPr/>
        </p:nvSpPr>
        <p:spPr>
          <a:xfrm>
            <a:off x="817210" y="4343923"/>
            <a:ext cx="3227142" cy="329184"/>
          </a:xfrm>
          <a:prstGeom prst="rect">
            <a:avLst/>
          </a:prstGeom>
          <a:noFill/>
          <a:ln/>
        </p:spPr>
        <p:txBody>
          <a:bodyPr wrap="square" lIns="0" tIns="0" rIns="0" bIns="0" rtlCol="0" anchor="ctr"/>
          <a:lstStyle/>
          <a:p>
            <a:pPr marL="0" indent="0">
              <a:buNone/>
            </a:pPr>
            <a:r>
              <a:rPr lang="en-US" sz="1800" b="1" dirty="0">
                <a:solidFill>
                  <a:srgbClr val="004D4C"/>
                </a:solidFill>
                <a:latin typeface="Calibri" pitchFamily="34" charset="0"/>
                <a:ea typeface="Calibri" pitchFamily="34" charset="-122"/>
                <a:cs typeface="Calibri" pitchFamily="34" charset="-120"/>
              </a:rPr>
              <a:t>Sai Yeruva  </a:t>
            </a:r>
            <a:r>
              <a:rPr lang="en-US" sz="1400" b="1" dirty="0">
                <a:solidFill>
                  <a:srgbClr val="C25621"/>
                </a:solidFill>
                <a:latin typeface="Calibri" pitchFamily="34" charset="0"/>
                <a:ea typeface="Calibri" pitchFamily="34" charset="-122"/>
                <a:cs typeface="Calibri" pitchFamily="34" charset="-120"/>
              </a:rPr>
              <a:t>Budget and Finance Analyst</a:t>
            </a:r>
            <a:endParaRPr lang="en-US" sz="1800" dirty="0"/>
          </a:p>
        </p:txBody>
      </p:sp>
      <p:sp>
        <p:nvSpPr>
          <p:cNvPr id="34" name="Text 4">
            <a:extLst>
              <a:ext uri="{FF2B5EF4-FFF2-40B4-BE49-F238E27FC236}">
                <a16:creationId xmlns:a16="http://schemas.microsoft.com/office/drawing/2014/main" id="{28848B25-81D3-412E-E527-4B784CA0DE0C}"/>
              </a:ext>
            </a:extLst>
          </p:cNvPr>
          <p:cNvSpPr txBox="1"/>
          <p:nvPr/>
        </p:nvSpPr>
        <p:spPr>
          <a:xfrm>
            <a:off x="817211" y="4637906"/>
            <a:ext cx="3004130" cy="457200"/>
          </a:xfrm>
          <a:prstGeom prst="rect">
            <a:avLst/>
          </a:prstGeom>
          <a:noFill/>
          <a:ln/>
        </p:spPr>
        <p:txBody>
          <a:bodyPr wrap="square" lIns="0" tIns="0" rIns="0" bIns="0" rtlCol="0" anchor="ctr"/>
          <a:lstStyle/>
          <a:p>
            <a:pPr marL="0" indent="0">
              <a:buNone/>
            </a:pPr>
            <a:r>
              <a:rPr lang="en-US" sz="1600" dirty="0">
                <a:solidFill>
                  <a:srgbClr val="004D4C"/>
                </a:solidFill>
                <a:latin typeface="Calibri" pitchFamily="34" charset="0"/>
                <a:ea typeface="Calibri" pitchFamily="34" charset="-122"/>
                <a:cs typeface="Calibri" pitchFamily="34" charset="-120"/>
              </a:rPr>
              <a:t>(505) 709-0758</a:t>
            </a:r>
          </a:p>
          <a:p>
            <a:pPr marL="0" indent="0">
              <a:buNone/>
            </a:pPr>
            <a:r>
              <a:rPr lang="en-US" sz="1600" dirty="0">
                <a:solidFill>
                  <a:srgbClr val="004D4C"/>
                </a:solidFill>
                <a:latin typeface="Calibri" pitchFamily="34" charset="0"/>
                <a:ea typeface="Calibri" pitchFamily="34" charset="-122"/>
                <a:cs typeface="Calibri" pitchFamily="34" charset="-120"/>
              </a:rPr>
              <a:t> saisharvani.yeruva@dfa.nm.gov</a:t>
            </a:r>
            <a:endParaRPr lang="en-US" sz="1600" dirty="0"/>
          </a:p>
        </p:txBody>
      </p:sp>
      <p:sp>
        <p:nvSpPr>
          <p:cNvPr id="31" name="Shape 2">
            <a:extLst>
              <a:ext uri="{FF2B5EF4-FFF2-40B4-BE49-F238E27FC236}">
                <a16:creationId xmlns:a16="http://schemas.microsoft.com/office/drawing/2014/main" id="{A6B4A73C-25B0-34FB-6AD3-381800E9CE33}"/>
              </a:ext>
            </a:extLst>
          </p:cNvPr>
          <p:cNvSpPr/>
          <p:nvPr/>
        </p:nvSpPr>
        <p:spPr>
          <a:xfrm>
            <a:off x="624839" y="2029057"/>
            <a:ext cx="3938535" cy="932688"/>
          </a:xfrm>
          <a:prstGeom prst="rect">
            <a:avLst/>
          </a:prstGeom>
          <a:solidFill>
            <a:srgbClr val="FFFFFF"/>
          </a:solidFill>
          <a:ln w="12700">
            <a:solidFill>
              <a:srgbClr val="FFFFFF"/>
            </a:solidFill>
            <a:prstDash val="solid"/>
          </a:ln>
        </p:spPr>
        <p:txBody>
          <a:bodyPr/>
          <a:lstStyle/>
          <a:p>
            <a:endParaRPr lang="en-US"/>
          </a:p>
        </p:txBody>
      </p:sp>
      <p:sp>
        <p:nvSpPr>
          <p:cNvPr id="38" name="Text 3">
            <a:extLst>
              <a:ext uri="{FF2B5EF4-FFF2-40B4-BE49-F238E27FC236}">
                <a16:creationId xmlns:a16="http://schemas.microsoft.com/office/drawing/2014/main" id="{2E691D43-84A8-E915-A53C-559369103B3E}"/>
              </a:ext>
            </a:extLst>
          </p:cNvPr>
          <p:cNvSpPr txBox="1"/>
          <p:nvPr/>
        </p:nvSpPr>
        <p:spPr>
          <a:xfrm>
            <a:off x="835333" y="2034335"/>
            <a:ext cx="2910449" cy="329184"/>
          </a:xfrm>
          <a:prstGeom prst="rect">
            <a:avLst/>
          </a:prstGeom>
          <a:noFill/>
          <a:ln/>
        </p:spPr>
        <p:txBody>
          <a:bodyPr wrap="square" lIns="0" tIns="0" rIns="0" bIns="0" rtlCol="0" anchor="ctr"/>
          <a:lstStyle/>
          <a:p>
            <a:pPr marL="0" indent="0">
              <a:buNone/>
            </a:pPr>
            <a:r>
              <a:rPr lang="en-US" sz="1800" b="1" dirty="0">
                <a:solidFill>
                  <a:srgbClr val="004D4C"/>
                </a:solidFill>
                <a:latin typeface="Calibri" pitchFamily="34" charset="0"/>
                <a:ea typeface="Calibri" pitchFamily="34" charset="-122"/>
                <a:cs typeface="Calibri" pitchFamily="34" charset="-120"/>
              </a:rPr>
              <a:t>Paul Chavez  </a:t>
            </a:r>
            <a:r>
              <a:rPr lang="en-US" sz="1400" b="1" dirty="0">
                <a:solidFill>
                  <a:srgbClr val="C25621"/>
                </a:solidFill>
                <a:latin typeface="Calibri" pitchFamily="34" charset="0"/>
                <a:ea typeface="Calibri" pitchFamily="34" charset="-122"/>
                <a:cs typeface="Calibri" pitchFamily="34" charset="-120"/>
              </a:rPr>
              <a:t>Supervisor</a:t>
            </a:r>
            <a:endParaRPr lang="en-US" sz="1800" dirty="0"/>
          </a:p>
        </p:txBody>
      </p:sp>
      <p:sp>
        <p:nvSpPr>
          <p:cNvPr id="42" name="Text 4">
            <a:extLst>
              <a:ext uri="{FF2B5EF4-FFF2-40B4-BE49-F238E27FC236}">
                <a16:creationId xmlns:a16="http://schemas.microsoft.com/office/drawing/2014/main" id="{8A757E0B-042D-C248-DD6E-97D07002290C}"/>
              </a:ext>
            </a:extLst>
          </p:cNvPr>
          <p:cNvSpPr txBox="1"/>
          <p:nvPr/>
        </p:nvSpPr>
        <p:spPr>
          <a:xfrm>
            <a:off x="835333" y="2320952"/>
            <a:ext cx="2582921" cy="560622"/>
          </a:xfrm>
          <a:prstGeom prst="rect">
            <a:avLst/>
          </a:prstGeom>
          <a:noFill/>
          <a:ln/>
        </p:spPr>
        <p:txBody>
          <a:bodyPr wrap="square" lIns="0" tIns="0" rIns="0" bIns="0" rtlCol="0" anchor="ctr"/>
          <a:lstStyle/>
          <a:p>
            <a:pPr marL="0" indent="0">
              <a:buNone/>
            </a:pPr>
            <a:r>
              <a:rPr lang="en-US" sz="1600" dirty="0">
                <a:solidFill>
                  <a:srgbClr val="004D4C"/>
                </a:solidFill>
                <a:latin typeface="Calibri" pitchFamily="34" charset="0"/>
                <a:ea typeface="Calibri" pitchFamily="34" charset="-122"/>
                <a:cs typeface="Calibri" pitchFamily="34" charset="-120"/>
              </a:rPr>
              <a:t>(505) 819-1620</a:t>
            </a:r>
          </a:p>
          <a:p>
            <a:pPr marL="0" indent="0">
              <a:buNone/>
            </a:pPr>
            <a:r>
              <a:rPr lang="en-US" sz="1600" dirty="0">
                <a:solidFill>
                  <a:srgbClr val="004D4C"/>
                </a:solidFill>
                <a:latin typeface="Calibri" pitchFamily="34" charset="0"/>
                <a:ea typeface="Calibri" pitchFamily="34" charset="-122"/>
                <a:cs typeface="Calibri" pitchFamily="34" charset="-120"/>
              </a:rPr>
              <a:t>paul.chavez@dfa.nm.gov</a:t>
            </a:r>
            <a:endParaRPr lang="en-US" sz="1600" dirty="0"/>
          </a:p>
        </p:txBody>
      </p:sp>
      <p:sp>
        <p:nvSpPr>
          <p:cNvPr id="4" name="Shape 11">
            <a:extLst>
              <a:ext uri="{FF2B5EF4-FFF2-40B4-BE49-F238E27FC236}">
                <a16:creationId xmlns:a16="http://schemas.microsoft.com/office/drawing/2014/main" id="{44E97F6C-16F1-DF25-E5DA-CE33EAAAC2BC}"/>
              </a:ext>
            </a:extLst>
          </p:cNvPr>
          <p:cNvSpPr/>
          <p:nvPr/>
        </p:nvSpPr>
        <p:spPr>
          <a:xfrm>
            <a:off x="599947" y="5368941"/>
            <a:ext cx="3961893" cy="920099"/>
          </a:xfrm>
          <a:prstGeom prst="rect">
            <a:avLst/>
          </a:prstGeom>
          <a:solidFill>
            <a:srgbClr val="FFFFFF"/>
          </a:solidFill>
          <a:ln w="12700">
            <a:solidFill>
              <a:srgbClr val="FFFFFF"/>
            </a:solidFill>
            <a:prstDash val="solid"/>
          </a:ln>
        </p:spPr>
        <p:txBody>
          <a:bodyPr/>
          <a:lstStyle/>
          <a:p>
            <a:r>
              <a:rPr lang="en-US" b="1" dirty="0">
                <a:solidFill>
                  <a:srgbClr val="004D4C"/>
                </a:solidFill>
                <a:latin typeface="Calibri" pitchFamily="34" charset="0"/>
                <a:ea typeface="Calibri" pitchFamily="34" charset="-122"/>
                <a:cs typeface="Calibri" pitchFamily="34" charset="-120"/>
              </a:rPr>
              <a:t>  Harold Quintana   </a:t>
            </a:r>
            <a:r>
              <a:rPr lang="en-US" sz="1400" b="1" dirty="0">
                <a:solidFill>
                  <a:srgbClr val="C25621"/>
                </a:solidFill>
                <a:latin typeface="Calibri" pitchFamily="34" charset="0"/>
                <a:ea typeface="Calibri" pitchFamily="34" charset="-122"/>
                <a:cs typeface="Calibri" pitchFamily="34" charset="-120"/>
              </a:rPr>
              <a:t>Budget &amp; Finance Analyst</a:t>
            </a:r>
            <a:endParaRPr lang="en-US" sz="1400" dirty="0"/>
          </a:p>
          <a:p>
            <a:r>
              <a:rPr lang="en-US" sz="1600" dirty="0">
                <a:solidFill>
                  <a:srgbClr val="004D4C"/>
                </a:solidFill>
                <a:latin typeface="Calibri" pitchFamily="34" charset="0"/>
                <a:ea typeface="Calibri" pitchFamily="34" charset="-122"/>
                <a:cs typeface="Calibri" pitchFamily="34" charset="-120"/>
              </a:rPr>
              <a:t>  (505) 396-1783</a:t>
            </a:r>
          </a:p>
          <a:p>
            <a:r>
              <a:rPr lang="en-US" sz="1600" dirty="0">
                <a:solidFill>
                  <a:srgbClr val="004D4C"/>
                </a:solidFill>
                <a:latin typeface="Calibri" pitchFamily="34" charset="0"/>
                <a:ea typeface="Calibri" pitchFamily="34" charset="-122"/>
                <a:cs typeface="Calibri" pitchFamily="34" charset="-120"/>
              </a:rPr>
              <a:t>  harold.quintana@dfa.nm.gov</a:t>
            </a:r>
            <a:endParaRPr lang="en-US" sz="1600" dirty="0"/>
          </a:p>
        </p:txBody>
      </p:sp>
      <p:pic>
        <p:nvPicPr>
          <p:cNvPr id="5" name="Picture 4">
            <a:extLst>
              <a:ext uri="{FF2B5EF4-FFF2-40B4-BE49-F238E27FC236}">
                <a16:creationId xmlns:a16="http://schemas.microsoft.com/office/drawing/2014/main" id="{3B2B7FBF-E4E6-5B3D-669B-1976E72D1481}"/>
              </a:ext>
            </a:extLst>
          </p:cNvPr>
          <p:cNvPicPr>
            <a:picLocks noChangeAspect="1"/>
          </p:cNvPicPr>
          <p:nvPr/>
        </p:nvPicPr>
        <p:blipFill>
          <a:blip r:embed="rId4"/>
          <a:stretch>
            <a:fillRect/>
          </a:stretch>
        </p:blipFill>
        <p:spPr>
          <a:xfrm>
            <a:off x="9867899" y="5000626"/>
            <a:ext cx="1704975" cy="119291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dfa-template_1</Template>
  <TotalTime>665</TotalTime>
  <Words>1550</Words>
  <Application>Microsoft Office PowerPoint</Application>
  <PresentationFormat>Widescreen</PresentationFormat>
  <Paragraphs>157</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Budget Adjustment Requests (BARs)</vt:lpstr>
      <vt:lpstr>Types of BARs</vt:lpstr>
      <vt:lpstr>Budget Adjustment Requests</vt:lpstr>
      <vt:lpstr>Budget Adjustment Requests … continued</vt:lpstr>
      <vt:lpstr>Validations in the Adjustment Module</vt:lpstr>
      <vt:lpstr>BAR Validations</vt:lpstr>
      <vt:lpstr>BAR Validations … continued</vt:lpstr>
      <vt:lpstr>BAR Submittal Recommendations</vt:lpstr>
      <vt:lpstr>BAR Submittal Checks</vt:lpstr>
      <vt:lpstr>Resolution example</vt:lpstr>
      <vt:lpstr>Resolution Supporting Document example</vt:lpstr>
      <vt:lpstr>Resolution example</vt:lpstr>
      <vt:lpstr>Resolution Supporting Document example</vt:lpstr>
      <vt:lpstr>Resolution Supporting Document example</vt:lpstr>
      <vt:lpstr>BAR Corrections</vt:lpstr>
      <vt:lpstr>Entering BARs in the Adjustment Module</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PptxGenJS Presentation</dc:subject>
  <dc:creator>Sanchez, Estevan, DFA</dc:creator>
  <cp:lastModifiedBy>Roth, Bryce, DFA</cp:lastModifiedBy>
  <cp:revision>8</cp:revision>
  <dcterms:created xsi:type="dcterms:W3CDTF">2026-08-24T22:12:50Z</dcterms:created>
  <dcterms:modified xsi:type="dcterms:W3CDTF">2026-10-01T15:44:12Z</dcterms:modified>
</cp:coreProperties>
</file>