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3"/>
    <p:sldId id="267" r:id="rId4"/>
    <p:sldId id="278" r:id="rId5"/>
    <p:sldId id="280" r:id="rId6"/>
    <p:sldId id="269" r:id="rId7"/>
    <p:sldId id="259" r:id="rId8"/>
    <p:sldId id="271" r:id="rId9"/>
    <p:sldId id="282" r:id="rId10"/>
    <p:sldId id="281" r:id="rId11"/>
    <p:sldId id="270" r:id="rId12"/>
    <p:sldId id="283" r:id="rId13"/>
    <p:sldId id="268" r:id="rId14"/>
    <p:sldId id="261" r:id="rId15"/>
    <p:sldId id="262" r:id="rId16"/>
    <p:sldId id="284" r:id="rId17"/>
    <p:sldId id="264" r:id="rId18"/>
    <p:sldId id="265" r:id="rId19"/>
    <p:sldId id="287" r:id="rId20"/>
    <p:sldId id="272" r:id="rId21"/>
    <p:sldId id="286" r:id="rId22"/>
    <p:sldId id="288" r:id="rId23"/>
    <p:sldId id="290" r:id="rId24"/>
    <p:sldId id="276"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6" d="100"/>
          <a:sy n="86" d="100"/>
        </p:scale>
        <p:origin x="67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1" Type="http://schemas.openxmlformats.org/officeDocument/2006/relationships/image" Target="../media/image4.svg"/></Relationships>
</file>

<file path=ppt/diagrams/_rels/data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ata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ata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s>
</file>

<file path=ppt/diagrams/_rels/data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ata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6.svg"/><Relationship Id="rId1" Type="http://schemas.openxmlformats.org/officeDocument/2006/relationships/image" Target="../media/image30.svg"/></Relationships>
</file>

<file path=ppt/diagrams/_rels/data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3.svg"/><Relationship Id="rId1" Type="http://schemas.openxmlformats.org/officeDocument/2006/relationships/image" Target="../media/image30.svg"/></Relationships>
</file>

<file path=ppt/diagrams/_rels/data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ata1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5" Type="http://schemas.openxmlformats.org/officeDocument/2006/relationships/image" Target="../media/image40.sv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1" Type="http://schemas.openxmlformats.org/officeDocument/2006/relationships/image" Target="../media/image4.svg"/></Relationships>
</file>

<file path=ppt/diagrams/_rels/drawing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rawing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6.svg"/><Relationship Id="rId1" Type="http://schemas.openxmlformats.org/officeDocument/2006/relationships/image" Target="../media/image3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3.svg"/><Relationship Id="rId1" Type="http://schemas.openxmlformats.org/officeDocument/2006/relationships/image" Target="../media/image30.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 Id="rId5" Type="http://schemas.openxmlformats.org/officeDocument/2006/relationships/image" Target="../media/image40.sv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98907C-2BDD-4373-85B0-4088A50553F6}" type="doc">
      <dgm:prSet loTypeId="urn:microsoft.com/office/officeart/2018/5/layout/IconCircleLabelList" loCatId="icon" qsTypeId="urn:microsoft.com/office/officeart/2005/8/quickstyle/simple1#1" qsCatId="simple" csTypeId="urn:microsoft.com/office/officeart/2005/8/colors/accent1_2#1" csCatId="accent1" phldr="1"/>
      <dgm:spPr/>
      <dgm:t>
        <a:bodyPr/>
        <a:lstStyle/>
        <a:p>
          <a:endParaRPr lang="en-US"/>
        </a:p>
      </dgm:t>
    </dgm:pt>
    <dgm:pt modelId="{3A8CD15E-3165-449B-888B-F931C0BDBB61}">
      <dgm:prSet/>
      <dgm:spPr/>
      <dgm:t>
        <a:bodyPr/>
        <a:lstStyle/>
        <a:p>
          <a:pPr>
            <a:lnSpc>
              <a:spcPct val="100000"/>
            </a:lnSpc>
            <a:defRPr cap="all"/>
          </a:pPr>
          <a:r>
            <a:rPr lang="en-US" dirty="0"/>
            <a:t>Enacted in 1969, the Lodgers’ Tax Act (Sections 3-38-13 through 3-38-25, NMSA 1978)</a:t>
          </a:r>
        </a:p>
      </dgm:t>
    </dgm:pt>
    <dgm:pt modelId="{30BB0F5B-793D-42C4-BAA0-484B1654D7C5}" type="parTrans" cxnId="{1A444F0A-5EF0-4BED-83B8-F1839E0B8F62}">
      <dgm:prSet/>
      <dgm:spPr/>
      <dgm:t>
        <a:bodyPr/>
        <a:lstStyle/>
        <a:p>
          <a:endParaRPr lang="en-US"/>
        </a:p>
      </dgm:t>
    </dgm:pt>
    <dgm:pt modelId="{6EF800B9-31F3-409E-9571-06A73AB628EE}" type="sibTrans" cxnId="{1A444F0A-5EF0-4BED-83B8-F1839E0B8F62}">
      <dgm:prSet/>
      <dgm:spPr/>
      <dgm:t>
        <a:bodyPr/>
        <a:lstStyle/>
        <a:p>
          <a:endParaRPr lang="en-US"/>
        </a:p>
      </dgm:t>
    </dgm:pt>
    <dgm:pt modelId="{91DE6B05-6161-464A-BDF5-F9AD7EAC932B}">
      <dgm:prSet/>
      <dgm:spPr/>
      <dgm:t>
        <a:bodyPr/>
        <a:lstStyle/>
        <a:p>
          <a:pPr>
            <a:lnSpc>
              <a:spcPct val="100000"/>
            </a:lnSpc>
            <a:defRPr cap="all"/>
          </a:pPr>
          <a:r>
            <a:rPr lang="en-US" dirty="0"/>
            <a:t>Enacted in 1996, Lodgers Tax Quarterly Report (Rule 2 NMAC 105.2)</a:t>
          </a:r>
        </a:p>
      </dgm:t>
    </dgm:pt>
    <dgm:pt modelId="{D0F0C9C3-EA3F-4F35-BC7E-2A50D6A0B0E2}" type="parTrans" cxnId="{38BE4E9B-13B6-48E0-8E75-C84337808A4B}">
      <dgm:prSet/>
      <dgm:spPr/>
      <dgm:t>
        <a:bodyPr/>
        <a:lstStyle/>
        <a:p>
          <a:endParaRPr lang="en-US"/>
        </a:p>
      </dgm:t>
    </dgm:pt>
    <dgm:pt modelId="{A30650F2-025E-4A36-8193-68BD1A0C99C5}" type="sibTrans" cxnId="{38BE4E9B-13B6-48E0-8E75-C84337808A4B}">
      <dgm:prSet/>
      <dgm:spPr/>
      <dgm:t>
        <a:bodyPr/>
        <a:lstStyle/>
        <a:p>
          <a:endParaRPr lang="en-US"/>
        </a:p>
      </dgm:t>
    </dgm:pt>
    <dgm:pt modelId="{2763FE54-0AA1-4247-98FB-178294CD255C}" type="pres">
      <dgm:prSet presAssocID="{7A98907C-2BDD-4373-85B0-4088A50553F6}" presName="root" presStyleCnt="0">
        <dgm:presLayoutVars>
          <dgm:dir/>
          <dgm:resizeHandles val="exact"/>
        </dgm:presLayoutVars>
      </dgm:prSet>
      <dgm:spPr/>
    </dgm:pt>
    <dgm:pt modelId="{B7F5FB20-2122-41ED-AE21-642A9E40DDC1}" type="pres">
      <dgm:prSet presAssocID="{3A8CD15E-3165-449B-888B-F931C0BDBB61}" presName="compNode" presStyleCnt="0"/>
      <dgm:spPr/>
    </dgm:pt>
    <dgm:pt modelId="{447489C5-9F8D-4A70-BA5E-5C5BD5BE1BF6}" type="pres">
      <dgm:prSet presAssocID="{3A8CD15E-3165-449B-888B-F931C0BDBB61}" presName="iconBgRect" presStyleLbl="bgShp" presStyleIdx="0" presStyleCnt="2"/>
      <dgm:spPr/>
    </dgm:pt>
    <dgm:pt modelId="{C34A08D0-31A7-4A80-89E6-7E6E6E633378}" type="pres">
      <dgm:prSet presAssocID="{3A8CD15E-3165-449B-888B-F931C0BDBB61}"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ourt outline"/>
        </a:ext>
      </dgm:extLst>
    </dgm:pt>
    <dgm:pt modelId="{5E8BD5A2-501D-4566-8DF1-2C57C98A4912}" type="pres">
      <dgm:prSet presAssocID="{3A8CD15E-3165-449B-888B-F931C0BDBB61}" presName="spaceRect" presStyleCnt="0"/>
      <dgm:spPr/>
    </dgm:pt>
    <dgm:pt modelId="{56284FA0-90EC-49A2-9562-1831F4E70B9C}" type="pres">
      <dgm:prSet presAssocID="{3A8CD15E-3165-449B-888B-F931C0BDBB61}" presName="textRect" presStyleLbl="revTx" presStyleIdx="0" presStyleCnt="2">
        <dgm:presLayoutVars>
          <dgm:chMax val="1"/>
          <dgm:chPref val="1"/>
        </dgm:presLayoutVars>
      </dgm:prSet>
      <dgm:spPr/>
    </dgm:pt>
    <dgm:pt modelId="{B8A9B228-3E25-4580-B963-9B9B35A32C7F}" type="pres">
      <dgm:prSet presAssocID="{6EF800B9-31F3-409E-9571-06A73AB628EE}" presName="sibTrans" presStyleCnt="0"/>
      <dgm:spPr/>
    </dgm:pt>
    <dgm:pt modelId="{7708A6F2-9E12-4A44-B9A8-27A226B66593}" type="pres">
      <dgm:prSet presAssocID="{91DE6B05-6161-464A-BDF5-F9AD7EAC932B}" presName="compNode" presStyleCnt="0"/>
      <dgm:spPr/>
    </dgm:pt>
    <dgm:pt modelId="{E1F87B4A-FF31-42B7-B116-007704F3851A}" type="pres">
      <dgm:prSet presAssocID="{91DE6B05-6161-464A-BDF5-F9AD7EAC932B}" presName="iconBgRect" presStyleLbl="bgShp" presStyleIdx="1" presStyleCnt="2"/>
      <dgm:spPr/>
    </dgm:pt>
    <dgm:pt modelId="{582ACAE0-1F19-4BAF-A798-8EBF8435C6E7}" type="pres">
      <dgm:prSet presAssocID="{91DE6B05-6161-464A-BDF5-F9AD7EAC932B}"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cument with solid fill"/>
        </a:ext>
      </dgm:extLst>
    </dgm:pt>
    <dgm:pt modelId="{74886396-841B-468A-9435-FDAE47BE7E6C}" type="pres">
      <dgm:prSet presAssocID="{91DE6B05-6161-464A-BDF5-F9AD7EAC932B}" presName="spaceRect" presStyleCnt="0"/>
      <dgm:spPr/>
    </dgm:pt>
    <dgm:pt modelId="{E1C11242-2A80-4AE9-94DA-CA8DA1E500CE}" type="pres">
      <dgm:prSet presAssocID="{91DE6B05-6161-464A-BDF5-F9AD7EAC932B}" presName="textRect" presStyleLbl="revTx" presStyleIdx="1" presStyleCnt="2">
        <dgm:presLayoutVars>
          <dgm:chMax val="1"/>
          <dgm:chPref val="1"/>
        </dgm:presLayoutVars>
      </dgm:prSet>
      <dgm:spPr/>
    </dgm:pt>
  </dgm:ptLst>
  <dgm:cxnLst>
    <dgm:cxn modelId="{C28B2203-9EBF-40ED-BA06-C7A1698E09A3}" type="presOf" srcId="{7A98907C-2BDD-4373-85B0-4088A50553F6}" destId="{2763FE54-0AA1-4247-98FB-178294CD255C}" srcOrd="0" destOrd="0" presId="urn:microsoft.com/office/officeart/2018/5/layout/IconCircleLabelList"/>
    <dgm:cxn modelId="{1A444F0A-5EF0-4BED-83B8-F1839E0B8F62}" srcId="{7A98907C-2BDD-4373-85B0-4088A50553F6}" destId="{3A8CD15E-3165-449B-888B-F931C0BDBB61}" srcOrd="0" destOrd="0" parTransId="{30BB0F5B-793D-42C4-BAA0-484B1654D7C5}" sibTransId="{6EF800B9-31F3-409E-9571-06A73AB628EE}"/>
    <dgm:cxn modelId="{58CD9959-B891-43D8-AD97-07481F6A2897}" type="presOf" srcId="{3A8CD15E-3165-449B-888B-F931C0BDBB61}" destId="{56284FA0-90EC-49A2-9562-1831F4E70B9C}" srcOrd="0" destOrd="0" presId="urn:microsoft.com/office/officeart/2018/5/layout/IconCircleLabelList"/>
    <dgm:cxn modelId="{38BE4E9B-13B6-48E0-8E75-C84337808A4B}" srcId="{7A98907C-2BDD-4373-85B0-4088A50553F6}" destId="{91DE6B05-6161-464A-BDF5-F9AD7EAC932B}" srcOrd="1" destOrd="0" parTransId="{D0F0C9C3-EA3F-4F35-BC7E-2A50D6A0B0E2}" sibTransId="{A30650F2-025E-4A36-8193-68BD1A0C99C5}"/>
    <dgm:cxn modelId="{7D80B39D-E27B-40E1-A506-739D5C3FE9BD}" type="presOf" srcId="{91DE6B05-6161-464A-BDF5-F9AD7EAC932B}" destId="{E1C11242-2A80-4AE9-94DA-CA8DA1E500CE}" srcOrd="0" destOrd="0" presId="urn:microsoft.com/office/officeart/2018/5/layout/IconCircleLabelList"/>
    <dgm:cxn modelId="{60F53A46-30EF-45AE-B659-A1984881ACF0}" type="presParOf" srcId="{2763FE54-0AA1-4247-98FB-178294CD255C}" destId="{B7F5FB20-2122-41ED-AE21-642A9E40DDC1}" srcOrd="0" destOrd="0" presId="urn:microsoft.com/office/officeart/2018/5/layout/IconCircleLabelList"/>
    <dgm:cxn modelId="{441E38E9-1014-4148-9CAD-5B1BCBE1A48F}" type="presParOf" srcId="{B7F5FB20-2122-41ED-AE21-642A9E40DDC1}" destId="{447489C5-9F8D-4A70-BA5E-5C5BD5BE1BF6}" srcOrd="0" destOrd="0" presId="urn:microsoft.com/office/officeart/2018/5/layout/IconCircleLabelList"/>
    <dgm:cxn modelId="{DA2FAB77-D998-48E7-9C72-A2D3475578C5}" type="presParOf" srcId="{B7F5FB20-2122-41ED-AE21-642A9E40DDC1}" destId="{C34A08D0-31A7-4A80-89E6-7E6E6E633378}" srcOrd="1" destOrd="0" presId="urn:microsoft.com/office/officeart/2018/5/layout/IconCircleLabelList"/>
    <dgm:cxn modelId="{36E40EEE-31AC-4D43-9DFB-036A88F5AB34}" type="presParOf" srcId="{B7F5FB20-2122-41ED-AE21-642A9E40DDC1}" destId="{5E8BD5A2-501D-4566-8DF1-2C57C98A4912}" srcOrd="2" destOrd="0" presId="urn:microsoft.com/office/officeart/2018/5/layout/IconCircleLabelList"/>
    <dgm:cxn modelId="{DA830435-2BE3-42EF-8085-92DD20498ADF}" type="presParOf" srcId="{B7F5FB20-2122-41ED-AE21-642A9E40DDC1}" destId="{56284FA0-90EC-49A2-9562-1831F4E70B9C}" srcOrd="3" destOrd="0" presId="urn:microsoft.com/office/officeart/2018/5/layout/IconCircleLabelList"/>
    <dgm:cxn modelId="{70E35662-6672-42A6-A2A2-D9101869E2BA}" type="presParOf" srcId="{2763FE54-0AA1-4247-98FB-178294CD255C}" destId="{B8A9B228-3E25-4580-B963-9B9B35A32C7F}" srcOrd="1" destOrd="0" presId="urn:microsoft.com/office/officeart/2018/5/layout/IconCircleLabelList"/>
    <dgm:cxn modelId="{B4FD471D-5AE0-41F1-BBF7-42DA10B34194}" type="presParOf" srcId="{2763FE54-0AA1-4247-98FB-178294CD255C}" destId="{7708A6F2-9E12-4A44-B9A8-27A226B66593}" srcOrd="2" destOrd="0" presId="urn:microsoft.com/office/officeart/2018/5/layout/IconCircleLabelList"/>
    <dgm:cxn modelId="{221F75FA-094E-42B6-81F4-7926CD1D2033}" type="presParOf" srcId="{7708A6F2-9E12-4A44-B9A8-27A226B66593}" destId="{E1F87B4A-FF31-42B7-B116-007704F3851A}" srcOrd="0" destOrd="0" presId="urn:microsoft.com/office/officeart/2018/5/layout/IconCircleLabelList"/>
    <dgm:cxn modelId="{6B7203B9-2290-4A34-852C-B4F48992176B}" type="presParOf" srcId="{7708A6F2-9E12-4A44-B9A8-27A226B66593}" destId="{582ACAE0-1F19-4BAF-A798-8EBF8435C6E7}" srcOrd="1" destOrd="0" presId="urn:microsoft.com/office/officeart/2018/5/layout/IconCircleLabelList"/>
    <dgm:cxn modelId="{3753E148-03B9-485D-9A5E-9DE8A5A84EF5}" type="presParOf" srcId="{7708A6F2-9E12-4A44-B9A8-27A226B66593}" destId="{74886396-841B-468A-9435-FDAE47BE7E6C}" srcOrd="2" destOrd="0" presId="urn:microsoft.com/office/officeart/2018/5/layout/IconCircleLabelList"/>
    <dgm:cxn modelId="{E641D71B-957B-4200-88BA-E0B8A4104ACB}" type="presParOf" srcId="{7708A6F2-9E12-4A44-B9A8-27A226B66593}" destId="{E1C11242-2A80-4AE9-94DA-CA8DA1E500C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8907C-2BDD-4373-85B0-4088A50553F6}" type="doc">
      <dgm:prSet loTypeId="urn:microsoft.com/office/officeart/2018/5/layout/IconCircleLabelList" loCatId="icon" qsTypeId="urn:microsoft.com/office/officeart/2005/8/quickstyle/simple1#2" qsCatId="simple" csTypeId="urn:microsoft.com/office/officeart/2005/8/colors/accent1_2#2" csCatId="accent1" phldr="1"/>
      <dgm:spPr/>
      <dgm:t>
        <a:bodyPr/>
        <a:lstStyle/>
        <a:p>
          <a:endParaRPr lang="en-US"/>
        </a:p>
      </dgm:t>
    </dgm:pt>
    <dgm:pt modelId="{3A8CD15E-3165-449B-888B-F931C0BDBB61}">
      <dgm:prSet custT="1"/>
      <dgm:spPr/>
      <dgm:t>
        <a:bodyPr/>
        <a:lstStyle/>
        <a:p>
          <a:pPr marL="0" algn="ctr" defTabSz="457200" rtl="0" eaLnBrk="1" latinLnBrk="0" hangingPunct="1">
            <a:lnSpc>
              <a:spcPct val="90000"/>
            </a:lnSpc>
            <a:spcBef>
              <a:spcPts val="1000"/>
            </a:spcBef>
            <a:spcAft>
              <a:spcPts val="600"/>
            </a:spcAft>
            <a:defRPr cap="all"/>
          </a:pPr>
          <a:r>
            <a:rPr lang="en-US" sz="1600" kern="1200" dirty="0">
              <a:solidFill>
                <a:schemeClr val="bg2">
                  <a:lumMod val="50000"/>
                </a:schemeClr>
              </a:solidFill>
              <a:latin typeface="+mn-lt"/>
              <a:ea typeface="+mn-ea"/>
              <a:cs typeface="+mn-cs"/>
            </a:rPr>
            <a:t>Allows an optional tax revenue for municipalities or counties on persons using commercial lodging accommodations </a:t>
          </a:r>
        </a:p>
      </dgm:t>
    </dgm:pt>
    <dgm:pt modelId="{30BB0F5B-793D-42C4-BAA0-484B1654D7C5}" type="parTrans" cxnId="{1A444F0A-5EF0-4BED-83B8-F1839E0B8F62}">
      <dgm:prSet/>
      <dgm:spPr/>
      <dgm:t>
        <a:bodyPr/>
        <a:lstStyle/>
        <a:p>
          <a:endParaRPr lang="en-US"/>
        </a:p>
      </dgm:t>
    </dgm:pt>
    <dgm:pt modelId="{6EF800B9-31F3-409E-9571-06A73AB628EE}" type="sibTrans" cxnId="{1A444F0A-5EF0-4BED-83B8-F1839E0B8F62}">
      <dgm:prSet/>
      <dgm:spPr/>
      <dgm:t>
        <a:bodyPr/>
        <a:lstStyle/>
        <a:p>
          <a:endParaRPr lang="en-US"/>
        </a:p>
      </dgm:t>
    </dgm:pt>
    <dgm:pt modelId="{2763FE54-0AA1-4247-98FB-178294CD255C}" type="pres">
      <dgm:prSet presAssocID="{7A98907C-2BDD-4373-85B0-4088A50553F6}" presName="root" presStyleCnt="0">
        <dgm:presLayoutVars>
          <dgm:dir/>
          <dgm:resizeHandles val="exact"/>
        </dgm:presLayoutVars>
      </dgm:prSet>
      <dgm:spPr/>
    </dgm:pt>
    <dgm:pt modelId="{B7F5FB20-2122-41ED-AE21-642A9E40DDC1}" type="pres">
      <dgm:prSet presAssocID="{3A8CD15E-3165-449B-888B-F931C0BDBB61}" presName="compNode" presStyleCnt="0"/>
      <dgm:spPr/>
    </dgm:pt>
    <dgm:pt modelId="{447489C5-9F8D-4A70-BA5E-5C5BD5BE1BF6}" type="pres">
      <dgm:prSet presAssocID="{3A8CD15E-3165-449B-888B-F931C0BDBB61}" presName="iconBgRect" presStyleLbl="bgShp" presStyleIdx="0" presStyleCnt="1"/>
      <dgm:spPr/>
    </dgm:pt>
    <dgm:pt modelId="{C34A08D0-31A7-4A80-89E6-7E6E6E633378}" type="pres">
      <dgm:prSet presAssocID="{3A8CD15E-3165-449B-888B-F931C0BDBB6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ity"/>
        </a:ext>
      </dgm:extLst>
    </dgm:pt>
    <dgm:pt modelId="{5E8BD5A2-501D-4566-8DF1-2C57C98A4912}" type="pres">
      <dgm:prSet presAssocID="{3A8CD15E-3165-449B-888B-F931C0BDBB61}" presName="spaceRect" presStyleCnt="0"/>
      <dgm:spPr/>
    </dgm:pt>
    <dgm:pt modelId="{56284FA0-90EC-49A2-9562-1831F4E70B9C}" type="pres">
      <dgm:prSet presAssocID="{3A8CD15E-3165-449B-888B-F931C0BDBB61}" presName="textRect" presStyleLbl="revTx" presStyleIdx="0" presStyleCnt="1" custLinFactNeighborX="0" custLinFactNeighborY="-66575">
        <dgm:presLayoutVars>
          <dgm:chMax val="1"/>
          <dgm:chPref val="1"/>
        </dgm:presLayoutVars>
      </dgm:prSet>
      <dgm:spPr/>
    </dgm:pt>
  </dgm:ptLst>
  <dgm:cxnLst>
    <dgm:cxn modelId="{C28B2203-9EBF-40ED-BA06-C7A1698E09A3}" type="presOf" srcId="{7A98907C-2BDD-4373-85B0-4088A50553F6}" destId="{2763FE54-0AA1-4247-98FB-178294CD255C}" srcOrd="0" destOrd="0" presId="urn:microsoft.com/office/officeart/2018/5/layout/IconCircleLabelList"/>
    <dgm:cxn modelId="{1A444F0A-5EF0-4BED-83B8-F1839E0B8F62}" srcId="{7A98907C-2BDD-4373-85B0-4088A50553F6}" destId="{3A8CD15E-3165-449B-888B-F931C0BDBB61}" srcOrd="0" destOrd="0" parTransId="{30BB0F5B-793D-42C4-BAA0-484B1654D7C5}" sibTransId="{6EF800B9-31F3-409E-9571-06A73AB628EE}"/>
    <dgm:cxn modelId="{58CD9959-B891-43D8-AD97-07481F6A2897}" type="presOf" srcId="{3A8CD15E-3165-449B-888B-F931C0BDBB61}" destId="{56284FA0-90EC-49A2-9562-1831F4E70B9C}" srcOrd="0" destOrd="0" presId="urn:microsoft.com/office/officeart/2018/5/layout/IconCircleLabelList"/>
    <dgm:cxn modelId="{60F53A46-30EF-45AE-B659-A1984881ACF0}" type="presParOf" srcId="{2763FE54-0AA1-4247-98FB-178294CD255C}" destId="{B7F5FB20-2122-41ED-AE21-642A9E40DDC1}" srcOrd="0" destOrd="0" presId="urn:microsoft.com/office/officeart/2018/5/layout/IconCircleLabelList"/>
    <dgm:cxn modelId="{441E38E9-1014-4148-9CAD-5B1BCBE1A48F}" type="presParOf" srcId="{B7F5FB20-2122-41ED-AE21-642A9E40DDC1}" destId="{447489C5-9F8D-4A70-BA5E-5C5BD5BE1BF6}" srcOrd="0" destOrd="0" presId="urn:microsoft.com/office/officeart/2018/5/layout/IconCircleLabelList"/>
    <dgm:cxn modelId="{DA2FAB77-D998-48E7-9C72-A2D3475578C5}" type="presParOf" srcId="{B7F5FB20-2122-41ED-AE21-642A9E40DDC1}" destId="{C34A08D0-31A7-4A80-89E6-7E6E6E633378}" srcOrd="1" destOrd="0" presId="urn:microsoft.com/office/officeart/2018/5/layout/IconCircleLabelList"/>
    <dgm:cxn modelId="{36E40EEE-31AC-4D43-9DFB-036A88F5AB34}" type="presParOf" srcId="{B7F5FB20-2122-41ED-AE21-642A9E40DDC1}" destId="{5E8BD5A2-501D-4566-8DF1-2C57C98A4912}" srcOrd="2" destOrd="0" presId="urn:microsoft.com/office/officeart/2018/5/layout/IconCircleLabelList"/>
    <dgm:cxn modelId="{DA830435-2BE3-42EF-8085-92DD20498ADF}" type="presParOf" srcId="{B7F5FB20-2122-41ED-AE21-642A9E40DDC1}" destId="{56284FA0-90EC-49A2-9562-1831F4E70B9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98907C-2BDD-4373-85B0-4088A50553F6}" type="doc">
      <dgm:prSet loTypeId="urn:microsoft.com/office/officeart/2018/2/layout/IconLabelList" loCatId="icon" qsTypeId="urn:microsoft.com/office/officeart/2005/8/quickstyle/simple1#3" qsCatId="simple" csTypeId="urn:microsoft.com/office/officeart/2018/5/colors/Iconchunking_neutralicon_colorful1" csCatId="colorful" phldr="1"/>
      <dgm:spPr/>
      <dgm:t>
        <a:bodyPr/>
        <a:lstStyle/>
        <a:p>
          <a:endParaRPr lang="en-US"/>
        </a:p>
      </dgm:t>
    </dgm:pt>
    <dgm:pt modelId="{3A8CD15E-3165-449B-888B-F931C0BDBB61}">
      <dgm:prSet custT="1"/>
      <dgm:spPr/>
      <dgm:t>
        <a:bodyPr/>
        <a:lstStyle/>
        <a:p>
          <a:pPr>
            <a:lnSpc>
              <a:spcPct val="100000"/>
            </a:lnSpc>
          </a:pPr>
          <a:r>
            <a:rPr lang="en-US" sz="1400" dirty="0"/>
            <a:t>Lodgings and tax apply to stays under 30 consecutive days—any stay shorter than this is subject to lodgers’ tax.</a:t>
          </a:r>
        </a:p>
      </dgm:t>
    </dgm:pt>
    <dgm:pt modelId="{30BB0F5B-793D-42C4-BAA0-484B1654D7C5}" type="parTrans" cxnId="{1A444F0A-5EF0-4BED-83B8-F1839E0B8F62}">
      <dgm:prSet/>
      <dgm:spPr/>
      <dgm:t>
        <a:bodyPr/>
        <a:lstStyle/>
        <a:p>
          <a:endParaRPr lang="en-US"/>
        </a:p>
      </dgm:t>
    </dgm:pt>
    <dgm:pt modelId="{6EF800B9-31F3-409E-9571-06A73AB628EE}" type="sibTrans" cxnId="{1A444F0A-5EF0-4BED-83B8-F1839E0B8F62}">
      <dgm:prSet/>
      <dgm:spPr/>
      <dgm:t>
        <a:bodyPr/>
        <a:lstStyle/>
        <a:p>
          <a:endParaRPr lang="en-US"/>
        </a:p>
      </dgm:t>
    </dgm:pt>
    <dgm:pt modelId="{27DB9003-EC8E-4C4D-A9F0-AAF7356AF906}">
      <dgm:prSet custT="1"/>
      <dgm:spPr/>
      <dgm:t>
        <a:bodyPr/>
        <a:lstStyle/>
        <a:p>
          <a:pPr algn="l">
            <a:lnSpc>
              <a:spcPct val="100000"/>
            </a:lnSpc>
          </a:pPr>
          <a:r>
            <a:rPr lang="en-US" sz="1100" dirty="0"/>
            <a:t>1.</a:t>
          </a:r>
          <a:r>
            <a:rPr lang="en-US" sz="1200" dirty="0"/>
            <a:t>Advertising, publicizing, and promoting tourist attractions, facilities, event</a:t>
          </a:r>
          <a:br>
            <a:rPr lang="en-US" sz="1200" dirty="0"/>
          </a:br>
          <a:r>
            <a:rPr lang="en-US" sz="1200" dirty="0"/>
            <a:t>
2.Defraying costs of tax collection and audits
Funding tourist infrastructure, police, fire protection, sanitation
</a:t>
          </a:r>
          <a:br>
            <a:rPr lang="en-US" sz="1200" dirty="0"/>
          </a:br>
          <a:r>
            <a:rPr lang="en-US" sz="1200" dirty="0"/>
            <a:t>3.Supporting air service guarantees and debt service on tourism bonds</a:t>
          </a:r>
        </a:p>
      </dgm:t>
    </dgm:pt>
    <dgm:pt modelId="{F93A5AAC-3F75-4EB6-9597-F3D5ACE907C2}" type="parTrans" cxnId="{0D6179A9-B9DD-426F-BAB3-5A41007A9AB5}">
      <dgm:prSet/>
      <dgm:spPr/>
      <dgm:t>
        <a:bodyPr/>
        <a:lstStyle/>
        <a:p>
          <a:endParaRPr lang="en-US"/>
        </a:p>
      </dgm:t>
    </dgm:pt>
    <dgm:pt modelId="{AF4396F2-60A9-401A-9E3E-B1CA7A07062F}" type="sibTrans" cxnId="{0D6179A9-B9DD-426F-BAB3-5A41007A9AB5}">
      <dgm:prSet/>
      <dgm:spPr/>
      <dgm:t>
        <a:bodyPr/>
        <a:lstStyle/>
        <a:p>
          <a:endParaRPr lang="en-US"/>
        </a:p>
      </dgm:t>
    </dgm:pt>
    <dgm:pt modelId="{36E7D0CB-5E93-4C7F-BC13-F2C3F60C750B}" type="pres">
      <dgm:prSet presAssocID="{7A98907C-2BDD-4373-85B0-4088A50553F6}" presName="root" presStyleCnt="0">
        <dgm:presLayoutVars>
          <dgm:dir/>
          <dgm:resizeHandles val="exact"/>
        </dgm:presLayoutVars>
      </dgm:prSet>
      <dgm:spPr/>
    </dgm:pt>
    <dgm:pt modelId="{AD486857-EF57-4AE1-A4E5-E48D45D92FF3}" type="pres">
      <dgm:prSet presAssocID="{3A8CD15E-3165-449B-888B-F931C0BDBB61}" presName="compNode" presStyleCnt="0"/>
      <dgm:spPr/>
    </dgm:pt>
    <dgm:pt modelId="{B6863D59-B744-429F-B972-877036E2B23F}" type="pres">
      <dgm:prSet presAssocID="{3A8CD15E-3165-449B-888B-F931C0BDBB6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llar"/>
        </a:ext>
      </dgm:extLst>
    </dgm:pt>
    <dgm:pt modelId="{6E7B7C0B-80DF-40DE-BB09-F03C09E9DD65}" type="pres">
      <dgm:prSet presAssocID="{3A8CD15E-3165-449B-888B-F931C0BDBB61}" presName="spaceRect" presStyleCnt="0"/>
      <dgm:spPr/>
    </dgm:pt>
    <dgm:pt modelId="{1796DDFD-93DF-47A8-85C7-1F6B2571D6CC}" type="pres">
      <dgm:prSet presAssocID="{3A8CD15E-3165-449B-888B-F931C0BDBB61}" presName="textRect" presStyleLbl="revTx" presStyleIdx="0" presStyleCnt="2">
        <dgm:presLayoutVars>
          <dgm:chMax val="1"/>
          <dgm:chPref val="1"/>
        </dgm:presLayoutVars>
      </dgm:prSet>
      <dgm:spPr/>
    </dgm:pt>
    <dgm:pt modelId="{3FB72855-3066-4012-8DFE-7325FE99F495}" type="pres">
      <dgm:prSet presAssocID="{6EF800B9-31F3-409E-9571-06A73AB628EE}" presName="sibTrans" presStyleCnt="0"/>
      <dgm:spPr/>
    </dgm:pt>
    <dgm:pt modelId="{7C90F288-F685-41D0-9BBD-D6B82921EE0C}" type="pres">
      <dgm:prSet presAssocID="{27DB9003-EC8E-4C4D-A9F0-AAF7356AF906}" presName="compNode" presStyleCnt="0"/>
      <dgm:spPr/>
    </dgm:pt>
    <dgm:pt modelId="{3D0D5D46-6180-4F4D-BDDE-CF9C12415C4D}" type="pres">
      <dgm:prSet presAssocID="{27DB9003-EC8E-4C4D-A9F0-AAF7356AF906}"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rget Audience"/>
        </a:ext>
      </dgm:extLst>
    </dgm:pt>
    <dgm:pt modelId="{28DDB532-8DFF-45A1-BA7B-3452340B66DA}" type="pres">
      <dgm:prSet presAssocID="{27DB9003-EC8E-4C4D-A9F0-AAF7356AF906}" presName="spaceRect" presStyleCnt="0"/>
      <dgm:spPr/>
    </dgm:pt>
    <dgm:pt modelId="{119C7894-8C91-410C-A9A7-B9424F55A5D0}" type="pres">
      <dgm:prSet presAssocID="{27DB9003-EC8E-4C4D-A9F0-AAF7356AF906}" presName="textRect" presStyleLbl="revTx" presStyleIdx="1" presStyleCnt="2" custLinFactNeighborX="-1963" custLinFactNeighborY="-27626">
        <dgm:presLayoutVars>
          <dgm:chMax val="1"/>
          <dgm:chPref val="1"/>
        </dgm:presLayoutVars>
      </dgm:prSet>
      <dgm:spPr/>
    </dgm:pt>
  </dgm:ptLst>
  <dgm:cxnLst>
    <dgm:cxn modelId="{37D17305-6307-4A69-9603-F1A8E5F92681}" type="presOf" srcId="{27DB9003-EC8E-4C4D-A9F0-AAF7356AF906}" destId="{119C7894-8C91-410C-A9A7-B9424F55A5D0}" srcOrd="0" destOrd="0" presId="urn:microsoft.com/office/officeart/2018/2/layout/IconLabelList"/>
    <dgm:cxn modelId="{1A444F0A-5EF0-4BED-83B8-F1839E0B8F62}" srcId="{7A98907C-2BDD-4373-85B0-4088A50553F6}" destId="{3A8CD15E-3165-449B-888B-F931C0BDBB61}" srcOrd="0" destOrd="0" parTransId="{30BB0F5B-793D-42C4-BAA0-484B1654D7C5}" sibTransId="{6EF800B9-31F3-409E-9571-06A73AB628EE}"/>
    <dgm:cxn modelId="{1A72D769-0708-44C8-820C-05DAD1D538C1}" type="presOf" srcId="{7A98907C-2BDD-4373-85B0-4088A50553F6}" destId="{36E7D0CB-5E93-4C7F-BC13-F2C3F60C750B}" srcOrd="0" destOrd="0" presId="urn:microsoft.com/office/officeart/2018/2/layout/IconLabelList"/>
    <dgm:cxn modelId="{FC5A7590-0C99-4C08-9C59-000626D7D3C8}" type="presOf" srcId="{3A8CD15E-3165-449B-888B-F931C0BDBB61}" destId="{1796DDFD-93DF-47A8-85C7-1F6B2571D6CC}" srcOrd="0" destOrd="0" presId="urn:microsoft.com/office/officeart/2018/2/layout/IconLabelList"/>
    <dgm:cxn modelId="{0D6179A9-B9DD-426F-BAB3-5A41007A9AB5}" srcId="{7A98907C-2BDD-4373-85B0-4088A50553F6}" destId="{27DB9003-EC8E-4C4D-A9F0-AAF7356AF906}" srcOrd="1" destOrd="0" parTransId="{F93A5AAC-3F75-4EB6-9597-F3D5ACE907C2}" sibTransId="{AF4396F2-60A9-401A-9E3E-B1CA7A07062F}"/>
    <dgm:cxn modelId="{04225D28-354A-471D-89B1-C0B0ECBAAFD0}" type="presParOf" srcId="{36E7D0CB-5E93-4C7F-BC13-F2C3F60C750B}" destId="{AD486857-EF57-4AE1-A4E5-E48D45D92FF3}" srcOrd="0" destOrd="0" presId="urn:microsoft.com/office/officeart/2018/2/layout/IconLabelList"/>
    <dgm:cxn modelId="{17CF21E8-0412-46CA-B854-4A938DFE2AB1}" type="presParOf" srcId="{AD486857-EF57-4AE1-A4E5-E48D45D92FF3}" destId="{B6863D59-B744-429F-B972-877036E2B23F}" srcOrd="0" destOrd="0" presId="urn:microsoft.com/office/officeart/2018/2/layout/IconLabelList"/>
    <dgm:cxn modelId="{D99E5849-1C94-49FD-82FA-8F1C5448BB72}" type="presParOf" srcId="{AD486857-EF57-4AE1-A4E5-E48D45D92FF3}" destId="{6E7B7C0B-80DF-40DE-BB09-F03C09E9DD65}" srcOrd="1" destOrd="0" presId="urn:microsoft.com/office/officeart/2018/2/layout/IconLabelList"/>
    <dgm:cxn modelId="{54CDA49F-EFE2-4DEC-83D5-9EAB829DD730}" type="presParOf" srcId="{AD486857-EF57-4AE1-A4E5-E48D45D92FF3}" destId="{1796DDFD-93DF-47A8-85C7-1F6B2571D6CC}" srcOrd="2" destOrd="0" presId="urn:microsoft.com/office/officeart/2018/2/layout/IconLabelList"/>
    <dgm:cxn modelId="{895D993C-7233-4475-9799-C90244795D46}" type="presParOf" srcId="{36E7D0CB-5E93-4C7F-BC13-F2C3F60C750B}" destId="{3FB72855-3066-4012-8DFE-7325FE99F495}" srcOrd="1" destOrd="0" presId="urn:microsoft.com/office/officeart/2018/2/layout/IconLabelList"/>
    <dgm:cxn modelId="{9BE05D83-F18C-476C-B019-3E1B0B95A7A5}" type="presParOf" srcId="{36E7D0CB-5E93-4C7F-BC13-F2C3F60C750B}" destId="{7C90F288-F685-41D0-9BBD-D6B82921EE0C}" srcOrd="2" destOrd="0" presId="urn:microsoft.com/office/officeart/2018/2/layout/IconLabelList"/>
    <dgm:cxn modelId="{30183697-3C27-4289-8DDF-01BFAFCA9D74}" type="presParOf" srcId="{7C90F288-F685-41D0-9BBD-D6B82921EE0C}" destId="{3D0D5D46-6180-4F4D-BDDE-CF9C12415C4D}" srcOrd="0" destOrd="0" presId="urn:microsoft.com/office/officeart/2018/2/layout/IconLabelList"/>
    <dgm:cxn modelId="{A1D9923B-B33F-4868-95D8-62475DCBB49F}" type="presParOf" srcId="{7C90F288-F685-41D0-9BBD-D6B82921EE0C}" destId="{28DDB532-8DFF-45A1-BA7B-3452340B66DA}" srcOrd="1" destOrd="0" presId="urn:microsoft.com/office/officeart/2018/2/layout/IconLabelList"/>
    <dgm:cxn modelId="{B61FDE32-2184-4B54-81A1-B9B62D6668BB}" type="presParOf" srcId="{7C90F288-F685-41D0-9BBD-D6B82921EE0C}" destId="{119C7894-8C91-410C-A9A7-B9424F55A5D0}" srcOrd="2" destOrd="0" presId="urn:microsoft.com/office/officeart/2018/2/layout/IconLabel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98907C-2BDD-4373-85B0-4088A50553F6}" type="doc">
      <dgm:prSet loTypeId="urn:microsoft.com/office/officeart/2018/2/layout/IconLabelList" loCatId="icon" qsTypeId="urn:microsoft.com/office/officeart/2005/8/quickstyle/simple1#4" qsCatId="simple" csTypeId="urn:microsoft.com/office/officeart/2018/5/colors/Iconchunking_neutralicon_colorful1" csCatId="colorful" phldr="1"/>
      <dgm:spPr/>
      <dgm:t>
        <a:bodyPr/>
        <a:lstStyle/>
        <a:p>
          <a:endParaRPr lang="en-US"/>
        </a:p>
      </dgm:t>
    </dgm:pt>
    <dgm:pt modelId="{3A8CD15E-3165-449B-888B-F931C0BDBB61}">
      <dgm:prSet custT="1"/>
      <dgm:spPr/>
      <dgm:t>
        <a:bodyPr/>
        <a:lstStyle/>
        <a:p>
          <a:pPr algn="l">
            <a:lnSpc>
              <a:spcPct val="100000"/>
            </a:lnSpc>
          </a:pPr>
          <a:r>
            <a:rPr lang="en-US" sz="1400" dirty="0"/>
            <a:t>Stays of 30 consecutive days or more are exempt from lodgers’ tax. </a:t>
          </a:r>
          <a:br>
            <a:rPr lang="en-US" sz="1400" dirty="0"/>
          </a:br>
          <a:br>
            <a:rPr lang="en-US" sz="1400" dirty="0"/>
          </a:br>
          <a:r>
            <a:rPr lang="en-US" sz="1400" dirty="0"/>
            <a:t>Exemption applies once a written agreement is reached or occupancy exceeds 30 days.</a:t>
          </a:r>
        </a:p>
      </dgm:t>
    </dgm:pt>
    <dgm:pt modelId="{30BB0F5B-793D-42C4-BAA0-484B1654D7C5}" type="parTrans" cxnId="{1A444F0A-5EF0-4BED-83B8-F1839E0B8F62}">
      <dgm:prSet/>
      <dgm:spPr/>
      <dgm:t>
        <a:bodyPr/>
        <a:lstStyle/>
        <a:p>
          <a:endParaRPr lang="en-US"/>
        </a:p>
      </dgm:t>
    </dgm:pt>
    <dgm:pt modelId="{6EF800B9-31F3-409E-9571-06A73AB628EE}" type="sibTrans" cxnId="{1A444F0A-5EF0-4BED-83B8-F1839E0B8F62}">
      <dgm:prSet/>
      <dgm:spPr/>
      <dgm:t>
        <a:bodyPr/>
        <a:lstStyle/>
        <a:p>
          <a:endParaRPr lang="en-US"/>
        </a:p>
      </dgm:t>
    </dgm:pt>
    <dgm:pt modelId="{27DB9003-EC8E-4C4D-A9F0-AAF7356AF906}">
      <dgm:prSet custT="1"/>
      <dgm:spPr/>
      <dgm:t>
        <a:bodyPr/>
        <a:lstStyle/>
        <a:p>
          <a:pPr algn="ctr">
            <a:lnSpc>
              <a:spcPct val="100000"/>
            </a:lnSpc>
          </a:pPr>
          <a:r>
            <a:rPr lang="en-US" sz="1400" dirty="0"/>
            <a:t>For those rare cases where tax is paid beyond 30 days (if not documented as a long-term lease), the law allows municipalities to use revenues from day 31+ for any municipal or county purpose, provided the local ordinance permits it (NM Stat § 3‑38‑21(B)).</a:t>
          </a:r>
        </a:p>
      </dgm:t>
    </dgm:pt>
    <dgm:pt modelId="{F93A5AAC-3F75-4EB6-9597-F3D5ACE907C2}" type="parTrans" cxnId="{0D6179A9-B9DD-426F-BAB3-5A41007A9AB5}">
      <dgm:prSet/>
      <dgm:spPr/>
      <dgm:t>
        <a:bodyPr/>
        <a:lstStyle/>
        <a:p>
          <a:endParaRPr lang="en-US"/>
        </a:p>
      </dgm:t>
    </dgm:pt>
    <dgm:pt modelId="{AF4396F2-60A9-401A-9E3E-B1CA7A07062F}" type="sibTrans" cxnId="{0D6179A9-B9DD-426F-BAB3-5A41007A9AB5}">
      <dgm:prSet/>
      <dgm:spPr/>
      <dgm:t>
        <a:bodyPr/>
        <a:lstStyle/>
        <a:p>
          <a:endParaRPr lang="en-US"/>
        </a:p>
      </dgm:t>
    </dgm:pt>
    <dgm:pt modelId="{36E7D0CB-5E93-4C7F-BC13-F2C3F60C750B}" type="pres">
      <dgm:prSet presAssocID="{7A98907C-2BDD-4373-85B0-4088A50553F6}" presName="root" presStyleCnt="0">
        <dgm:presLayoutVars>
          <dgm:dir/>
          <dgm:resizeHandles val="exact"/>
        </dgm:presLayoutVars>
      </dgm:prSet>
      <dgm:spPr/>
    </dgm:pt>
    <dgm:pt modelId="{AD486857-EF57-4AE1-A4E5-E48D45D92FF3}" type="pres">
      <dgm:prSet presAssocID="{3A8CD15E-3165-449B-888B-F931C0BDBB61}" presName="compNode" presStyleCnt="0"/>
      <dgm:spPr/>
    </dgm:pt>
    <dgm:pt modelId="{B6863D59-B744-429F-B972-877036E2B23F}" type="pres">
      <dgm:prSet presAssocID="{3A8CD15E-3165-449B-888B-F931C0BDBB6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llar"/>
        </a:ext>
      </dgm:extLst>
    </dgm:pt>
    <dgm:pt modelId="{6E7B7C0B-80DF-40DE-BB09-F03C09E9DD65}" type="pres">
      <dgm:prSet presAssocID="{3A8CD15E-3165-449B-888B-F931C0BDBB61}" presName="spaceRect" presStyleCnt="0"/>
      <dgm:spPr/>
    </dgm:pt>
    <dgm:pt modelId="{1796DDFD-93DF-47A8-85C7-1F6B2571D6CC}" type="pres">
      <dgm:prSet presAssocID="{3A8CD15E-3165-449B-888B-F931C0BDBB61}" presName="textRect" presStyleLbl="revTx" presStyleIdx="0" presStyleCnt="2">
        <dgm:presLayoutVars>
          <dgm:chMax val="1"/>
          <dgm:chPref val="1"/>
        </dgm:presLayoutVars>
      </dgm:prSet>
      <dgm:spPr/>
    </dgm:pt>
    <dgm:pt modelId="{3FB72855-3066-4012-8DFE-7325FE99F495}" type="pres">
      <dgm:prSet presAssocID="{6EF800B9-31F3-409E-9571-06A73AB628EE}" presName="sibTrans" presStyleCnt="0"/>
      <dgm:spPr/>
    </dgm:pt>
    <dgm:pt modelId="{7C90F288-F685-41D0-9BBD-D6B82921EE0C}" type="pres">
      <dgm:prSet presAssocID="{27DB9003-EC8E-4C4D-A9F0-AAF7356AF906}" presName="compNode" presStyleCnt="0"/>
      <dgm:spPr/>
    </dgm:pt>
    <dgm:pt modelId="{3D0D5D46-6180-4F4D-BDDE-CF9C12415C4D}" type="pres">
      <dgm:prSet presAssocID="{27DB9003-EC8E-4C4D-A9F0-AAF7356AF906}" presName="iconRect" presStyleLbl="node1" presStyleIdx="1" presStyleCnt="2" custLinFactNeighborX="5866" custLinFactNeighborY="206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rget Audience"/>
        </a:ext>
      </dgm:extLst>
    </dgm:pt>
    <dgm:pt modelId="{28DDB532-8DFF-45A1-BA7B-3452340B66DA}" type="pres">
      <dgm:prSet presAssocID="{27DB9003-EC8E-4C4D-A9F0-AAF7356AF906}" presName="spaceRect" presStyleCnt="0"/>
      <dgm:spPr/>
    </dgm:pt>
    <dgm:pt modelId="{119C7894-8C91-410C-A9A7-B9424F55A5D0}" type="pres">
      <dgm:prSet presAssocID="{27DB9003-EC8E-4C4D-A9F0-AAF7356AF906}" presName="textRect" presStyleLbl="revTx" presStyleIdx="1" presStyleCnt="2" custLinFactNeighborX="24212" custLinFactNeighborY="-23141">
        <dgm:presLayoutVars>
          <dgm:chMax val="1"/>
          <dgm:chPref val="1"/>
        </dgm:presLayoutVars>
      </dgm:prSet>
      <dgm:spPr/>
    </dgm:pt>
  </dgm:ptLst>
  <dgm:cxnLst>
    <dgm:cxn modelId="{37D17305-6307-4A69-9603-F1A8E5F92681}" type="presOf" srcId="{27DB9003-EC8E-4C4D-A9F0-AAF7356AF906}" destId="{119C7894-8C91-410C-A9A7-B9424F55A5D0}" srcOrd="0" destOrd="0" presId="urn:microsoft.com/office/officeart/2018/2/layout/IconLabelList"/>
    <dgm:cxn modelId="{1A444F0A-5EF0-4BED-83B8-F1839E0B8F62}" srcId="{7A98907C-2BDD-4373-85B0-4088A50553F6}" destId="{3A8CD15E-3165-449B-888B-F931C0BDBB61}" srcOrd="0" destOrd="0" parTransId="{30BB0F5B-793D-42C4-BAA0-484B1654D7C5}" sibTransId="{6EF800B9-31F3-409E-9571-06A73AB628EE}"/>
    <dgm:cxn modelId="{1A72D769-0708-44C8-820C-05DAD1D538C1}" type="presOf" srcId="{7A98907C-2BDD-4373-85B0-4088A50553F6}" destId="{36E7D0CB-5E93-4C7F-BC13-F2C3F60C750B}" srcOrd="0" destOrd="0" presId="urn:microsoft.com/office/officeart/2018/2/layout/IconLabelList"/>
    <dgm:cxn modelId="{FC5A7590-0C99-4C08-9C59-000626D7D3C8}" type="presOf" srcId="{3A8CD15E-3165-449B-888B-F931C0BDBB61}" destId="{1796DDFD-93DF-47A8-85C7-1F6B2571D6CC}" srcOrd="0" destOrd="0" presId="urn:microsoft.com/office/officeart/2018/2/layout/IconLabelList"/>
    <dgm:cxn modelId="{0D6179A9-B9DD-426F-BAB3-5A41007A9AB5}" srcId="{7A98907C-2BDD-4373-85B0-4088A50553F6}" destId="{27DB9003-EC8E-4C4D-A9F0-AAF7356AF906}" srcOrd="1" destOrd="0" parTransId="{F93A5AAC-3F75-4EB6-9597-F3D5ACE907C2}" sibTransId="{AF4396F2-60A9-401A-9E3E-B1CA7A07062F}"/>
    <dgm:cxn modelId="{04225D28-354A-471D-89B1-C0B0ECBAAFD0}" type="presParOf" srcId="{36E7D0CB-5E93-4C7F-BC13-F2C3F60C750B}" destId="{AD486857-EF57-4AE1-A4E5-E48D45D92FF3}" srcOrd="0" destOrd="0" presId="urn:microsoft.com/office/officeart/2018/2/layout/IconLabelList"/>
    <dgm:cxn modelId="{17CF21E8-0412-46CA-B854-4A938DFE2AB1}" type="presParOf" srcId="{AD486857-EF57-4AE1-A4E5-E48D45D92FF3}" destId="{B6863D59-B744-429F-B972-877036E2B23F}" srcOrd="0" destOrd="0" presId="urn:microsoft.com/office/officeart/2018/2/layout/IconLabelList"/>
    <dgm:cxn modelId="{D99E5849-1C94-49FD-82FA-8F1C5448BB72}" type="presParOf" srcId="{AD486857-EF57-4AE1-A4E5-E48D45D92FF3}" destId="{6E7B7C0B-80DF-40DE-BB09-F03C09E9DD65}" srcOrd="1" destOrd="0" presId="urn:microsoft.com/office/officeart/2018/2/layout/IconLabelList"/>
    <dgm:cxn modelId="{54CDA49F-EFE2-4DEC-83D5-9EAB829DD730}" type="presParOf" srcId="{AD486857-EF57-4AE1-A4E5-E48D45D92FF3}" destId="{1796DDFD-93DF-47A8-85C7-1F6B2571D6CC}" srcOrd="2" destOrd="0" presId="urn:microsoft.com/office/officeart/2018/2/layout/IconLabelList"/>
    <dgm:cxn modelId="{895D993C-7233-4475-9799-C90244795D46}" type="presParOf" srcId="{36E7D0CB-5E93-4C7F-BC13-F2C3F60C750B}" destId="{3FB72855-3066-4012-8DFE-7325FE99F495}" srcOrd="1" destOrd="0" presId="urn:microsoft.com/office/officeart/2018/2/layout/IconLabelList"/>
    <dgm:cxn modelId="{9BE05D83-F18C-476C-B019-3E1B0B95A7A5}" type="presParOf" srcId="{36E7D0CB-5E93-4C7F-BC13-F2C3F60C750B}" destId="{7C90F288-F685-41D0-9BBD-D6B82921EE0C}" srcOrd="2" destOrd="0" presId="urn:microsoft.com/office/officeart/2018/2/layout/IconLabelList"/>
    <dgm:cxn modelId="{30183697-3C27-4289-8DDF-01BFAFCA9D74}" type="presParOf" srcId="{7C90F288-F685-41D0-9BBD-D6B82921EE0C}" destId="{3D0D5D46-6180-4F4D-BDDE-CF9C12415C4D}" srcOrd="0" destOrd="0" presId="urn:microsoft.com/office/officeart/2018/2/layout/IconLabelList"/>
    <dgm:cxn modelId="{A1D9923B-B33F-4868-95D8-62475DCBB49F}" type="presParOf" srcId="{7C90F288-F685-41D0-9BBD-D6B82921EE0C}" destId="{28DDB532-8DFF-45A1-BA7B-3452340B66DA}" srcOrd="1" destOrd="0" presId="urn:microsoft.com/office/officeart/2018/2/layout/IconLabelList"/>
    <dgm:cxn modelId="{B61FDE32-2184-4B54-81A1-B9B62D6668BB}" type="presParOf" srcId="{7C90F288-F685-41D0-9BBD-D6B82921EE0C}" destId="{119C7894-8C91-410C-A9A7-B9424F55A5D0}" srcOrd="2" destOrd="0" presId="urn:microsoft.com/office/officeart/2018/2/layout/IconLabel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957A74-3149-46EE-951A-F7076A3DA72F}" type="doc">
      <dgm:prSet loTypeId="urn:microsoft.com/office/officeart/2018/2/layout/IconLabelList" loCatId="icon" qsTypeId="urn:microsoft.com/office/officeart/2005/8/quickstyle/simple1#5" qsCatId="simple" csTypeId="urn:microsoft.com/office/officeart/2005/8/colors/colorful1#1" csCatId="colorful" phldr="1"/>
      <dgm:spPr/>
      <dgm:t>
        <a:bodyPr/>
        <a:lstStyle/>
        <a:p>
          <a:endParaRPr lang="en-US"/>
        </a:p>
      </dgm:t>
    </dgm:pt>
    <dgm:pt modelId="{F118A48F-37FF-4847-B3A3-CD00B288ADC0}">
      <dgm:prSet custT="1"/>
      <dgm:spPr/>
      <dgm:t>
        <a:bodyPr/>
        <a:lstStyle/>
        <a:p>
          <a:pPr>
            <a:lnSpc>
              <a:spcPct val="100000"/>
            </a:lnSpc>
          </a:pPr>
          <a:r>
            <a:rPr lang="en-US" sz="1600" b="1" dirty="0"/>
            <a:t>MISSING LODGERS’ TAX RATE CERTIFICATION DOCUMENT</a:t>
          </a:r>
        </a:p>
      </dgm:t>
    </dgm:pt>
    <dgm:pt modelId="{8081A745-2D20-47EE-A12A-CECCF0ED7971}" type="parTrans" cxnId="{DEB66E4F-BC36-4AFA-AE5E-8809AF5DAD69}">
      <dgm:prSet/>
      <dgm:spPr/>
      <dgm:t>
        <a:bodyPr/>
        <a:lstStyle/>
        <a:p>
          <a:endParaRPr lang="en-US"/>
        </a:p>
      </dgm:t>
    </dgm:pt>
    <dgm:pt modelId="{51712423-2A2B-4F45-AD96-DDB47C8A9B47}" type="sibTrans" cxnId="{DEB66E4F-BC36-4AFA-AE5E-8809AF5DAD69}">
      <dgm:prSet/>
      <dgm:spPr/>
      <dgm:t>
        <a:bodyPr/>
        <a:lstStyle/>
        <a:p>
          <a:endParaRPr lang="en-US"/>
        </a:p>
      </dgm:t>
    </dgm:pt>
    <dgm:pt modelId="{E4E774AC-7281-4FBB-9F4A-B364EE2E73D8}">
      <dgm:prSet/>
      <dgm:spPr/>
      <dgm:t>
        <a:bodyPr/>
        <a:lstStyle/>
        <a:p>
          <a:pPr>
            <a:lnSpc>
              <a:spcPct val="100000"/>
            </a:lnSpc>
          </a:pPr>
          <a:r>
            <a:rPr lang="en-US" dirty="0">
              <a:solidFill>
                <a:srgbClr val="FF0000"/>
              </a:solidFill>
            </a:rPr>
            <a:t>What we noticed. </a:t>
          </a:r>
          <a:r>
            <a:rPr lang="en-US" dirty="0"/>
            <a:t>Your quarterly submission does not include an uploaded document (often a certification, ordinance excerpt, or governing-body documentation) that clearly shows the current Lodgers’ Tax/occupancy tax rate in effect for the reporting period. LGBMS requires entities to upload supporting documents as part of the Lodgers’ Tax reporting workflow. </a:t>
          </a:r>
          <a:br>
            <a:rPr lang="en-US" dirty="0"/>
          </a:br>
          <a:endParaRPr lang="en-US" dirty="0"/>
        </a:p>
      </dgm:t>
    </dgm:pt>
    <dgm:pt modelId="{CAC01E80-C209-47D7-A880-723D8C7E9DC9}" type="parTrans" cxnId="{677B347D-CCE1-4F74-8F86-6556851990B9}">
      <dgm:prSet/>
      <dgm:spPr/>
      <dgm:t>
        <a:bodyPr/>
        <a:lstStyle/>
        <a:p>
          <a:endParaRPr lang="en-US"/>
        </a:p>
      </dgm:t>
    </dgm:pt>
    <dgm:pt modelId="{54FDF92C-7118-441D-95BF-B3B41E2AE300}" type="sibTrans" cxnId="{677B347D-CCE1-4F74-8F86-6556851990B9}">
      <dgm:prSet/>
      <dgm:spPr/>
      <dgm:t>
        <a:bodyPr/>
        <a:lstStyle/>
        <a:p>
          <a:endParaRPr lang="en-US"/>
        </a:p>
      </dgm:t>
    </dgm:pt>
    <dgm:pt modelId="{5FF57B8F-2604-40FC-A559-AD1F51D52CF2}">
      <dgm:prSet/>
      <dgm:spPr/>
      <dgm:t>
        <a:bodyPr/>
        <a:lstStyle/>
        <a:p>
          <a:pPr>
            <a:lnSpc>
              <a:spcPct val="100000"/>
            </a:lnSpc>
          </a:pPr>
          <a:r>
            <a:rPr lang="en-US"/>
            <a:t>How to correct it. Upload a clear rate-supporting document in the Lodgers’ Tax module Files area, ensuring the effective date and adopted rate are visible. Supporting documentation is required before submission in the Lodgers’ Tax workflow. </a:t>
          </a:r>
        </a:p>
      </dgm:t>
    </dgm:pt>
    <dgm:pt modelId="{EE27F212-A032-478E-A0F3-52A3808EA87C}" type="parTrans" cxnId="{18666BA6-E62A-42E3-A870-E2685BD8479E}">
      <dgm:prSet/>
      <dgm:spPr/>
      <dgm:t>
        <a:bodyPr/>
        <a:lstStyle/>
        <a:p>
          <a:endParaRPr lang="en-US"/>
        </a:p>
      </dgm:t>
    </dgm:pt>
    <dgm:pt modelId="{02102AC9-EB8E-4A24-8176-303A333915BF}" type="sibTrans" cxnId="{18666BA6-E62A-42E3-A870-E2685BD8479E}">
      <dgm:prSet/>
      <dgm:spPr/>
      <dgm:t>
        <a:bodyPr/>
        <a:lstStyle/>
        <a:p>
          <a:endParaRPr lang="en-US"/>
        </a:p>
      </dgm:t>
    </dgm:pt>
    <dgm:pt modelId="{D8DBFC22-C7EC-429E-9CC3-027908D8C590}" type="pres">
      <dgm:prSet presAssocID="{08957A74-3149-46EE-951A-F7076A3DA72F}" presName="root" presStyleCnt="0">
        <dgm:presLayoutVars>
          <dgm:dir/>
          <dgm:resizeHandles val="exact"/>
        </dgm:presLayoutVars>
      </dgm:prSet>
      <dgm:spPr/>
    </dgm:pt>
    <dgm:pt modelId="{29EB6844-16F2-4B3F-AAD6-DBEC6DD77197}" type="pres">
      <dgm:prSet presAssocID="{F118A48F-37FF-4847-B3A3-CD00B288ADC0}" presName="compNode" presStyleCnt="0"/>
      <dgm:spPr/>
    </dgm:pt>
    <dgm:pt modelId="{31FA19E6-B448-42DA-8902-9364E8245950}" type="pres">
      <dgm:prSet presAssocID="{F118A48F-37FF-4847-B3A3-CD00B288ADC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EC17E172-DB0C-4302-8A68-2C9A95D63958}" type="pres">
      <dgm:prSet presAssocID="{F118A48F-37FF-4847-B3A3-CD00B288ADC0}" presName="spaceRect" presStyleCnt="0"/>
      <dgm:spPr/>
    </dgm:pt>
    <dgm:pt modelId="{2A71E235-3F91-42C3-B29C-EE6053DF6D4E}" type="pres">
      <dgm:prSet presAssocID="{F118A48F-37FF-4847-B3A3-CD00B288ADC0}" presName="textRect" presStyleLbl="revTx" presStyleIdx="0" presStyleCnt="3">
        <dgm:presLayoutVars>
          <dgm:chMax val="1"/>
          <dgm:chPref val="1"/>
        </dgm:presLayoutVars>
      </dgm:prSet>
      <dgm:spPr/>
    </dgm:pt>
    <dgm:pt modelId="{BBCB6AF6-62DC-4B4B-829A-33CB37E605E5}" type="pres">
      <dgm:prSet presAssocID="{51712423-2A2B-4F45-AD96-DDB47C8A9B47}" presName="sibTrans" presStyleCnt="0"/>
      <dgm:spPr/>
    </dgm:pt>
    <dgm:pt modelId="{593F21DD-0808-45F8-8A07-D621FCDD3A8C}" type="pres">
      <dgm:prSet presAssocID="{E4E774AC-7281-4FBB-9F4A-B364EE2E73D8}" presName="compNode" presStyleCnt="0"/>
      <dgm:spPr/>
    </dgm:pt>
    <dgm:pt modelId="{08BAFB45-F87A-41FC-BD49-381F1417FF6E}" type="pres">
      <dgm:prSet presAssocID="{E4E774AC-7281-4FBB-9F4A-B364EE2E73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A6FA5C83-B400-4745-8A77-24C322954111}" type="pres">
      <dgm:prSet presAssocID="{E4E774AC-7281-4FBB-9F4A-B364EE2E73D8}" presName="spaceRect" presStyleCnt="0"/>
      <dgm:spPr/>
    </dgm:pt>
    <dgm:pt modelId="{E9F9E8D2-36A5-480E-9806-B704649827C8}" type="pres">
      <dgm:prSet presAssocID="{E4E774AC-7281-4FBB-9F4A-B364EE2E73D8}" presName="textRect" presStyleLbl="revTx" presStyleIdx="1" presStyleCnt="3">
        <dgm:presLayoutVars>
          <dgm:chMax val="1"/>
          <dgm:chPref val="1"/>
        </dgm:presLayoutVars>
      </dgm:prSet>
      <dgm:spPr/>
    </dgm:pt>
    <dgm:pt modelId="{18230CCF-B3C7-499A-B6BA-242CBEC95B91}" type="pres">
      <dgm:prSet presAssocID="{54FDF92C-7118-441D-95BF-B3B41E2AE300}" presName="sibTrans" presStyleCnt="0"/>
      <dgm:spPr/>
    </dgm:pt>
    <dgm:pt modelId="{96E9D4D3-9077-46F4-BAA3-26A4FE40712D}" type="pres">
      <dgm:prSet presAssocID="{5FF57B8F-2604-40FC-A559-AD1F51D52CF2}" presName="compNode" presStyleCnt="0"/>
      <dgm:spPr/>
    </dgm:pt>
    <dgm:pt modelId="{5F7C3B57-6004-407E-822E-08FA38A48E05}" type="pres">
      <dgm:prSet presAssocID="{5FF57B8F-2604-40FC-A559-AD1F51D52CF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ument"/>
        </a:ext>
      </dgm:extLst>
    </dgm:pt>
    <dgm:pt modelId="{DEC75176-CE08-4D81-B1A0-47716FEA6F44}" type="pres">
      <dgm:prSet presAssocID="{5FF57B8F-2604-40FC-A559-AD1F51D52CF2}" presName="spaceRect" presStyleCnt="0"/>
      <dgm:spPr/>
    </dgm:pt>
    <dgm:pt modelId="{D39925A1-1313-442F-832C-E4E12E24B640}" type="pres">
      <dgm:prSet presAssocID="{5FF57B8F-2604-40FC-A559-AD1F51D52CF2}" presName="textRect" presStyleLbl="revTx" presStyleIdx="2" presStyleCnt="3">
        <dgm:presLayoutVars>
          <dgm:chMax val="1"/>
          <dgm:chPref val="1"/>
        </dgm:presLayoutVars>
      </dgm:prSet>
      <dgm:spPr/>
    </dgm:pt>
  </dgm:ptLst>
  <dgm:cxnLst>
    <dgm:cxn modelId="{A91B2F11-19D1-440F-BCC5-9810242959AD}" type="presOf" srcId="{E4E774AC-7281-4FBB-9F4A-B364EE2E73D8}" destId="{E9F9E8D2-36A5-480E-9806-B704649827C8}" srcOrd="0" destOrd="0" presId="urn:microsoft.com/office/officeart/2018/2/layout/IconLabelList"/>
    <dgm:cxn modelId="{195A4D63-C7E6-4F6B-93D3-3E62FD10E9B6}" type="presOf" srcId="{08957A74-3149-46EE-951A-F7076A3DA72F}" destId="{D8DBFC22-C7EC-429E-9CC3-027908D8C590}" srcOrd="0" destOrd="0" presId="urn:microsoft.com/office/officeart/2018/2/layout/IconLabelList"/>
    <dgm:cxn modelId="{CC4D566C-275F-44C2-B70A-30C4B7C3616A}" type="presOf" srcId="{F118A48F-37FF-4847-B3A3-CD00B288ADC0}" destId="{2A71E235-3F91-42C3-B29C-EE6053DF6D4E}" srcOrd="0" destOrd="0" presId="urn:microsoft.com/office/officeart/2018/2/layout/IconLabelList"/>
    <dgm:cxn modelId="{DEB66E4F-BC36-4AFA-AE5E-8809AF5DAD69}" srcId="{08957A74-3149-46EE-951A-F7076A3DA72F}" destId="{F118A48F-37FF-4847-B3A3-CD00B288ADC0}" srcOrd="0" destOrd="0" parTransId="{8081A745-2D20-47EE-A12A-CECCF0ED7971}" sibTransId="{51712423-2A2B-4F45-AD96-DDB47C8A9B47}"/>
    <dgm:cxn modelId="{677B347D-CCE1-4F74-8F86-6556851990B9}" srcId="{08957A74-3149-46EE-951A-F7076A3DA72F}" destId="{E4E774AC-7281-4FBB-9F4A-B364EE2E73D8}" srcOrd="1" destOrd="0" parTransId="{CAC01E80-C209-47D7-A880-723D8C7E9DC9}" sibTransId="{54FDF92C-7118-441D-95BF-B3B41E2AE300}"/>
    <dgm:cxn modelId="{616B6F84-FC8E-466C-9B63-EBFFE941400E}" type="presOf" srcId="{5FF57B8F-2604-40FC-A559-AD1F51D52CF2}" destId="{D39925A1-1313-442F-832C-E4E12E24B640}" srcOrd="0" destOrd="0" presId="urn:microsoft.com/office/officeart/2018/2/layout/IconLabelList"/>
    <dgm:cxn modelId="{18666BA6-E62A-42E3-A870-E2685BD8479E}" srcId="{08957A74-3149-46EE-951A-F7076A3DA72F}" destId="{5FF57B8F-2604-40FC-A559-AD1F51D52CF2}" srcOrd="2" destOrd="0" parTransId="{EE27F212-A032-478E-A0F3-52A3808EA87C}" sibTransId="{02102AC9-EB8E-4A24-8176-303A333915BF}"/>
    <dgm:cxn modelId="{EB1DEEE5-C861-469C-B460-5F1707D7E474}" type="presParOf" srcId="{D8DBFC22-C7EC-429E-9CC3-027908D8C590}" destId="{29EB6844-16F2-4B3F-AAD6-DBEC6DD77197}" srcOrd="0" destOrd="0" presId="urn:microsoft.com/office/officeart/2018/2/layout/IconLabelList"/>
    <dgm:cxn modelId="{CF00C48F-C472-4B2A-BA73-78828CDDFB85}" type="presParOf" srcId="{29EB6844-16F2-4B3F-AAD6-DBEC6DD77197}" destId="{31FA19E6-B448-42DA-8902-9364E8245950}" srcOrd="0" destOrd="0" presId="urn:microsoft.com/office/officeart/2018/2/layout/IconLabelList"/>
    <dgm:cxn modelId="{8E3F3EA5-DA09-4D09-87A2-0DF583845429}" type="presParOf" srcId="{29EB6844-16F2-4B3F-AAD6-DBEC6DD77197}" destId="{EC17E172-DB0C-4302-8A68-2C9A95D63958}" srcOrd="1" destOrd="0" presId="urn:microsoft.com/office/officeart/2018/2/layout/IconLabelList"/>
    <dgm:cxn modelId="{D08E5C44-C60C-4128-B087-2CE278E2FA0E}" type="presParOf" srcId="{29EB6844-16F2-4B3F-AAD6-DBEC6DD77197}" destId="{2A71E235-3F91-42C3-B29C-EE6053DF6D4E}" srcOrd="2" destOrd="0" presId="urn:microsoft.com/office/officeart/2018/2/layout/IconLabelList"/>
    <dgm:cxn modelId="{DEE70000-EE9B-49A1-9C51-73001AA8281F}" type="presParOf" srcId="{D8DBFC22-C7EC-429E-9CC3-027908D8C590}" destId="{BBCB6AF6-62DC-4B4B-829A-33CB37E605E5}" srcOrd="1" destOrd="0" presId="urn:microsoft.com/office/officeart/2018/2/layout/IconLabelList"/>
    <dgm:cxn modelId="{DAB18C24-07EC-422F-A0D7-B54569033985}" type="presParOf" srcId="{D8DBFC22-C7EC-429E-9CC3-027908D8C590}" destId="{593F21DD-0808-45F8-8A07-D621FCDD3A8C}" srcOrd="2" destOrd="0" presId="urn:microsoft.com/office/officeart/2018/2/layout/IconLabelList"/>
    <dgm:cxn modelId="{21091B26-C74E-400F-9FF1-0FC2A8297912}" type="presParOf" srcId="{593F21DD-0808-45F8-8A07-D621FCDD3A8C}" destId="{08BAFB45-F87A-41FC-BD49-381F1417FF6E}" srcOrd="0" destOrd="0" presId="urn:microsoft.com/office/officeart/2018/2/layout/IconLabelList"/>
    <dgm:cxn modelId="{F8640BC2-43AA-4450-A2FE-092BD1D92E6D}" type="presParOf" srcId="{593F21DD-0808-45F8-8A07-D621FCDD3A8C}" destId="{A6FA5C83-B400-4745-8A77-24C322954111}" srcOrd="1" destOrd="0" presId="urn:microsoft.com/office/officeart/2018/2/layout/IconLabelList"/>
    <dgm:cxn modelId="{5E7883E2-8072-47D8-A319-03293F9829D2}" type="presParOf" srcId="{593F21DD-0808-45F8-8A07-D621FCDD3A8C}" destId="{E9F9E8D2-36A5-480E-9806-B704649827C8}" srcOrd="2" destOrd="0" presId="urn:microsoft.com/office/officeart/2018/2/layout/IconLabelList"/>
    <dgm:cxn modelId="{2EAE367F-8DA4-4E43-9D5E-448B90799D5F}" type="presParOf" srcId="{D8DBFC22-C7EC-429E-9CC3-027908D8C590}" destId="{18230CCF-B3C7-499A-B6BA-242CBEC95B91}" srcOrd="3" destOrd="0" presId="urn:microsoft.com/office/officeart/2018/2/layout/IconLabelList"/>
    <dgm:cxn modelId="{E2E45D0C-E1D2-4B79-B27B-785DF2C9AD22}" type="presParOf" srcId="{D8DBFC22-C7EC-429E-9CC3-027908D8C590}" destId="{96E9D4D3-9077-46F4-BAA3-26A4FE40712D}" srcOrd="4" destOrd="0" presId="urn:microsoft.com/office/officeart/2018/2/layout/IconLabelList"/>
    <dgm:cxn modelId="{7A818CAA-AFA3-450B-B1DE-B19421A1547B}" type="presParOf" srcId="{96E9D4D3-9077-46F4-BAA3-26A4FE40712D}" destId="{5F7C3B57-6004-407E-822E-08FA38A48E05}" srcOrd="0" destOrd="0" presId="urn:microsoft.com/office/officeart/2018/2/layout/IconLabelList"/>
    <dgm:cxn modelId="{F579D030-DCF4-497C-9033-8D1F460567C2}" type="presParOf" srcId="{96E9D4D3-9077-46F4-BAA3-26A4FE40712D}" destId="{DEC75176-CE08-4D81-B1A0-47716FEA6F44}" srcOrd="1" destOrd="0" presId="urn:microsoft.com/office/officeart/2018/2/layout/IconLabelList"/>
    <dgm:cxn modelId="{FE23EFC3-1682-4599-B7FB-72CD86A65DC3}" type="presParOf" srcId="{96E9D4D3-9077-46F4-BAA3-26A4FE40712D}" destId="{D39925A1-1313-442F-832C-E4E12E24B64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957A74-3149-46EE-951A-F7076A3DA72F}" type="doc">
      <dgm:prSet loTypeId="urn:microsoft.com/office/officeart/2018/2/layout/IconLabelList" loCatId="icon" qsTypeId="urn:microsoft.com/office/officeart/2005/8/quickstyle/simple1#6" qsCatId="simple" csTypeId="urn:microsoft.com/office/officeart/2018/5/colors/Iconchunking_neutralbg_accent5_2" csCatId="accent5" phldr="1"/>
      <dgm:spPr/>
      <dgm:t>
        <a:bodyPr/>
        <a:lstStyle/>
        <a:p>
          <a:endParaRPr lang="en-US"/>
        </a:p>
      </dgm:t>
    </dgm:pt>
    <dgm:pt modelId="{F118A48F-37FF-4847-B3A3-CD00B288ADC0}">
      <dgm:prSet custT="1"/>
      <dgm:spPr/>
      <dgm:t>
        <a:bodyPr/>
        <a:lstStyle/>
        <a:p>
          <a:pPr marL="0" lvl="0" indent="0" algn="ctr" defTabSz="711200">
            <a:lnSpc>
              <a:spcPct val="100000"/>
            </a:lnSpc>
            <a:spcBef>
              <a:spcPct val="0"/>
            </a:spcBef>
            <a:spcAft>
              <a:spcPct val="35000"/>
            </a:spcAft>
            <a:buNone/>
            <a:defRPr cap="all"/>
          </a:pPr>
          <a:r>
            <a:rPr lang="en-US" sz="1600" b="1" kern="1200" cap="all" dirty="0">
              <a:solidFill>
                <a:prstClr val="black">
                  <a:hueOff val="0"/>
                  <a:satOff val="0"/>
                  <a:lumOff val="0"/>
                  <a:alphaOff val="0"/>
                </a:prstClr>
              </a:solidFill>
              <a:latin typeface="Calibri"/>
              <a:ea typeface="+mn-ea"/>
              <a:cs typeface="+mn-cs"/>
            </a:rPr>
            <a:t>Lodgers’ Tax revenue recorded to the wrong account or object code</a:t>
          </a:r>
        </a:p>
      </dgm:t>
    </dgm:pt>
    <dgm:pt modelId="{8081A745-2D20-47EE-A12A-CECCF0ED7971}" type="parTrans" cxnId="{DEB66E4F-BC36-4AFA-AE5E-8809AF5DAD69}">
      <dgm:prSet/>
      <dgm:spPr/>
      <dgm:t>
        <a:bodyPr/>
        <a:lstStyle/>
        <a:p>
          <a:endParaRPr lang="en-US"/>
        </a:p>
      </dgm:t>
    </dgm:pt>
    <dgm:pt modelId="{51712423-2A2B-4F45-AD96-DDB47C8A9B47}" type="sibTrans" cxnId="{DEB66E4F-BC36-4AFA-AE5E-8809AF5DAD69}">
      <dgm:prSet/>
      <dgm:spPr/>
      <dgm:t>
        <a:bodyPr/>
        <a:lstStyle/>
        <a:p>
          <a:endParaRPr lang="en-US"/>
        </a:p>
      </dgm:t>
    </dgm:pt>
    <dgm:pt modelId="{E4E774AC-7281-4FBB-9F4A-B364EE2E73D8}">
      <dgm:prSet custT="1"/>
      <dgm:spPr/>
      <dgm:t>
        <a:bodyPr/>
        <a:lstStyle/>
        <a:p>
          <a:r>
            <a:rPr lang="en-US" sz="1100" dirty="0">
              <a:solidFill>
                <a:srgbClr val="C00000"/>
              </a:solidFill>
            </a:rPr>
            <a:t>What we noticed. </a:t>
          </a:r>
          <a:r>
            <a:rPr lang="en-US" sz="1100" dirty="0"/>
            <a:t>Lodgers’ Tax revenue was posted to a non–Lodgers’ Tax account/object code (or </a:t>
          </a:r>
          <a:r>
            <a:rPr lang="en-US" sz="1100" dirty="0" err="1"/>
            <a:t>crosswalked</a:t>
          </a:r>
          <a:r>
            <a:rPr lang="en-US" sz="1100" dirty="0"/>
            <a:t> into the wrong revenue line), even though it belongs in the Lodgers’ Tax revenue account structure for Fund 21400.</a:t>
          </a:r>
          <a:br>
            <a:rPr lang="en-US" sz="1100" dirty="0"/>
          </a:br>
          <a:endParaRPr lang="en-US" sz="1100" dirty="0"/>
        </a:p>
      </dgm:t>
    </dgm:pt>
    <dgm:pt modelId="{CAC01E80-C209-47D7-A880-723D8C7E9DC9}" type="parTrans" cxnId="{677B347D-CCE1-4F74-8F86-6556851990B9}">
      <dgm:prSet/>
      <dgm:spPr/>
      <dgm:t>
        <a:bodyPr/>
        <a:lstStyle/>
        <a:p>
          <a:endParaRPr lang="en-US"/>
        </a:p>
      </dgm:t>
    </dgm:pt>
    <dgm:pt modelId="{54FDF92C-7118-441D-95BF-B3B41E2AE300}" type="sibTrans" cxnId="{677B347D-CCE1-4F74-8F86-6556851990B9}">
      <dgm:prSet/>
      <dgm:spPr/>
      <dgm:t>
        <a:bodyPr/>
        <a:lstStyle/>
        <a:p>
          <a:endParaRPr lang="en-US"/>
        </a:p>
      </dgm:t>
    </dgm:pt>
    <dgm:pt modelId="{5FF57B8F-2604-40FC-A559-AD1F51D52CF2}">
      <dgm:prSet/>
      <dgm:spPr/>
      <dgm:t>
        <a:bodyPr/>
        <a:lstStyle/>
        <a:p>
          <a:r>
            <a:rPr lang="en-US" dirty="0"/>
            <a:t>How to correct it. Correct this issue by ensuring Lodgers’ Tax revenue is posted to the proper LT revenue accounts (41300 for 1–30 days and 41304 for 31‑plus days) instead of miscellaneous categories, and by keeping the predefined account strings unchanged when using an import template.</a:t>
          </a:r>
        </a:p>
      </dgm:t>
    </dgm:pt>
    <dgm:pt modelId="{EE27F212-A032-478E-A0F3-52A3808EA87C}" type="parTrans" cxnId="{18666BA6-E62A-42E3-A870-E2685BD8479E}">
      <dgm:prSet/>
      <dgm:spPr/>
      <dgm:t>
        <a:bodyPr/>
        <a:lstStyle/>
        <a:p>
          <a:endParaRPr lang="en-US"/>
        </a:p>
      </dgm:t>
    </dgm:pt>
    <dgm:pt modelId="{02102AC9-EB8E-4A24-8176-303A333915BF}" type="sibTrans" cxnId="{18666BA6-E62A-42E3-A870-E2685BD8479E}">
      <dgm:prSet/>
      <dgm:spPr/>
      <dgm:t>
        <a:bodyPr/>
        <a:lstStyle/>
        <a:p>
          <a:endParaRPr lang="en-US"/>
        </a:p>
      </dgm:t>
    </dgm:pt>
    <dgm:pt modelId="{D8DBFC22-C7EC-429E-9CC3-027908D8C590}" type="pres">
      <dgm:prSet presAssocID="{08957A74-3149-46EE-951A-F7076A3DA72F}" presName="root" presStyleCnt="0">
        <dgm:presLayoutVars>
          <dgm:dir/>
          <dgm:resizeHandles val="exact"/>
        </dgm:presLayoutVars>
      </dgm:prSet>
      <dgm:spPr/>
    </dgm:pt>
    <dgm:pt modelId="{29EB6844-16F2-4B3F-AAD6-DBEC6DD77197}" type="pres">
      <dgm:prSet presAssocID="{F118A48F-37FF-4847-B3A3-CD00B288ADC0}" presName="compNode" presStyleCnt="0"/>
      <dgm:spPr/>
    </dgm:pt>
    <dgm:pt modelId="{31FA19E6-B448-42DA-8902-9364E8245950}" type="pres">
      <dgm:prSet presAssocID="{F118A48F-37FF-4847-B3A3-CD00B288ADC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EC17E172-DB0C-4302-8A68-2C9A95D63958}" type="pres">
      <dgm:prSet presAssocID="{F118A48F-37FF-4847-B3A3-CD00B288ADC0}" presName="spaceRect" presStyleCnt="0"/>
      <dgm:spPr/>
    </dgm:pt>
    <dgm:pt modelId="{2A71E235-3F91-42C3-B29C-EE6053DF6D4E}" type="pres">
      <dgm:prSet presAssocID="{F118A48F-37FF-4847-B3A3-CD00B288ADC0}" presName="textRect" presStyleLbl="revTx" presStyleIdx="0" presStyleCnt="3">
        <dgm:presLayoutVars>
          <dgm:chMax val="1"/>
          <dgm:chPref val="1"/>
        </dgm:presLayoutVars>
      </dgm:prSet>
      <dgm:spPr/>
    </dgm:pt>
    <dgm:pt modelId="{BBCB6AF6-62DC-4B4B-829A-33CB37E605E5}" type="pres">
      <dgm:prSet presAssocID="{51712423-2A2B-4F45-AD96-DDB47C8A9B47}" presName="sibTrans" presStyleCnt="0"/>
      <dgm:spPr/>
    </dgm:pt>
    <dgm:pt modelId="{593F21DD-0808-45F8-8A07-D621FCDD3A8C}" type="pres">
      <dgm:prSet presAssocID="{E4E774AC-7281-4FBB-9F4A-B364EE2E73D8}" presName="compNode" presStyleCnt="0"/>
      <dgm:spPr/>
    </dgm:pt>
    <dgm:pt modelId="{08BAFB45-F87A-41FC-BD49-381F1417FF6E}" type="pres">
      <dgm:prSet presAssocID="{E4E774AC-7281-4FBB-9F4A-B364EE2E73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A6FA5C83-B400-4745-8A77-24C322954111}" type="pres">
      <dgm:prSet presAssocID="{E4E774AC-7281-4FBB-9F4A-B364EE2E73D8}" presName="spaceRect" presStyleCnt="0"/>
      <dgm:spPr/>
    </dgm:pt>
    <dgm:pt modelId="{E9F9E8D2-36A5-480E-9806-B704649827C8}" type="pres">
      <dgm:prSet presAssocID="{E4E774AC-7281-4FBB-9F4A-B364EE2E73D8}" presName="textRect" presStyleLbl="revTx" presStyleIdx="1" presStyleCnt="3">
        <dgm:presLayoutVars>
          <dgm:chMax val="1"/>
          <dgm:chPref val="1"/>
        </dgm:presLayoutVars>
      </dgm:prSet>
      <dgm:spPr/>
    </dgm:pt>
    <dgm:pt modelId="{18230CCF-B3C7-499A-B6BA-242CBEC95B91}" type="pres">
      <dgm:prSet presAssocID="{54FDF92C-7118-441D-95BF-B3B41E2AE300}" presName="sibTrans" presStyleCnt="0"/>
      <dgm:spPr/>
    </dgm:pt>
    <dgm:pt modelId="{96E9D4D3-9077-46F4-BAA3-26A4FE40712D}" type="pres">
      <dgm:prSet presAssocID="{5FF57B8F-2604-40FC-A559-AD1F51D52CF2}" presName="compNode" presStyleCnt="0"/>
      <dgm:spPr/>
    </dgm:pt>
    <dgm:pt modelId="{5F7C3B57-6004-407E-822E-08FA38A48E05}" type="pres">
      <dgm:prSet presAssocID="{5FF57B8F-2604-40FC-A559-AD1F51D52CF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DEC75176-CE08-4D81-B1A0-47716FEA6F44}" type="pres">
      <dgm:prSet presAssocID="{5FF57B8F-2604-40FC-A559-AD1F51D52CF2}" presName="spaceRect" presStyleCnt="0"/>
      <dgm:spPr/>
    </dgm:pt>
    <dgm:pt modelId="{D39925A1-1313-442F-832C-E4E12E24B640}" type="pres">
      <dgm:prSet presAssocID="{5FF57B8F-2604-40FC-A559-AD1F51D52CF2}" presName="textRect" presStyleLbl="revTx" presStyleIdx="2" presStyleCnt="3">
        <dgm:presLayoutVars>
          <dgm:chMax val="1"/>
          <dgm:chPref val="1"/>
        </dgm:presLayoutVars>
      </dgm:prSet>
      <dgm:spPr/>
    </dgm:pt>
  </dgm:ptLst>
  <dgm:cxnLst>
    <dgm:cxn modelId="{A91B2F11-19D1-440F-BCC5-9810242959AD}" type="presOf" srcId="{E4E774AC-7281-4FBB-9F4A-B364EE2E73D8}" destId="{E9F9E8D2-36A5-480E-9806-B704649827C8}" srcOrd="0" destOrd="0" presId="urn:microsoft.com/office/officeart/2018/2/layout/IconLabelList"/>
    <dgm:cxn modelId="{195A4D63-C7E6-4F6B-93D3-3E62FD10E9B6}" type="presOf" srcId="{08957A74-3149-46EE-951A-F7076A3DA72F}" destId="{D8DBFC22-C7EC-429E-9CC3-027908D8C590}" srcOrd="0" destOrd="0" presId="urn:microsoft.com/office/officeart/2018/2/layout/IconLabelList"/>
    <dgm:cxn modelId="{CC4D566C-275F-44C2-B70A-30C4B7C3616A}" type="presOf" srcId="{F118A48F-37FF-4847-B3A3-CD00B288ADC0}" destId="{2A71E235-3F91-42C3-B29C-EE6053DF6D4E}" srcOrd="0" destOrd="0" presId="urn:microsoft.com/office/officeart/2018/2/layout/IconLabelList"/>
    <dgm:cxn modelId="{DEB66E4F-BC36-4AFA-AE5E-8809AF5DAD69}" srcId="{08957A74-3149-46EE-951A-F7076A3DA72F}" destId="{F118A48F-37FF-4847-B3A3-CD00B288ADC0}" srcOrd="0" destOrd="0" parTransId="{8081A745-2D20-47EE-A12A-CECCF0ED7971}" sibTransId="{51712423-2A2B-4F45-AD96-DDB47C8A9B47}"/>
    <dgm:cxn modelId="{677B347D-CCE1-4F74-8F86-6556851990B9}" srcId="{08957A74-3149-46EE-951A-F7076A3DA72F}" destId="{E4E774AC-7281-4FBB-9F4A-B364EE2E73D8}" srcOrd="1" destOrd="0" parTransId="{CAC01E80-C209-47D7-A880-723D8C7E9DC9}" sibTransId="{54FDF92C-7118-441D-95BF-B3B41E2AE300}"/>
    <dgm:cxn modelId="{616B6F84-FC8E-466C-9B63-EBFFE941400E}" type="presOf" srcId="{5FF57B8F-2604-40FC-A559-AD1F51D52CF2}" destId="{D39925A1-1313-442F-832C-E4E12E24B640}" srcOrd="0" destOrd="0" presId="urn:microsoft.com/office/officeart/2018/2/layout/IconLabelList"/>
    <dgm:cxn modelId="{18666BA6-E62A-42E3-A870-E2685BD8479E}" srcId="{08957A74-3149-46EE-951A-F7076A3DA72F}" destId="{5FF57B8F-2604-40FC-A559-AD1F51D52CF2}" srcOrd="2" destOrd="0" parTransId="{EE27F212-A032-478E-A0F3-52A3808EA87C}" sibTransId="{02102AC9-EB8E-4A24-8176-303A333915BF}"/>
    <dgm:cxn modelId="{EB1DEEE5-C861-469C-B460-5F1707D7E474}" type="presParOf" srcId="{D8DBFC22-C7EC-429E-9CC3-027908D8C590}" destId="{29EB6844-16F2-4B3F-AAD6-DBEC6DD77197}" srcOrd="0" destOrd="0" presId="urn:microsoft.com/office/officeart/2018/2/layout/IconLabelList"/>
    <dgm:cxn modelId="{CF00C48F-C472-4B2A-BA73-78828CDDFB85}" type="presParOf" srcId="{29EB6844-16F2-4B3F-AAD6-DBEC6DD77197}" destId="{31FA19E6-B448-42DA-8902-9364E8245950}" srcOrd="0" destOrd="0" presId="urn:microsoft.com/office/officeart/2018/2/layout/IconLabelList"/>
    <dgm:cxn modelId="{8E3F3EA5-DA09-4D09-87A2-0DF583845429}" type="presParOf" srcId="{29EB6844-16F2-4B3F-AAD6-DBEC6DD77197}" destId="{EC17E172-DB0C-4302-8A68-2C9A95D63958}" srcOrd="1" destOrd="0" presId="urn:microsoft.com/office/officeart/2018/2/layout/IconLabelList"/>
    <dgm:cxn modelId="{D08E5C44-C60C-4128-B087-2CE278E2FA0E}" type="presParOf" srcId="{29EB6844-16F2-4B3F-AAD6-DBEC6DD77197}" destId="{2A71E235-3F91-42C3-B29C-EE6053DF6D4E}" srcOrd="2" destOrd="0" presId="urn:microsoft.com/office/officeart/2018/2/layout/IconLabelList"/>
    <dgm:cxn modelId="{DEE70000-EE9B-49A1-9C51-73001AA8281F}" type="presParOf" srcId="{D8DBFC22-C7EC-429E-9CC3-027908D8C590}" destId="{BBCB6AF6-62DC-4B4B-829A-33CB37E605E5}" srcOrd="1" destOrd="0" presId="urn:microsoft.com/office/officeart/2018/2/layout/IconLabelList"/>
    <dgm:cxn modelId="{DAB18C24-07EC-422F-A0D7-B54569033985}" type="presParOf" srcId="{D8DBFC22-C7EC-429E-9CC3-027908D8C590}" destId="{593F21DD-0808-45F8-8A07-D621FCDD3A8C}" srcOrd="2" destOrd="0" presId="urn:microsoft.com/office/officeart/2018/2/layout/IconLabelList"/>
    <dgm:cxn modelId="{21091B26-C74E-400F-9FF1-0FC2A8297912}" type="presParOf" srcId="{593F21DD-0808-45F8-8A07-D621FCDD3A8C}" destId="{08BAFB45-F87A-41FC-BD49-381F1417FF6E}" srcOrd="0" destOrd="0" presId="urn:microsoft.com/office/officeart/2018/2/layout/IconLabelList"/>
    <dgm:cxn modelId="{F8640BC2-43AA-4450-A2FE-092BD1D92E6D}" type="presParOf" srcId="{593F21DD-0808-45F8-8A07-D621FCDD3A8C}" destId="{A6FA5C83-B400-4745-8A77-24C322954111}" srcOrd="1" destOrd="0" presId="urn:microsoft.com/office/officeart/2018/2/layout/IconLabelList"/>
    <dgm:cxn modelId="{5E7883E2-8072-47D8-A319-03293F9829D2}" type="presParOf" srcId="{593F21DD-0808-45F8-8A07-D621FCDD3A8C}" destId="{E9F9E8D2-36A5-480E-9806-B704649827C8}" srcOrd="2" destOrd="0" presId="urn:microsoft.com/office/officeart/2018/2/layout/IconLabelList"/>
    <dgm:cxn modelId="{2EAE367F-8DA4-4E43-9D5E-448B90799D5F}" type="presParOf" srcId="{D8DBFC22-C7EC-429E-9CC3-027908D8C590}" destId="{18230CCF-B3C7-499A-B6BA-242CBEC95B91}" srcOrd="3" destOrd="0" presId="urn:microsoft.com/office/officeart/2018/2/layout/IconLabelList"/>
    <dgm:cxn modelId="{E2E45D0C-E1D2-4B79-B27B-785DF2C9AD22}" type="presParOf" srcId="{D8DBFC22-C7EC-429E-9CC3-027908D8C590}" destId="{96E9D4D3-9077-46F4-BAA3-26A4FE40712D}" srcOrd="4" destOrd="0" presId="urn:microsoft.com/office/officeart/2018/2/layout/IconLabelList"/>
    <dgm:cxn modelId="{7A818CAA-AFA3-450B-B1DE-B19421A1547B}" type="presParOf" srcId="{96E9D4D3-9077-46F4-BAA3-26A4FE40712D}" destId="{5F7C3B57-6004-407E-822E-08FA38A48E05}" srcOrd="0" destOrd="0" presId="urn:microsoft.com/office/officeart/2018/2/layout/IconLabelList"/>
    <dgm:cxn modelId="{F579D030-DCF4-497C-9033-8D1F460567C2}" type="presParOf" srcId="{96E9D4D3-9077-46F4-BAA3-26A4FE40712D}" destId="{DEC75176-CE08-4D81-B1A0-47716FEA6F44}" srcOrd="1" destOrd="0" presId="urn:microsoft.com/office/officeart/2018/2/layout/IconLabelList"/>
    <dgm:cxn modelId="{FE23EFC3-1682-4599-B7FB-72CD86A65DC3}" type="presParOf" srcId="{96E9D4D3-9077-46F4-BAA3-26A4FE40712D}" destId="{D39925A1-1313-442F-832C-E4E12E24B64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957A74-3149-46EE-951A-F7076A3DA72F}" type="doc">
      <dgm:prSet loTypeId="urn:microsoft.com/office/officeart/2018/5/layout/IconLeafLabelList" loCatId="icon" qsTypeId="urn:microsoft.com/office/officeart/2005/8/quickstyle/simple1#7" qsCatId="simple" csTypeId="urn:microsoft.com/office/officeart/2005/8/colors/colorful1#2" csCatId="colorful" phldr="1"/>
      <dgm:spPr/>
      <dgm:t>
        <a:bodyPr/>
        <a:lstStyle/>
        <a:p>
          <a:endParaRPr lang="en-US"/>
        </a:p>
      </dgm:t>
    </dgm:pt>
    <dgm:pt modelId="{F118A48F-37FF-4847-B3A3-CD00B288ADC0}">
      <dgm:prSet custT="1"/>
      <dgm:spPr/>
      <dgm:t>
        <a:bodyPr/>
        <a:lstStyle/>
        <a:p>
          <a:pPr>
            <a:lnSpc>
              <a:spcPct val="100000"/>
            </a:lnSpc>
            <a:defRPr cap="all"/>
          </a:pPr>
          <a:r>
            <a:rPr lang="en-US" sz="1600" b="1" dirty="0"/>
            <a:t>Lodgers’ Tax rate not updated for the current year in LGBMS</a:t>
          </a:r>
        </a:p>
        <a:p>
          <a:pPr>
            <a:lnSpc>
              <a:spcPct val="100000"/>
            </a:lnSpc>
          </a:pPr>
          <a:endParaRPr lang="en-US" sz="1600" b="1" dirty="0"/>
        </a:p>
      </dgm:t>
    </dgm:pt>
    <dgm:pt modelId="{8081A745-2D20-47EE-A12A-CECCF0ED7971}" type="parTrans" cxnId="{DEB66E4F-BC36-4AFA-AE5E-8809AF5DAD69}">
      <dgm:prSet/>
      <dgm:spPr/>
      <dgm:t>
        <a:bodyPr/>
        <a:lstStyle/>
        <a:p>
          <a:endParaRPr lang="en-US"/>
        </a:p>
      </dgm:t>
    </dgm:pt>
    <dgm:pt modelId="{51712423-2A2B-4F45-AD96-DDB47C8A9B47}" type="sibTrans" cxnId="{DEB66E4F-BC36-4AFA-AE5E-8809AF5DAD69}">
      <dgm:prSet/>
      <dgm:spPr/>
      <dgm:t>
        <a:bodyPr/>
        <a:lstStyle/>
        <a:p>
          <a:endParaRPr lang="en-US"/>
        </a:p>
      </dgm:t>
    </dgm:pt>
    <dgm:pt modelId="{E4E774AC-7281-4FBB-9F4A-B364EE2E73D8}">
      <dgm:prSet/>
      <dgm:spPr/>
      <dgm:t>
        <a:bodyPr/>
        <a:lstStyle/>
        <a:p>
          <a:pPr>
            <a:lnSpc>
              <a:spcPct val="100000"/>
            </a:lnSpc>
            <a:defRPr cap="all"/>
          </a:pPr>
          <a:r>
            <a:rPr lang="en-US" dirty="0">
              <a:solidFill>
                <a:srgbClr val="FF0000"/>
              </a:solidFill>
            </a:rPr>
            <a:t>What we noticed. </a:t>
          </a:r>
          <a:r>
            <a:rPr lang="en-US" dirty="0"/>
            <a:t>The % Occupancy Tax Rate field in LGBMS is blank,</a:t>
          </a:r>
          <a:br>
            <a:rPr lang="en-US" dirty="0"/>
          </a:br>
          <a:r>
            <a:rPr lang="en-US" dirty="0"/>
            <a:t>outdated, or still reflects the prior fiscal year’s rate. LGBMS instructs entities each year to confirm/update the occupancy tax rate through the “% Occupancy Tax Rate” field</a:t>
          </a:r>
          <a:br>
            <a:rPr lang="en-US" dirty="0"/>
          </a:br>
          <a:endParaRPr lang="en-US" dirty="0"/>
        </a:p>
      </dgm:t>
    </dgm:pt>
    <dgm:pt modelId="{CAC01E80-C209-47D7-A880-723D8C7E9DC9}" type="parTrans" cxnId="{677B347D-CCE1-4F74-8F86-6556851990B9}">
      <dgm:prSet/>
      <dgm:spPr/>
      <dgm:t>
        <a:bodyPr/>
        <a:lstStyle/>
        <a:p>
          <a:endParaRPr lang="en-US"/>
        </a:p>
      </dgm:t>
    </dgm:pt>
    <dgm:pt modelId="{54FDF92C-7118-441D-95BF-B3B41E2AE300}" type="sibTrans" cxnId="{677B347D-CCE1-4F74-8F86-6556851990B9}">
      <dgm:prSet/>
      <dgm:spPr/>
      <dgm:t>
        <a:bodyPr/>
        <a:lstStyle/>
        <a:p>
          <a:endParaRPr lang="en-US"/>
        </a:p>
      </dgm:t>
    </dgm:pt>
    <dgm:pt modelId="{5FF57B8F-2604-40FC-A559-AD1F51D52CF2}">
      <dgm:prSet/>
      <dgm:spPr/>
      <dgm:t>
        <a:bodyPr/>
        <a:lstStyle/>
        <a:p>
          <a:pPr>
            <a:lnSpc>
              <a:spcPct val="100000"/>
            </a:lnSpc>
            <a:defRPr cap="all"/>
          </a:pPr>
          <a:r>
            <a:rPr lang="en-US"/>
            <a:t>How to correct it. In the LGBMS Lodgers’ Tax module, open % Occupancy Tax Rate, confirm the current year rate, and save the update as directed in the user guide. </a:t>
          </a:r>
        </a:p>
        <a:p>
          <a:pPr>
            <a:lnSpc>
              <a:spcPct val="100000"/>
            </a:lnSpc>
          </a:pPr>
          <a:endParaRPr lang="en-US"/>
        </a:p>
      </dgm:t>
    </dgm:pt>
    <dgm:pt modelId="{EE27F212-A032-478E-A0F3-52A3808EA87C}" type="parTrans" cxnId="{18666BA6-E62A-42E3-A870-E2685BD8479E}">
      <dgm:prSet/>
      <dgm:spPr/>
      <dgm:t>
        <a:bodyPr/>
        <a:lstStyle/>
        <a:p>
          <a:endParaRPr lang="en-US"/>
        </a:p>
      </dgm:t>
    </dgm:pt>
    <dgm:pt modelId="{02102AC9-EB8E-4A24-8176-303A333915BF}" type="sibTrans" cxnId="{18666BA6-E62A-42E3-A870-E2685BD8479E}">
      <dgm:prSet/>
      <dgm:spPr/>
      <dgm:t>
        <a:bodyPr/>
        <a:lstStyle/>
        <a:p>
          <a:endParaRPr lang="en-US"/>
        </a:p>
      </dgm:t>
    </dgm:pt>
    <dgm:pt modelId="{B7045E07-61B2-40C1-AD1B-FEDAF31B7C1E}" type="pres">
      <dgm:prSet presAssocID="{08957A74-3149-46EE-951A-F7076A3DA72F}" presName="root" presStyleCnt="0">
        <dgm:presLayoutVars>
          <dgm:dir/>
          <dgm:resizeHandles val="exact"/>
        </dgm:presLayoutVars>
      </dgm:prSet>
      <dgm:spPr/>
    </dgm:pt>
    <dgm:pt modelId="{A63BD712-3B89-42A0-A428-2FF3705A431D}" type="pres">
      <dgm:prSet presAssocID="{F118A48F-37FF-4847-B3A3-CD00B288ADC0}" presName="compNode" presStyleCnt="0"/>
      <dgm:spPr/>
    </dgm:pt>
    <dgm:pt modelId="{A9648A8F-1E3F-4805-8549-701A3DFF8099}" type="pres">
      <dgm:prSet presAssocID="{F118A48F-37FF-4847-B3A3-CD00B288ADC0}" presName="iconBgRect" presStyleLbl="bgShp" presStyleIdx="0" presStyleCnt="3"/>
      <dgm:spPr>
        <a:prstGeom prst="round2DiagRect">
          <a:avLst>
            <a:gd name="adj1" fmla="val 29727"/>
            <a:gd name="adj2" fmla="val 0"/>
          </a:avLst>
        </a:prstGeom>
      </dgm:spPr>
    </dgm:pt>
    <dgm:pt modelId="{90B6A1AB-BE60-49D8-A1BC-A3D44ACC217C}" type="pres">
      <dgm:prSet presAssocID="{F118A48F-37FF-4847-B3A3-CD00B288ADC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D9E45629-5C17-44E0-AE42-B0D306CA0CC5}" type="pres">
      <dgm:prSet presAssocID="{F118A48F-37FF-4847-B3A3-CD00B288ADC0}" presName="spaceRect" presStyleCnt="0"/>
      <dgm:spPr/>
    </dgm:pt>
    <dgm:pt modelId="{38BD6BDE-FD14-42D0-9C22-635F7AD93C3F}" type="pres">
      <dgm:prSet presAssocID="{F118A48F-37FF-4847-B3A3-CD00B288ADC0}" presName="textRect" presStyleLbl="revTx" presStyleIdx="0" presStyleCnt="3">
        <dgm:presLayoutVars>
          <dgm:chMax val="1"/>
          <dgm:chPref val="1"/>
        </dgm:presLayoutVars>
      </dgm:prSet>
      <dgm:spPr/>
    </dgm:pt>
    <dgm:pt modelId="{3A92CA11-9597-46F9-96FF-076AD32764BF}" type="pres">
      <dgm:prSet presAssocID="{51712423-2A2B-4F45-AD96-DDB47C8A9B47}" presName="sibTrans" presStyleCnt="0"/>
      <dgm:spPr/>
    </dgm:pt>
    <dgm:pt modelId="{A623F7C9-C0F3-4D4C-984A-E534AEB8EB2E}" type="pres">
      <dgm:prSet presAssocID="{E4E774AC-7281-4FBB-9F4A-B364EE2E73D8}" presName="compNode" presStyleCnt="0"/>
      <dgm:spPr/>
    </dgm:pt>
    <dgm:pt modelId="{CBCD4C24-3F49-4918-8224-72E7E754A9E0}" type="pres">
      <dgm:prSet presAssocID="{E4E774AC-7281-4FBB-9F4A-B364EE2E73D8}" presName="iconBgRect" presStyleLbl="bgShp" presStyleIdx="1" presStyleCnt="3"/>
      <dgm:spPr>
        <a:prstGeom prst="round2DiagRect">
          <a:avLst>
            <a:gd name="adj1" fmla="val 29727"/>
            <a:gd name="adj2" fmla="val 0"/>
          </a:avLst>
        </a:prstGeom>
      </dgm:spPr>
    </dgm:pt>
    <dgm:pt modelId="{C846F061-222F-4EBE-B539-90D5E4251223}" type="pres">
      <dgm:prSet presAssocID="{E4E774AC-7281-4FBB-9F4A-B364EE2E73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F961F1D4-E339-4C63-A626-9D1F38C127F9}" type="pres">
      <dgm:prSet presAssocID="{E4E774AC-7281-4FBB-9F4A-B364EE2E73D8}" presName="spaceRect" presStyleCnt="0"/>
      <dgm:spPr/>
    </dgm:pt>
    <dgm:pt modelId="{BA56651B-4E13-49FA-A485-DFC4149FAC70}" type="pres">
      <dgm:prSet presAssocID="{E4E774AC-7281-4FBB-9F4A-B364EE2E73D8}" presName="textRect" presStyleLbl="revTx" presStyleIdx="1" presStyleCnt="3">
        <dgm:presLayoutVars>
          <dgm:chMax val="1"/>
          <dgm:chPref val="1"/>
        </dgm:presLayoutVars>
      </dgm:prSet>
      <dgm:spPr/>
    </dgm:pt>
    <dgm:pt modelId="{3FD6815C-5E50-4514-8385-2FD41D741C7C}" type="pres">
      <dgm:prSet presAssocID="{54FDF92C-7118-441D-95BF-B3B41E2AE300}" presName="sibTrans" presStyleCnt="0"/>
      <dgm:spPr/>
    </dgm:pt>
    <dgm:pt modelId="{15C97093-1C05-4D46-82A7-BFEBD7DB8464}" type="pres">
      <dgm:prSet presAssocID="{5FF57B8F-2604-40FC-A559-AD1F51D52CF2}" presName="compNode" presStyleCnt="0"/>
      <dgm:spPr/>
    </dgm:pt>
    <dgm:pt modelId="{953590D0-7B10-47FE-9668-F59FE41C23EB}" type="pres">
      <dgm:prSet presAssocID="{5FF57B8F-2604-40FC-A559-AD1F51D52CF2}" presName="iconBgRect" presStyleLbl="bgShp" presStyleIdx="2" presStyleCnt="3"/>
      <dgm:spPr>
        <a:prstGeom prst="round2DiagRect">
          <a:avLst>
            <a:gd name="adj1" fmla="val 29727"/>
            <a:gd name="adj2" fmla="val 0"/>
          </a:avLst>
        </a:prstGeom>
      </dgm:spPr>
    </dgm:pt>
    <dgm:pt modelId="{A893E615-D904-4CBE-93F4-037BEF09010F}" type="pres">
      <dgm:prSet presAssocID="{5FF57B8F-2604-40FC-A559-AD1F51D52CF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nk"/>
        </a:ext>
      </dgm:extLst>
    </dgm:pt>
    <dgm:pt modelId="{99256067-88FC-4956-B149-3593C554B89C}" type="pres">
      <dgm:prSet presAssocID="{5FF57B8F-2604-40FC-A559-AD1F51D52CF2}" presName="spaceRect" presStyleCnt="0"/>
      <dgm:spPr/>
    </dgm:pt>
    <dgm:pt modelId="{0F3888BC-F2B5-4F71-8B4C-F60E313CEB5E}" type="pres">
      <dgm:prSet presAssocID="{5FF57B8F-2604-40FC-A559-AD1F51D52CF2}" presName="textRect" presStyleLbl="revTx" presStyleIdx="2" presStyleCnt="3">
        <dgm:presLayoutVars>
          <dgm:chMax val="1"/>
          <dgm:chPref val="1"/>
        </dgm:presLayoutVars>
      </dgm:prSet>
      <dgm:spPr/>
    </dgm:pt>
  </dgm:ptLst>
  <dgm:cxnLst>
    <dgm:cxn modelId="{029E791C-EFDE-4334-B562-3EA1AFAB283E}" type="presOf" srcId="{E4E774AC-7281-4FBB-9F4A-B364EE2E73D8}" destId="{BA56651B-4E13-49FA-A485-DFC4149FAC70}" srcOrd="0" destOrd="0" presId="urn:microsoft.com/office/officeart/2018/5/layout/IconLeafLabelList"/>
    <dgm:cxn modelId="{7C68F01F-EA83-4F66-AB67-2C1279769A14}" type="presOf" srcId="{F118A48F-37FF-4847-B3A3-CD00B288ADC0}" destId="{38BD6BDE-FD14-42D0-9C22-635F7AD93C3F}" srcOrd="0" destOrd="0" presId="urn:microsoft.com/office/officeart/2018/5/layout/IconLeafLabelList"/>
    <dgm:cxn modelId="{DEB66E4F-BC36-4AFA-AE5E-8809AF5DAD69}" srcId="{08957A74-3149-46EE-951A-F7076A3DA72F}" destId="{F118A48F-37FF-4847-B3A3-CD00B288ADC0}" srcOrd="0" destOrd="0" parTransId="{8081A745-2D20-47EE-A12A-CECCF0ED7971}" sibTransId="{51712423-2A2B-4F45-AD96-DDB47C8A9B47}"/>
    <dgm:cxn modelId="{66C63054-CE19-43F4-A3BF-854EFF160AC5}" type="presOf" srcId="{08957A74-3149-46EE-951A-F7076A3DA72F}" destId="{B7045E07-61B2-40C1-AD1B-FEDAF31B7C1E}" srcOrd="0" destOrd="0" presId="urn:microsoft.com/office/officeart/2018/5/layout/IconLeafLabelList"/>
    <dgm:cxn modelId="{677B347D-CCE1-4F74-8F86-6556851990B9}" srcId="{08957A74-3149-46EE-951A-F7076A3DA72F}" destId="{E4E774AC-7281-4FBB-9F4A-B364EE2E73D8}" srcOrd="1" destOrd="0" parTransId="{CAC01E80-C209-47D7-A880-723D8C7E9DC9}" sibTransId="{54FDF92C-7118-441D-95BF-B3B41E2AE300}"/>
    <dgm:cxn modelId="{18666BA6-E62A-42E3-A870-E2685BD8479E}" srcId="{08957A74-3149-46EE-951A-F7076A3DA72F}" destId="{5FF57B8F-2604-40FC-A559-AD1F51D52CF2}" srcOrd="2" destOrd="0" parTransId="{EE27F212-A032-478E-A0F3-52A3808EA87C}" sibTransId="{02102AC9-EB8E-4A24-8176-303A333915BF}"/>
    <dgm:cxn modelId="{586EF1D3-9E13-407E-923F-8B166FA0AEAC}" type="presOf" srcId="{5FF57B8F-2604-40FC-A559-AD1F51D52CF2}" destId="{0F3888BC-F2B5-4F71-8B4C-F60E313CEB5E}" srcOrd="0" destOrd="0" presId="urn:microsoft.com/office/officeart/2018/5/layout/IconLeafLabelList"/>
    <dgm:cxn modelId="{03F6CCEB-92B4-4B3B-8488-1A2D751FCFCB}" type="presParOf" srcId="{B7045E07-61B2-40C1-AD1B-FEDAF31B7C1E}" destId="{A63BD712-3B89-42A0-A428-2FF3705A431D}" srcOrd="0" destOrd="0" presId="urn:microsoft.com/office/officeart/2018/5/layout/IconLeafLabelList"/>
    <dgm:cxn modelId="{8D095E94-CD52-4B7D-9B29-FE8752C39556}" type="presParOf" srcId="{A63BD712-3B89-42A0-A428-2FF3705A431D}" destId="{A9648A8F-1E3F-4805-8549-701A3DFF8099}" srcOrd="0" destOrd="0" presId="urn:microsoft.com/office/officeart/2018/5/layout/IconLeafLabelList"/>
    <dgm:cxn modelId="{559CB0A3-B27F-4591-A403-07EE1BC0576C}" type="presParOf" srcId="{A63BD712-3B89-42A0-A428-2FF3705A431D}" destId="{90B6A1AB-BE60-49D8-A1BC-A3D44ACC217C}" srcOrd="1" destOrd="0" presId="urn:microsoft.com/office/officeart/2018/5/layout/IconLeafLabelList"/>
    <dgm:cxn modelId="{5719BDAD-570C-49A2-B5A4-9B34FE316C31}" type="presParOf" srcId="{A63BD712-3B89-42A0-A428-2FF3705A431D}" destId="{D9E45629-5C17-44E0-AE42-B0D306CA0CC5}" srcOrd="2" destOrd="0" presId="urn:microsoft.com/office/officeart/2018/5/layout/IconLeafLabelList"/>
    <dgm:cxn modelId="{271BFAF6-62BB-426F-BBA7-0B48A5DE8B57}" type="presParOf" srcId="{A63BD712-3B89-42A0-A428-2FF3705A431D}" destId="{38BD6BDE-FD14-42D0-9C22-635F7AD93C3F}" srcOrd="3" destOrd="0" presId="urn:microsoft.com/office/officeart/2018/5/layout/IconLeafLabelList"/>
    <dgm:cxn modelId="{21DCC425-C307-42ED-8EF5-6E33020AAF3F}" type="presParOf" srcId="{B7045E07-61B2-40C1-AD1B-FEDAF31B7C1E}" destId="{3A92CA11-9597-46F9-96FF-076AD32764BF}" srcOrd="1" destOrd="0" presId="urn:microsoft.com/office/officeart/2018/5/layout/IconLeafLabelList"/>
    <dgm:cxn modelId="{634D7139-1645-4D2B-805F-422C98471250}" type="presParOf" srcId="{B7045E07-61B2-40C1-AD1B-FEDAF31B7C1E}" destId="{A623F7C9-C0F3-4D4C-984A-E534AEB8EB2E}" srcOrd="2" destOrd="0" presId="urn:microsoft.com/office/officeart/2018/5/layout/IconLeafLabelList"/>
    <dgm:cxn modelId="{DDF2C10C-4FE1-40F3-ACF2-8B86114FA563}" type="presParOf" srcId="{A623F7C9-C0F3-4D4C-984A-E534AEB8EB2E}" destId="{CBCD4C24-3F49-4918-8224-72E7E754A9E0}" srcOrd="0" destOrd="0" presId="urn:microsoft.com/office/officeart/2018/5/layout/IconLeafLabelList"/>
    <dgm:cxn modelId="{D3DF1D5A-80B3-4B39-8360-CCF666EA3A89}" type="presParOf" srcId="{A623F7C9-C0F3-4D4C-984A-E534AEB8EB2E}" destId="{C846F061-222F-4EBE-B539-90D5E4251223}" srcOrd="1" destOrd="0" presId="urn:microsoft.com/office/officeart/2018/5/layout/IconLeafLabelList"/>
    <dgm:cxn modelId="{16B19B80-7355-4792-9DFE-9BB2AE63737F}" type="presParOf" srcId="{A623F7C9-C0F3-4D4C-984A-E534AEB8EB2E}" destId="{F961F1D4-E339-4C63-A626-9D1F38C127F9}" srcOrd="2" destOrd="0" presId="urn:microsoft.com/office/officeart/2018/5/layout/IconLeafLabelList"/>
    <dgm:cxn modelId="{CFF63C8F-B8E0-4EB4-8C07-70A9EF19C2DB}" type="presParOf" srcId="{A623F7C9-C0F3-4D4C-984A-E534AEB8EB2E}" destId="{BA56651B-4E13-49FA-A485-DFC4149FAC70}" srcOrd="3" destOrd="0" presId="urn:microsoft.com/office/officeart/2018/5/layout/IconLeafLabelList"/>
    <dgm:cxn modelId="{F21CDB60-6D90-435B-BA17-585DE0C80E09}" type="presParOf" srcId="{B7045E07-61B2-40C1-AD1B-FEDAF31B7C1E}" destId="{3FD6815C-5E50-4514-8385-2FD41D741C7C}" srcOrd="3" destOrd="0" presId="urn:microsoft.com/office/officeart/2018/5/layout/IconLeafLabelList"/>
    <dgm:cxn modelId="{C8F75794-DC13-4DF3-9FC4-9DA8C818061B}" type="presParOf" srcId="{B7045E07-61B2-40C1-AD1B-FEDAF31B7C1E}" destId="{15C97093-1C05-4D46-82A7-BFEBD7DB8464}" srcOrd="4" destOrd="0" presId="urn:microsoft.com/office/officeart/2018/5/layout/IconLeafLabelList"/>
    <dgm:cxn modelId="{090EDD2B-7559-49DE-B52F-5033FDF4E2FC}" type="presParOf" srcId="{15C97093-1C05-4D46-82A7-BFEBD7DB8464}" destId="{953590D0-7B10-47FE-9668-F59FE41C23EB}" srcOrd="0" destOrd="0" presId="urn:microsoft.com/office/officeart/2018/5/layout/IconLeafLabelList"/>
    <dgm:cxn modelId="{5CB3129D-E8A2-4817-BB9C-4B349ACA0CAD}" type="presParOf" srcId="{15C97093-1C05-4D46-82A7-BFEBD7DB8464}" destId="{A893E615-D904-4CBE-93F4-037BEF09010F}" srcOrd="1" destOrd="0" presId="urn:microsoft.com/office/officeart/2018/5/layout/IconLeafLabelList"/>
    <dgm:cxn modelId="{4489DFBD-4829-4B47-BAA6-9645E790E6C2}" type="presParOf" srcId="{15C97093-1C05-4D46-82A7-BFEBD7DB8464}" destId="{99256067-88FC-4956-B149-3593C554B89C}" srcOrd="2" destOrd="0" presId="urn:microsoft.com/office/officeart/2018/5/layout/IconLeafLabelList"/>
    <dgm:cxn modelId="{03EF4841-5BA6-42A4-A639-5370A55DBC32}" type="presParOf" srcId="{15C97093-1C05-4D46-82A7-BFEBD7DB8464}" destId="{0F3888BC-F2B5-4F71-8B4C-F60E313CEB5E}"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957A74-3149-46EE-951A-F7076A3DA72F}" type="doc">
      <dgm:prSet loTypeId="urn:microsoft.com/office/officeart/2018/5/layout/IconCircleLabelList" loCatId="icon" qsTypeId="urn:microsoft.com/office/officeart/2005/8/quickstyle/simple1#8" qsCatId="simple" csTypeId="urn:microsoft.com/office/officeart/2005/8/colors/colorful1#3" csCatId="colorful" phldr="1"/>
      <dgm:spPr/>
      <dgm:t>
        <a:bodyPr/>
        <a:lstStyle/>
        <a:p>
          <a:endParaRPr lang="en-US"/>
        </a:p>
      </dgm:t>
    </dgm:pt>
    <dgm:pt modelId="{F118A48F-37FF-4847-B3A3-CD00B288ADC0}">
      <dgm:prSet custT="1"/>
      <dgm:spPr/>
      <dgm:t>
        <a:bodyPr/>
        <a:lstStyle/>
        <a:p>
          <a:pPr>
            <a:lnSpc>
              <a:spcPct val="100000"/>
            </a:lnSpc>
            <a:defRPr cap="all"/>
          </a:pPr>
          <a:r>
            <a:rPr lang="en-US" sz="1600" b="1"/>
            <a:t>Convention Center Fee revenue not recorded separately from Lodgers’</a:t>
          </a:r>
          <a:br>
            <a:rPr lang="en-US" sz="1600" b="1"/>
          </a:br>
          <a:r>
            <a:rPr lang="en-US" sz="1600" b="1"/>
            <a:t>Tax revenue</a:t>
          </a:r>
        </a:p>
      </dgm:t>
    </dgm:pt>
    <dgm:pt modelId="{8081A745-2D20-47EE-A12A-CECCF0ED7971}" type="parTrans" cxnId="{DEB66E4F-BC36-4AFA-AE5E-8809AF5DAD69}">
      <dgm:prSet/>
      <dgm:spPr/>
      <dgm:t>
        <a:bodyPr/>
        <a:lstStyle/>
        <a:p>
          <a:endParaRPr lang="en-US"/>
        </a:p>
      </dgm:t>
    </dgm:pt>
    <dgm:pt modelId="{51712423-2A2B-4F45-AD96-DDB47C8A9B47}" type="sibTrans" cxnId="{DEB66E4F-BC36-4AFA-AE5E-8809AF5DAD69}">
      <dgm:prSet/>
      <dgm:spPr/>
      <dgm:t>
        <a:bodyPr/>
        <a:lstStyle/>
        <a:p>
          <a:endParaRPr lang="en-US"/>
        </a:p>
      </dgm:t>
    </dgm:pt>
    <dgm:pt modelId="{E4E774AC-7281-4FBB-9F4A-B364EE2E73D8}">
      <dgm:prSet/>
      <dgm:spPr/>
      <dgm:t>
        <a:bodyPr/>
        <a:lstStyle/>
        <a:p>
          <a:pPr>
            <a:lnSpc>
              <a:spcPct val="100000"/>
            </a:lnSpc>
            <a:defRPr cap="all"/>
          </a:pPr>
          <a:r>
            <a:rPr lang="en-US">
              <a:solidFill>
                <a:srgbClr val="FF0000"/>
              </a:solidFill>
            </a:rPr>
            <a:t>What we noticed. </a:t>
          </a:r>
          <a:r>
            <a:rPr lang="en-US"/>
            <a:t>Convention Center Fee revenue was included in (or</a:t>
          </a:r>
          <a:br>
            <a:rPr lang="en-US"/>
          </a:br>
          <a:r>
            <a:rPr lang="en-US"/>
            <a:t>combined with) Lodgers’ Tax revenue rather than being tracked as a distinct revenue stream.</a:t>
          </a:r>
          <a:br>
            <a:rPr lang="en-US"/>
          </a:br>
          <a:endParaRPr lang="en-US"/>
        </a:p>
      </dgm:t>
    </dgm:pt>
    <dgm:pt modelId="{CAC01E80-C209-47D7-A880-723D8C7E9DC9}" type="parTrans" cxnId="{677B347D-CCE1-4F74-8F86-6556851990B9}">
      <dgm:prSet/>
      <dgm:spPr/>
      <dgm:t>
        <a:bodyPr/>
        <a:lstStyle/>
        <a:p>
          <a:endParaRPr lang="en-US"/>
        </a:p>
      </dgm:t>
    </dgm:pt>
    <dgm:pt modelId="{54FDF92C-7118-441D-95BF-B3B41E2AE300}" type="sibTrans" cxnId="{677B347D-CCE1-4F74-8F86-6556851990B9}">
      <dgm:prSet/>
      <dgm:spPr/>
      <dgm:t>
        <a:bodyPr/>
        <a:lstStyle/>
        <a:p>
          <a:endParaRPr lang="en-US"/>
        </a:p>
      </dgm:t>
    </dgm:pt>
    <dgm:pt modelId="{5FF57B8F-2604-40FC-A559-AD1F51D52CF2}">
      <dgm:prSet/>
      <dgm:spPr/>
      <dgm:t>
        <a:bodyPr/>
        <a:lstStyle/>
        <a:p>
          <a:pPr>
            <a:lnSpc>
              <a:spcPct val="100000"/>
            </a:lnSpc>
            <a:defRPr cap="all"/>
          </a:pPr>
          <a:r>
            <a:rPr lang="en-US"/>
            <a:t>How to correct it. Correct this issue by recording Convention Center Fee revenue in the proper Convention Center Fee fund and account structure (fund 24100 with revenue code 41302) instead of combining it with Lodgers’ Tax revenue, and then ensuring your Lodgers’ Tax reporting matches the totals shown in the separate Convention Center Fee fund.</a:t>
          </a:r>
        </a:p>
      </dgm:t>
    </dgm:pt>
    <dgm:pt modelId="{EE27F212-A032-478E-A0F3-52A3808EA87C}" type="parTrans" cxnId="{18666BA6-E62A-42E3-A870-E2685BD8479E}">
      <dgm:prSet/>
      <dgm:spPr/>
      <dgm:t>
        <a:bodyPr/>
        <a:lstStyle/>
        <a:p>
          <a:endParaRPr lang="en-US"/>
        </a:p>
      </dgm:t>
    </dgm:pt>
    <dgm:pt modelId="{02102AC9-EB8E-4A24-8176-303A333915BF}" type="sibTrans" cxnId="{18666BA6-E62A-42E3-A870-E2685BD8479E}">
      <dgm:prSet/>
      <dgm:spPr/>
      <dgm:t>
        <a:bodyPr/>
        <a:lstStyle/>
        <a:p>
          <a:endParaRPr lang="en-US"/>
        </a:p>
      </dgm:t>
    </dgm:pt>
    <dgm:pt modelId="{2FF86354-8ACC-4D32-A025-1BACBA789ADD}" type="pres">
      <dgm:prSet presAssocID="{08957A74-3149-46EE-951A-F7076A3DA72F}" presName="root" presStyleCnt="0">
        <dgm:presLayoutVars>
          <dgm:dir/>
          <dgm:resizeHandles val="exact"/>
        </dgm:presLayoutVars>
      </dgm:prSet>
      <dgm:spPr/>
    </dgm:pt>
    <dgm:pt modelId="{5E9A3362-8F5B-4CCB-9C03-BD34AF56467C}" type="pres">
      <dgm:prSet presAssocID="{F118A48F-37FF-4847-B3A3-CD00B288ADC0}" presName="compNode" presStyleCnt="0"/>
      <dgm:spPr/>
    </dgm:pt>
    <dgm:pt modelId="{F04C6F6A-BD43-41B0-B199-93BD0A3575C1}" type="pres">
      <dgm:prSet presAssocID="{F118A48F-37FF-4847-B3A3-CD00B288ADC0}" presName="iconBgRect" presStyleLbl="bgShp" presStyleIdx="0" presStyleCnt="3"/>
      <dgm:spPr/>
    </dgm:pt>
    <dgm:pt modelId="{C55B0421-700A-45A7-8C4C-CC559E6C9AAC}" type="pres">
      <dgm:prSet presAssocID="{F118A48F-37FF-4847-B3A3-CD00B288ADC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97288020-FEA2-45D6-BC8D-2251D3B9A386}" type="pres">
      <dgm:prSet presAssocID="{F118A48F-37FF-4847-B3A3-CD00B288ADC0}" presName="spaceRect" presStyleCnt="0"/>
      <dgm:spPr/>
    </dgm:pt>
    <dgm:pt modelId="{64C8B771-FA86-4025-B92A-FC9BB4CE6F1D}" type="pres">
      <dgm:prSet presAssocID="{F118A48F-37FF-4847-B3A3-CD00B288ADC0}" presName="textRect" presStyleLbl="revTx" presStyleIdx="0" presStyleCnt="3">
        <dgm:presLayoutVars>
          <dgm:chMax val="1"/>
          <dgm:chPref val="1"/>
        </dgm:presLayoutVars>
      </dgm:prSet>
      <dgm:spPr/>
    </dgm:pt>
    <dgm:pt modelId="{A7299C2C-490C-40F0-98C2-28F99B432DB6}" type="pres">
      <dgm:prSet presAssocID="{51712423-2A2B-4F45-AD96-DDB47C8A9B47}" presName="sibTrans" presStyleCnt="0"/>
      <dgm:spPr/>
    </dgm:pt>
    <dgm:pt modelId="{9C700DA7-383E-41D1-BF49-C1231A4E5FA9}" type="pres">
      <dgm:prSet presAssocID="{E4E774AC-7281-4FBB-9F4A-B364EE2E73D8}" presName="compNode" presStyleCnt="0"/>
      <dgm:spPr/>
    </dgm:pt>
    <dgm:pt modelId="{46E73451-9622-4569-B433-8081A106C631}" type="pres">
      <dgm:prSet presAssocID="{E4E774AC-7281-4FBB-9F4A-B364EE2E73D8}" presName="iconBgRect" presStyleLbl="bgShp" presStyleIdx="1" presStyleCnt="3"/>
      <dgm:spPr/>
    </dgm:pt>
    <dgm:pt modelId="{E7303BF7-E3E7-4616-9D78-F101C6170203}" type="pres">
      <dgm:prSet presAssocID="{E4E774AC-7281-4FBB-9F4A-B364EE2E73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uble"/>
        </a:ext>
      </dgm:extLst>
    </dgm:pt>
    <dgm:pt modelId="{99A799A4-3EED-47AE-875B-7D945AAE6CBB}" type="pres">
      <dgm:prSet presAssocID="{E4E774AC-7281-4FBB-9F4A-B364EE2E73D8}" presName="spaceRect" presStyleCnt="0"/>
      <dgm:spPr/>
    </dgm:pt>
    <dgm:pt modelId="{9950CDA5-9361-422E-8284-A2150F4DE610}" type="pres">
      <dgm:prSet presAssocID="{E4E774AC-7281-4FBB-9F4A-B364EE2E73D8}" presName="textRect" presStyleLbl="revTx" presStyleIdx="1" presStyleCnt="3">
        <dgm:presLayoutVars>
          <dgm:chMax val="1"/>
          <dgm:chPref val="1"/>
        </dgm:presLayoutVars>
      </dgm:prSet>
      <dgm:spPr/>
    </dgm:pt>
    <dgm:pt modelId="{9CC08ADB-4B77-4345-967A-3372ECAE1291}" type="pres">
      <dgm:prSet presAssocID="{54FDF92C-7118-441D-95BF-B3B41E2AE300}" presName="sibTrans" presStyleCnt="0"/>
      <dgm:spPr/>
    </dgm:pt>
    <dgm:pt modelId="{4AB0F1B6-ECD3-43E7-9C9A-90742B756A5F}" type="pres">
      <dgm:prSet presAssocID="{5FF57B8F-2604-40FC-A559-AD1F51D52CF2}" presName="compNode" presStyleCnt="0"/>
      <dgm:spPr/>
    </dgm:pt>
    <dgm:pt modelId="{A7A18D11-23C6-4235-898E-AAC147FE8EB1}" type="pres">
      <dgm:prSet presAssocID="{5FF57B8F-2604-40FC-A559-AD1F51D52CF2}" presName="iconBgRect" presStyleLbl="bgShp" presStyleIdx="2" presStyleCnt="3"/>
      <dgm:spPr/>
    </dgm:pt>
    <dgm:pt modelId="{E7CFD393-E119-4FC5-85D5-AD2F52B32930}" type="pres">
      <dgm:prSet presAssocID="{5FF57B8F-2604-40FC-A559-AD1F51D52CF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mark"/>
        </a:ext>
      </dgm:extLst>
    </dgm:pt>
    <dgm:pt modelId="{21231BC5-8ADE-4DD7-9C39-03E402311536}" type="pres">
      <dgm:prSet presAssocID="{5FF57B8F-2604-40FC-A559-AD1F51D52CF2}" presName="spaceRect" presStyleCnt="0"/>
      <dgm:spPr/>
    </dgm:pt>
    <dgm:pt modelId="{B07CA5C6-49AC-4221-895D-5BF3812D0412}" type="pres">
      <dgm:prSet presAssocID="{5FF57B8F-2604-40FC-A559-AD1F51D52CF2}" presName="textRect" presStyleLbl="revTx" presStyleIdx="2" presStyleCnt="3">
        <dgm:presLayoutVars>
          <dgm:chMax val="1"/>
          <dgm:chPref val="1"/>
        </dgm:presLayoutVars>
      </dgm:prSet>
      <dgm:spPr/>
    </dgm:pt>
  </dgm:ptLst>
  <dgm:cxnLst>
    <dgm:cxn modelId="{70C6DE10-DDAA-45B1-81F8-CE9E8FABED16}" type="presOf" srcId="{F118A48F-37FF-4847-B3A3-CD00B288ADC0}" destId="{64C8B771-FA86-4025-B92A-FC9BB4CE6F1D}" srcOrd="0" destOrd="0" presId="urn:microsoft.com/office/officeart/2018/5/layout/IconCircleLabelList"/>
    <dgm:cxn modelId="{E9ACB06D-CD2C-4240-AEC1-20BF28ECBF5B}" type="presOf" srcId="{E4E774AC-7281-4FBB-9F4A-B364EE2E73D8}" destId="{9950CDA5-9361-422E-8284-A2150F4DE610}" srcOrd="0" destOrd="0" presId="urn:microsoft.com/office/officeart/2018/5/layout/IconCircleLabelList"/>
    <dgm:cxn modelId="{7E5FE26E-27B1-4C53-9420-6DE9F18BF0B7}" type="presOf" srcId="{5FF57B8F-2604-40FC-A559-AD1F51D52CF2}" destId="{B07CA5C6-49AC-4221-895D-5BF3812D0412}" srcOrd="0" destOrd="0" presId="urn:microsoft.com/office/officeart/2018/5/layout/IconCircleLabelList"/>
    <dgm:cxn modelId="{DEB66E4F-BC36-4AFA-AE5E-8809AF5DAD69}" srcId="{08957A74-3149-46EE-951A-F7076A3DA72F}" destId="{F118A48F-37FF-4847-B3A3-CD00B288ADC0}" srcOrd="0" destOrd="0" parTransId="{8081A745-2D20-47EE-A12A-CECCF0ED7971}" sibTransId="{51712423-2A2B-4F45-AD96-DDB47C8A9B47}"/>
    <dgm:cxn modelId="{677B347D-CCE1-4F74-8F86-6556851990B9}" srcId="{08957A74-3149-46EE-951A-F7076A3DA72F}" destId="{E4E774AC-7281-4FBB-9F4A-B364EE2E73D8}" srcOrd="1" destOrd="0" parTransId="{CAC01E80-C209-47D7-A880-723D8C7E9DC9}" sibTransId="{54FDF92C-7118-441D-95BF-B3B41E2AE300}"/>
    <dgm:cxn modelId="{18666BA6-E62A-42E3-A870-E2685BD8479E}" srcId="{08957A74-3149-46EE-951A-F7076A3DA72F}" destId="{5FF57B8F-2604-40FC-A559-AD1F51D52CF2}" srcOrd="2" destOrd="0" parTransId="{EE27F212-A032-478E-A0F3-52A3808EA87C}" sibTransId="{02102AC9-EB8E-4A24-8176-303A333915BF}"/>
    <dgm:cxn modelId="{016586D2-3A68-44E6-92A3-0E34C506B574}" type="presOf" srcId="{08957A74-3149-46EE-951A-F7076A3DA72F}" destId="{2FF86354-8ACC-4D32-A025-1BACBA789ADD}" srcOrd="0" destOrd="0" presId="urn:microsoft.com/office/officeart/2018/5/layout/IconCircleLabelList"/>
    <dgm:cxn modelId="{7BAD1545-A844-4CC9-B3A8-430531F0B4A1}" type="presParOf" srcId="{2FF86354-8ACC-4D32-A025-1BACBA789ADD}" destId="{5E9A3362-8F5B-4CCB-9C03-BD34AF56467C}" srcOrd="0" destOrd="0" presId="urn:microsoft.com/office/officeart/2018/5/layout/IconCircleLabelList"/>
    <dgm:cxn modelId="{404D2722-2519-4189-BD5B-A7EB2586C0BD}" type="presParOf" srcId="{5E9A3362-8F5B-4CCB-9C03-BD34AF56467C}" destId="{F04C6F6A-BD43-41B0-B199-93BD0A3575C1}" srcOrd="0" destOrd="0" presId="urn:microsoft.com/office/officeart/2018/5/layout/IconCircleLabelList"/>
    <dgm:cxn modelId="{FFA89E7E-17D2-4B6B-9DF5-44FCF061C1E2}" type="presParOf" srcId="{5E9A3362-8F5B-4CCB-9C03-BD34AF56467C}" destId="{C55B0421-700A-45A7-8C4C-CC559E6C9AAC}" srcOrd="1" destOrd="0" presId="urn:microsoft.com/office/officeart/2018/5/layout/IconCircleLabelList"/>
    <dgm:cxn modelId="{9466A58F-9247-45D2-AB63-39A5AB9595F1}" type="presParOf" srcId="{5E9A3362-8F5B-4CCB-9C03-BD34AF56467C}" destId="{97288020-FEA2-45D6-BC8D-2251D3B9A386}" srcOrd="2" destOrd="0" presId="urn:microsoft.com/office/officeart/2018/5/layout/IconCircleLabelList"/>
    <dgm:cxn modelId="{557E2C4D-7859-4108-AEEC-849E3A1C3330}" type="presParOf" srcId="{5E9A3362-8F5B-4CCB-9C03-BD34AF56467C}" destId="{64C8B771-FA86-4025-B92A-FC9BB4CE6F1D}" srcOrd="3" destOrd="0" presId="urn:microsoft.com/office/officeart/2018/5/layout/IconCircleLabelList"/>
    <dgm:cxn modelId="{4BA90A93-0367-4E07-90E2-3C144EB60BB5}" type="presParOf" srcId="{2FF86354-8ACC-4D32-A025-1BACBA789ADD}" destId="{A7299C2C-490C-40F0-98C2-28F99B432DB6}" srcOrd="1" destOrd="0" presId="urn:microsoft.com/office/officeart/2018/5/layout/IconCircleLabelList"/>
    <dgm:cxn modelId="{2EBAD1E7-BAB4-47A2-A804-177CF3490A63}" type="presParOf" srcId="{2FF86354-8ACC-4D32-A025-1BACBA789ADD}" destId="{9C700DA7-383E-41D1-BF49-C1231A4E5FA9}" srcOrd="2" destOrd="0" presId="urn:microsoft.com/office/officeart/2018/5/layout/IconCircleLabelList"/>
    <dgm:cxn modelId="{8859D122-573F-460D-8CDB-4EA2E4AC7D04}" type="presParOf" srcId="{9C700DA7-383E-41D1-BF49-C1231A4E5FA9}" destId="{46E73451-9622-4569-B433-8081A106C631}" srcOrd="0" destOrd="0" presId="urn:microsoft.com/office/officeart/2018/5/layout/IconCircleLabelList"/>
    <dgm:cxn modelId="{0CB72E59-0B34-4BA2-A55E-E87406D801EB}" type="presParOf" srcId="{9C700DA7-383E-41D1-BF49-C1231A4E5FA9}" destId="{E7303BF7-E3E7-4616-9D78-F101C6170203}" srcOrd="1" destOrd="0" presId="urn:microsoft.com/office/officeart/2018/5/layout/IconCircleLabelList"/>
    <dgm:cxn modelId="{EFDEB333-B683-4F3F-B228-54DB17017924}" type="presParOf" srcId="{9C700DA7-383E-41D1-BF49-C1231A4E5FA9}" destId="{99A799A4-3EED-47AE-875B-7D945AAE6CBB}" srcOrd="2" destOrd="0" presId="urn:microsoft.com/office/officeart/2018/5/layout/IconCircleLabelList"/>
    <dgm:cxn modelId="{B0865018-DD8C-4C71-9C13-CE7523A32E3F}" type="presParOf" srcId="{9C700DA7-383E-41D1-BF49-C1231A4E5FA9}" destId="{9950CDA5-9361-422E-8284-A2150F4DE610}" srcOrd="3" destOrd="0" presId="urn:microsoft.com/office/officeart/2018/5/layout/IconCircleLabelList"/>
    <dgm:cxn modelId="{BD83AC6F-0AE0-4D10-A5FE-30F333522EDF}" type="presParOf" srcId="{2FF86354-8ACC-4D32-A025-1BACBA789ADD}" destId="{9CC08ADB-4B77-4345-967A-3372ECAE1291}" srcOrd="3" destOrd="0" presId="urn:microsoft.com/office/officeart/2018/5/layout/IconCircleLabelList"/>
    <dgm:cxn modelId="{0255E3BE-5353-4E49-8534-7EC6695DA347}" type="presParOf" srcId="{2FF86354-8ACC-4D32-A025-1BACBA789ADD}" destId="{4AB0F1B6-ECD3-43E7-9C9A-90742B756A5F}" srcOrd="4" destOrd="0" presId="urn:microsoft.com/office/officeart/2018/5/layout/IconCircleLabelList"/>
    <dgm:cxn modelId="{E57A9B9F-DCE7-4B67-926F-1ED262A1B5D3}" type="presParOf" srcId="{4AB0F1B6-ECD3-43E7-9C9A-90742B756A5F}" destId="{A7A18D11-23C6-4235-898E-AAC147FE8EB1}" srcOrd="0" destOrd="0" presId="urn:microsoft.com/office/officeart/2018/5/layout/IconCircleLabelList"/>
    <dgm:cxn modelId="{E8BBAC0B-213C-4147-A336-018293419D3D}" type="presParOf" srcId="{4AB0F1B6-ECD3-43E7-9C9A-90742B756A5F}" destId="{E7CFD393-E119-4FC5-85D5-AD2F52B32930}" srcOrd="1" destOrd="0" presId="urn:microsoft.com/office/officeart/2018/5/layout/IconCircleLabelList"/>
    <dgm:cxn modelId="{3A1B9F98-D326-4DFF-A22B-97CB0A304CA2}" type="presParOf" srcId="{4AB0F1B6-ECD3-43E7-9C9A-90742B756A5F}" destId="{21231BC5-8ADE-4DD7-9C39-03E402311536}" srcOrd="2" destOrd="0" presId="urn:microsoft.com/office/officeart/2018/5/layout/IconCircleLabelList"/>
    <dgm:cxn modelId="{88210FED-6ED0-4E8A-B113-609BB54EE9BC}" type="presParOf" srcId="{4AB0F1B6-ECD3-43E7-9C9A-90742B756A5F}" destId="{B07CA5C6-49AC-4221-895D-5BF3812D041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957A74-3149-46EE-951A-F7076A3DA72F}" type="doc">
      <dgm:prSet loTypeId="urn:microsoft.com/office/officeart/2018/2/layout/IconLabelList" loCatId="icon" qsTypeId="urn:microsoft.com/office/officeart/2005/8/quickstyle/simple1#9" qsCatId="simple" csTypeId="urn:microsoft.com/office/officeart/2018/5/colors/Iconchunking_neutralbg_accent5_2" csCatId="accent5" phldr="1"/>
      <dgm:spPr/>
      <dgm:t>
        <a:bodyPr/>
        <a:lstStyle/>
        <a:p>
          <a:endParaRPr lang="en-US"/>
        </a:p>
      </dgm:t>
    </dgm:pt>
    <dgm:pt modelId="{F118A48F-37FF-4847-B3A3-CD00B288ADC0}">
      <dgm:prSet custT="1"/>
      <dgm:spPr/>
      <dgm:t>
        <a:bodyPr/>
        <a:lstStyle/>
        <a:p>
          <a:pPr marL="0" lvl="0" indent="0" algn="ctr" defTabSz="711200">
            <a:lnSpc>
              <a:spcPct val="100000"/>
            </a:lnSpc>
            <a:spcBef>
              <a:spcPct val="0"/>
            </a:spcBef>
            <a:spcAft>
              <a:spcPct val="35000"/>
            </a:spcAft>
            <a:buNone/>
            <a:defRPr cap="all"/>
          </a:pPr>
          <a:r>
            <a:rPr lang="en-US" sz="1600" b="1" kern="1200" cap="all" dirty="0">
              <a:solidFill>
                <a:prstClr val="black">
                  <a:hueOff val="0"/>
                  <a:satOff val="0"/>
                  <a:lumOff val="0"/>
                  <a:alphaOff val="0"/>
                </a:prstClr>
              </a:solidFill>
              <a:latin typeface="Calibri"/>
              <a:ea typeface="+mn-ea"/>
              <a:cs typeface="+mn-cs"/>
            </a:rPr>
            <a:t>Lodgers’ Tax revenue incorrectly reported as Hospitality Fee revenue</a:t>
          </a:r>
        </a:p>
        <a:p>
          <a:pPr marL="0" lvl="0" indent="0" algn="ctr" defTabSz="711200">
            <a:lnSpc>
              <a:spcPct val="100000"/>
            </a:lnSpc>
            <a:spcBef>
              <a:spcPct val="0"/>
            </a:spcBef>
            <a:spcAft>
              <a:spcPct val="35000"/>
            </a:spcAft>
            <a:buNone/>
            <a:defRPr cap="all"/>
          </a:pPr>
          <a:endParaRPr lang="en-US" sz="1600" b="1" kern="1200" cap="all" dirty="0">
            <a:solidFill>
              <a:prstClr val="black">
                <a:hueOff val="0"/>
                <a:satOff val="0"/>
                <a:lumOff val="0"/>
                <a:alphaOff val="0"/>
              </a:prstClr>
            </a:solidFill>
            <a:latin typeface="Calibri"/>
            <a:ea typeface="+mn-ea"/>
            <a:cs typeface="+mn-cs"/>
          </a:endParaRPr>
        </a:p>
      </dgm:t>
    </dgm:pt>
    <dgm:pt modelId="{8081A745-2D20-47EE-A12A-CECCF0ED7971}" type="parTrans" cxnId="{DEB66E4F-BC36-4AFA-AE5E-8809AF5DAD69}">
      <dgm:prSet/>
      <dgm:spPr/>
      <dgm:t>
        <a:bodyPr/>
        <a:lstStyle/>
        <a:p>
          <a:endParaRPr lang="en-US"/>
        </a:p>
      </dgm:t>
    </dgm:pt>
    <dgm:pt modelId="{51712423-2A2B-4F45-AD96-DDB47C8A9B47}" type="sibTrans" cxnId="{DEB66E4F-BC36-4AFA-AE5E-8809AF5DAD69}">
      <dgm:prSet/>
      <dgm:spPr/>
      <dgm:t>
        <a:bodyPr/>
        <a:lstStyle/>
        <a:p>
          <a:endParaRPr lang="en-US"/>
        </a:p>
      </dgm:t>
    </dgm:pt>
    <dgm:pt modelId="{E4E774AC-7281-4FBB-9F4A-B364EE2E73D8}">
      <dgm:prSet custT="1"/>
      <dgm:spPr/>
      <dgm:t>
        <a:bodyPr/>
        <a:lstStyle/>
        <a:p>
          <a:r>
            <a:rPr lang="en-US" sz="1100" dirty="0">
              <a:solidFill>
                <a:srgbClr val="C00000"/>
              </a:solidFill>
            </a:rPr>
            <a:t>What we noticed. </a:t>
          </a:r>
          <a:r>
            <a:rPr lang="en-US" sz="1100" dirty="0"/>
            <a:t>Lodgers’ Tax receipts (occupancy tax) were labeled or entered as “Hospitality Fee” revenue, or were recorded in the Hospitality Fee fund instead of the Lodgers’ Tax fund.</a:t>
          </a:r>
          <a:br>
            <a:rPr lang="en-US" sz="1100" dirty="0"/>
          </a:br>
          <a:endParaRPr lang="en-US" sz="1100" dirty="0"/>
        </a:p>
      </dgm:t>
    </dgm:pt>
    <dgm:pt modelId="{CAC01E80-C209-47D7-A880-723D8C7E9DC9}" type="parTrans" cxnId="{677B347D-CCE1-4F74-8F86-6556851990B9}">
      <dgm:prSet/>
      <dgm:spPr/>
      <dgm:t>
        <a:bodyPr/>
        <a:lstStyle/>
        <a:p>
          <a:endParaRPr lang="en-US"/>
        </a:p>
      </dgm:t>
    </dgm:pt>
    <dgm:pt modelId="{54FDF92C-7118-441D-95BF-B3B41E2AE300}" type="sibTrans" cxnId="{677B347D-CCE1-4F74-8F86-6556851990B9}">
      <dgm:prSet/>
      <dgm:spPr/>
      <dgm:t>
        <a:bodyPr/>
        <a:lstStyle/>
        <a:p>
          <a:endParaRPr lang="en-US"/>
        </a:p>
      </dgm:t>
    </dgm:pt>
    <dgm:pt modelId="{5FF57B8F-2604-40FC-A559-AD1F51D52CF2}">
      <dgm:prSet/>
      <dgm:spPr/>
      <dgm:t>
        <a:bodyPr/>
        <a:lstStyle/>
        <a:p>
          <a:r>
            <a:rPr lang="en-US" dirty="0"/>
            <a:t>How to correct it. Correct this issue by reclassifying the revenue so that Lodgers’ Tax receipts are reported only as Lodgers’ Tax and Hospitality Fee receipts are reported only when applicable, and then confirming that the correct fund (24000) and revenue code (41301) are used so the revenue type matches the proper account structure.</a:t>
          </a:r>
        </a:p>
      </dgm:t>
    </dgm:pt>
    <dgm:pt modelId="{EE27F212-A032-478E-A0F3-52A3808EA87C}" type="parTrans" cxnId="{18666BA6-E62A-42E3-A870-E2685BD8479E}">
      <dgm:prSet/>
      <dgm:spPr/>
      <dgm:t>
        <a:bodyPr/>
        <a:lstStyle/>
        <a:p>
          <a:endParaRPr lang="en-US"/>
        </a:p>
      </dgm:t>
    </dgm:pt>
    <dgm:pt modelId="{02102AC9-EB8E-4A24-8176-303A333915BF}" type="sibTrans" cxnId="{18666BA6-E62A-42E3-A870-E2685BD8479E}">
      <dgm:prSet/>
      <dgm:spPr/>
      <dgm:t>
        <a:bodyPr/>
        <a:lstStyle/>
        <a:p>
          <a:endParaRPr lang="en-US"/>
        </a:p>
      </dgm:t>
    </dgm:pt>
    <dgm:pt modelId="{D8DBFC22-C7EC-429E-9CC3-027908D8C590}" type="pres">
      <dgm:prSet presAssocID="{08957A74-3149-46EE-951A-F7076A3DA72F}" presName="root" presStyleCnt="0">
        <dgm:presLayoutVars>
          <dgm:dir/>
          <dgm:resizeHandles val="exact"/>
        </dgm:presLayoutVars>
      </dgm:prSet>
      <dgm:spPr/>
    </dgm:pt>
    <dgm:pt modelId="{29EB6844-16F2-4B3F-AAD6-DBEC6DD77197}" type="pres">
      <dgm:prSet presAssocID="{F118A48F-37FF-4847-B3A3-CD00B288ADC0}" presName="compNode" presStyleCnt="0"/>
      <dgm:spPr/>
    </dgm:pt>
    <dgm:pt modelId="{31FA19E6-B448-42DA-8902-9364E8245950}" type="pres">
      <dgm:prSet presAssocID="{F118A48F-37FF-4847-B3A3-CD00B288ADC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EC17E172-DB0C-4302-8A68-2C9A95D63958}" type="pres">
      <dgm:prSet presAssocID="{F118A48F-37FF-4847-B3A3-CD00B288ADC0}" presName="spaceRect" presStyleCnt="0"/>
      <dgm:spPr/>
    </dgm:pt>
    <dgm:pt modelId="{2A71E235-3F91-42C3-B29C-EE6053DF6D4E}" type="pres">
      <dgm:prSet presAssocID="{F118A48F-37FF-4847-B3A3-CD00B288ADC0}" presName="textRect" presStyleLbl="revTx" presStyleIdx="0" presStyleCnt="3">
        <dgm:presLayoutVars>
          <dgm:chMax val="1"/>
          <dgm:chPref val="1"/>
        </dgm:presLayoutVars>
      </dgm:prSet>
      <dgm:spPr/>
    </dgm:pt>
    <dgm:pt modelId="{BBCB6AF6-62DC-4B4B-829A-33CB37E605E5}" type="pres">
      <dgm:prSet presAssocID="{51712423-2A2B-4F45-AD96-DDB47C8A9B47}" presName="sibTrans" presStyleCnt="0"/>
      <dgm:spPr/>
    </dgm:pt>
    <dgm:pt modelId="{593F21DD-0808-45F8-8A07-D621FCDD3A8C}" type="pres">
      <dgm:prSet presAssocID="{E4E774AC-7281-4FBB-9F4A-B364EE2E73D8}" presName="compNode" presStyleCnt="0"/>
      <dgm:spPr/>
    </dgm:pt>
    <dgm:pt modelId="{08BAFB45-F87A-41FC-BD49-381F1417FF6E}" type="pres">
      <dgm:prSet presAssocID="{E4E774AC-7281-4FBB-9F4A-B364EE2E73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A6FA5C83-B400-4745-8A77-24C322954111}" type="pres">
      <dgm:prSet presAssocID="{E4E774AC-7281-4FBB-9F4A-B364EE2E73D8}" presName="spaceRect" presStyleCnt="0"/>
      <dgm:spPr/>
    </dgm:pt>
    <dgm:pt modelId="{E9F9E8D2-36A5-480E-9806-B704649827C8}" type="pres">
      <dgm:prSet presAssocID="{E4E774AC-7281-4FBB-9F4A-B364EE2E73D8}" presName="textRect" presStyleLbl="revTx" presStyleIdx="1" presStyleCnt="3">
        <dgm:presLayoutVars>
          <dgm:chMax val="1"/>
          <dgm:chPref val="1"/>
        </dgm:presLayoutVars>
      </dgm:prSet>
      <dgm:spPr/>
    </dgm:pt>
    <dgm:pt modelId="{18230CCF-B3C7-499A-B6BA-242CBEC95B91}" type="pres">
      <dgm:prSet presAssocID="{54FDF92C-7118-441D-95BF-B3B41E2AE300}" presName="sibTrans" presStyleCnt="0"/>
      <dgm:spPr/>
    </dgm:pt>
    <dgm:pt modelId="{96E9D4D3-9077-46F4-BAA3-26A4FE40712D}" type="pres">
      <dgm:prSet presAssocID="{5FF57B8F-2604-40FC-A559-AD1F51D52CF2}" presName="compNode" presStyleCnt="0"/>
      <dgm:spPr/>
    </dgm:pt>
    <dgm:pt modelId="{5F7C3B57-6004-407E-822E-08FA38A48E05}" type="pres">
      <dgm:prSet presAssocID="{5FF57B8F-2604-40FC-A559-AD1F51D52CF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DEC75176-CE08-4D81-B1A0-47716FEA6F44}" type="pres">
      <dgm:prSet presAssocID="{5FF57B8F-2604-40FC-A559-AD1F51D52CF2}" presName="spaceRect" presStyleCnt="0"/>
      <dgm:spPr/>
    </dgm:pt>
    <dgm:pt modelId="{D39925A1-1313-442F-832C-E4E12E24B640}" type="pres">
      <dgm:prSet presAssocID="{5FF57B8F-2604-40FC-A559-AD1F51D52CF2}" presName="textRect" presStyleLbl="revTx" presStyleIdx="2" presStyleCnt="3">
        <dgm:presLayoutVars>
          <dgm:chMax val="1"/>
          <dgm:chPref val="1"/>
        </dgm:presLayoutVars>
      </dgm:prSet>
      <dgm:spPr/>
    </dgm:pt>
  </dgm:ptLst>
  <dgm:cxnLst>
    <dgm:cxn modelId="{A91B2F11-19D1-440F-BCC5-9810242959AD}" type="presOf" srcId="{E4E774AC-7281-4FBB-9F4A-B364EE2E73D8}" destId="{E9F9E8D2-36A5-480E-9806-B704649827C8}" srcOrd="0" destOrd="0" presId="urn:microsoft.com/office/officeart/2018/2/layout/IconLabelList"/>
    <dgm:cxn modelId="{195A4D63-C7E6-4F6B-93D3-3E62FD10E9B6}" type="presOf" srcId="{08957A74-3149-46EE-951A-F7076A3DA72F}" destId="{D8DBFC22-C7EC-429E-9CC3-027908D8C590}" srcOrd="0" destOrd="0" presId="urn:microsoft.com/office/officeart/2018/2/layout/IconLabelList"/>
    <dgm:cxn modelId="{CC4D566C-275F-44C2-B70A-30C4B7C3616A}" type="presOf" srcId="{F118A48F-37FF-4847-B3A3-CD00B288ADC0}" destId="{2A71E235-3F91-42C3-B29C-EE6053DF6D4E}" srcOrd="0" destOrd="0" presId="urn:microsoft.com/office/officeart/2018/2/layout/IconLabelList"/>
    <dgm:cxn modelId="{DEB66E4F-BC36-4AFA-AE5E-8809AF5DAD69}" srcId="{08957A74-3149-46EE-951A-F7076A3DA72F}" destId="{F118A48F-37FF-4847-B3A3-CD00B288ADC0}" srcOrd="0" destOrd="0" parTransId="{8081A745-2D20-47EE-A12A-CECCF0ED7971}" sibTransId="{51712423-2A2B-4F45-AD96-DDB47C8A9B47}"/>
    <dgm:cxn modelId="{677B347D-CCE1-4F74-8F86-6556851990B9}" srcId="{08957A74-3149-46EE-951A-F7076A3DA72F}" destId="{E4E774AC-7281-4FBB-9F4A-B364EE2E73D8}" srcOrd="1" destOrd="0" parTransId="{CAC01E80-C209-47D7-A880-723D8C7E9DC9}" sibTransId="{54FDF92C-7118-441D-95BF-B3B41E2AE300}"/>
    <dgm:cxn modelId="{616B6F84-FC8E-466C-9B63-EBFFE941400E}" type="presOf" srcId="{5FF57B8F-2604-40FC-A559-AD1F51D52CF2}" destId="{D39925A1-1313-442F-832C-E4E12E24B640}" srcOrd="0" destOrd="0" presId="urn:microsoft.com/office/officeart/2018/2/layout/IconLabelList"/>
    <dgm:cxn modelId="{18666BA6-E62A-42E3-A870-E2685BD8479E}" srcId="{08957A74-3149-46EE-951A-F7076A3DA72F}" destId="{5FF57B8F-2604-40FC-A559-AD1F51D52CF2}" srcOrd="2" destOrd="0" parTransId="{EE27F212-A032-478E-A0F3-52A3808EA87C}" sibTransId="{02102AC9-EB8E-4A24-8176-303A333915BF}"/>
    <dgm:cxn modelId="{EB1DEEE5-C861-469C-B460-5F1707D7E474}" type="presParOf" srcId="{D8DBFC22-C7EC-429E-9CC3-027908D8C590}" destId="{29EB6844-16F2-4B3F-AAD6-DBEC6DD77197}" srcOrd="0" destOrd="0" presId="urn:microsoft.com/office/officeart/2018/2/layout/IconLabelList"/>
    <dgm:cxn modelId="{CF00C48F-C472-4B2A-BA73-78828CDDFB85}" type="presParOf" srcId="{29EB6844-16F2-4B3F-AAD6-DBEC6DD77197}" destId="{31FA19E6-B448-42DA-8902-9364E8245950}" srcOrd="0" destOrd="0" presId="urn:microsoft.com/office/officeart/2018/2/layout/IconLabelList"/>
    <dgm:cxn modelId="{8E3F3EA5-DA09-4D09-87A2-0DF583845429}" type="presParOf" srcId="{29EB6844-16F2-4B3F-AAD6-DBEC6DD77197}" destId="{EC17E172-DB0C-4302-8A68-2C9A95D63958}" srcOrd="1" destOrd="0" presId="urn:microsoft.com/office/officeart/2018/2/layout/IconLabelList"/>
    <dgm:cxn modelId="{D08E5C44-C60C-4128-B087-2CE278E2FA0E}" type="presParOf" srcId="{29EB6844-16F2-4B3F-AAD6-DBEC6DD77197}" destId="{2A71E235-3F91-42C3-B29C-EE6053DF6D4E}" srcOrd="2" destOrd="0" presId="urn:microsoft.com/office/officeart/2018/2/layout/IconLabelList"/>
    <dgm:cxn modelId="{DEE70000-EE9B-49A1-9C51-73001AA8281F}" type="presParOf" srcId="{D8DBFC22-C7EC-429E-9CC3-027908D8C590}" destId="{BBCB6AF6-62DC-4B4B-829A-33CB37E605E5}" srcOrd="1" destOrd="0" presId="urn:microsoft.com/office/officeart/2018/2/layout/IconLabelList"/>
    <dgm:cxn modelId="{DAB18C24-07EC-422F-A0D7-B54569033985}" type="presParOf" srcId="{D8DBFC22-C7EC-429E-9CC3-027908D8C590}" destId="{593F21DD-0808-45F8-8A07-D621FCDD3A8C}" srcOrd="2" destOrd="0" presId="urn:microsoft.com/office/officeart/2018/2/layout/IconLabelList"/>
    <dgm:cxn modelId="{21091B26-C74E-400F-9FF1-0FC2A8297912}" type="presParOf" srcId="{593F21DD-0808-45F8-8A07-D621FCDD3A8C}" destId="{08BAFB45-F87A-41FC-BD49-381F1417FF6E}" srcOrd="0" destOrd="0" presId="urn:microsoft.com/office/officeart/2018/2/layout/IconLabelList"/>
    <dgm:cxn modelId="{F8640BC2-43AA-4450-A2FE-092BD1D92E6D}" type="presParOf" srcId="{593F21DD-0808-45F8-8A07-D621FCDD3A8C}" destId="{A6FA5C83-B400-4745-8A77-24C322954111}" srcOrd="1" destOrd="0" presId="urn:microsoft.com/office/officeart/2018/2/layout/IconLabelList"/>
    <dgm:cxn modelId="{5E7883E2-8072-47D8-A319-03293F9829D2}" type="presParOf" srcId="{593F21DD-0808-45F8-8A07-D621FCDD3A8C}" destId="{E9F9E8D2-36A5-480E-9806-B704649827C8}" srcOrd="2" destOrd="0" presId="urn:microsoft.com/office/officeart/2018/2/layout/IconLabelList"/>
    <dgm:cxn modelId="{2EAE367F-8DA4-4E43-9D5E-448B90799D5F}" type="presParOf" srcId="{D8DBFC22-C7EC-429E-9CC3-027908D8C590}" destId="{18230CCF-B3C7-499A-B6BA-242CBEC95B91}" srcOrd="3" destOrd="0" presId="urn:microsoft.com/office/officeart/2018/2/layout/IconLabelList"/>
    <dgm:cxn modelId="{E2E45D0C-E1D2-4B79-B27B-785DF2C9AD22}" type="presParOf" srcId="{D8DBFC22-C7EC-429E-9CC3-027908D8C590}" destId="{96E9D4D3-9077-46F4-BAA3-26A4FE40712D}" srcOrd="4" destOrd="0" presId="urn:microsoft.com/office/officeart/2018/2/layout/IconLabelList"/>
    <dgm:cxn modelId="{7A818CAA-AFA3-450B-B1DE-B19421A1547B}" type="presParOf" srcId="{96E9D4D3-9077-46F4-BAA3-26A4FE40712D}" destId="{5F7C3B57-6004-407E-822E-08FA38A48E05}" srcOrd="0" destOrd="0" presId="urn:microsoft.com/office/officeart/2018/2/layout/IconLabelList"/>
    <dgm:cxn modelId="{F579D030-DCF4-497C-9033-8D1F460567C2}" type="presParOf" srcId="{96E9D4D3-9077-46F4-BAA3-26A4FE40712D}" destId="{DEC75176-CE08-4D81-B1A0-47716FEA6F44}" srcOrd="1" destOrd="0" presId="urn:microsoft.com/office/officeart/2018/2/layout/IconLabelList"/>
    <dgm:cxn modelId="{FE23EFC3-1682-4599-B7FB-72CD86A65DC3}" type="presParOf" srcId="{96E9D4D3-9077-46F4-BAA3-26A4FE40712D}" destId="{D39925A1-1313-442F-832C-E4E12E24B64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F89EB3-8DD1-4C70-9144-AB8F26BEE315}" type="doc">
      <dgm:prSet loTypeId="urn:microsoft.com/office/officeart/2018/2/layout/IconCircleList" loCatId="icon" qsTypeId="urn:microsoft.com/office/officeart/2005/8/quickstyle/simple1#10" qsCatId="simple" csTypeId="urn:microsoft.com/office/officeart/2018/5/colors/Iconchunking_neutralbg_accent0_3" csCatId="mainScheme" phldr="1"/>
      <dgm:spPr/>
      <dgm:t>
        <a:bodyPr/>
        <a:lstStyle/>
        <a:p>
          <a:endParaRPr lang="en-US"/>
        </a:p>
      </dgm:t>
    </dgm:pt>
    <dgm:pt modelId="{FDB2E40E-8824-4172-B3C2-3A768AD9626C}">
      <dgm:prSet/>
      <dgm:spPr/>
      <dgm:t>
        <a:bodyPr/>
        <a:lstStyle/>
        <a:p>
          <a:r>
            <a:rPr lang="en-US" b="0"/>
            <a:t>DFA cannot provide legal opinions or determine whether your documentation meets statutory requirements. Because the Lodgers’ Tax Act does not authorize DFA/LGD to approve eligible uses of lodgers’ tax revenue, you should consult your legal counsel for guidance on compliance with the Act.</a:t>
          </a:r>
          <a:endParaRPr lang="en-US"/>
        </a:p>
      </dgm:t>
    </dgm:pt>
    <dgm:pt modelId="{9B0C9A0C-EF76-45C0-B292-19ACCAB4800B}" type="parTrans" cxnId="{11B60ABF-7CEB-4F13-8A75-961E4533AB7D}">
      <dgm:prSet/>
      <dgm:spPr/>
      <dgm:t>
        <a:bodyPr/>
        <a:lstStyle/>
        <a:p>
          <a:endParaRPr lang="en-US"/>
        </a:p>
      </dgm:t>
    </dgm:pt>
    <dgm:pt modelId="{80D4840F-BAA6-4DD7-A86F-76FE51118A49}" type="sibTrans" cxnId="{11B60ABF-7CEB-4F13-8A75-961E4533AB7D}">
      <dgm:prSet/>
      <dgm:spPr/>
      <dgm:t>
        <a:bodyPr/>
        <a:lstStyle/>
        <a:p>
          <a:endParaRPr lang="en-US"/>
        </a:p>
      </dgm:t>
    </dgm:pt>
    <dgm:pt modelId="{3778BD2E-F156-4306-89CB-68F05E0C9943}">
      <dgm:prSet/>
      <dgm:spPr/>
      <dgm:t>
        <a:bodyPr/>
        <a:lstStyle/>
        <a:p>
          <a:r>
            <a:rPr lang="en-US" b="0"/>
            <a:t>When a county or municipality collects more than $250,000 in lodgers’ tax revenue, the governing body is required to conduct random audits of vendors to verify compliance.</a:t>
          </a:r>
        </a:p>
      </dgm:t>
    </dgm:pt>
    <dgm:pt modelId="{3AA2B6A2-CB2C-44A4-A42F-2C058B91CED4}" type="parTrans" cxnId="{1AB0061C-28FD-426C-B6B5-7B6566E88DBE}">
      <dgm:prSet/>
      <dgm:spPr/>
      <dgm:t>
        <a:bodyPr/>
        <a:lstStyle/>
        <a:p>
          <a:endParaRPr lang="en-US"/>
        </a:p>
      </dgm:t>
    </dgm:pt>
    <dgm:pt modelId="{581A1416-803A-4B59-A257-57A7558F07B0}" type="sibTrans" cxnId="{1AB0061C-28FD-426C-B6B5-7B6566E88DBE}">
      <dgm:prSet/>
      <dgm:spPr/>
      <dgm:t>
        <a:bodyPr/>
        <a:lstStyle/>
        <a:p>
          <a:endParaRPr lang="en-US"/>
        </a:p>
      </dgm:t>
    </dgm:pt>
    <dgm:pt modelId="{E3154DF4-C3DE-4787-94B4-F1033D1C8D47}">
      <dgm:prSet/>
      <dgm:spPr/>
      <dgm:t>
        <a:bodyPr/>
        <a:lstStyle/>
        <a:p>
          <a:r>
            <a:rPr lang="en-US" b="0"/>
            <a:t>Special Revenue Funds such as the Lodgers’ Tax Fund are used to track revenue sources that are legally restricted and must be spent only for their designated purposes.</a:t>
          </a:r>
        </a:p>
      </dgm:t>
    </dgm:pt>
    <dgm:pt modelId="{D0A9E487-5609-41E0-A203-FA09CBF8C320}" type="parTrans" cxnId="{C98CA5D8-E3D5-4F48-B593-5575A4908820}">
      <dgm:prSet/>
      <dgm:spPr/>
      <dgm:t>
        <a:bodyPr/>
        <a:lstStyle/>
        <a:p>
          <a:endParaRPr lang="en-US"/>
        </a:p>
      </dgm:t>
    </dgm:pt>
    <dgm:pt modelId="{6215E0DD-DBB4-499C-9253-709D12146270}" type="sibTrans" cxnId="{C98CA5D8-E3D5-4F48-B593-5575A4908820}">
      <dgm:prSet/>
      <dgm:spPr/>
      <dgm:t>
        <a:bodyPr/>
        <a:lstStyle/>
        <a:p>
          <a:endParaRPr lang="en-US"/>
        </a:p>
      </dgm:t>
    </dgm:pt>
    <dgm:pt modelId="{1B2F7A0F-4379-4006-A722-5B8E24C0499A}">
      <dgm:prSet/>
      <dgm:spPr/>
      <dgm:t>
        <a:bodyPr/>
        <a:lstStyle/>
        <a:p>
          <a:r>
            <a:rPr lang="en-US" dirty="0"/>
            <a:t>If you have questions regarding audit compliance, please consult your advisory board.</a:t>
          </a:r>
        </a:p>
      </dgm:t>
    </dgm:pt>
    <dgm:pt modelId="{B9622594-C816-41A4-83FB-BC4F8A51C510}" type="parTrans" cxnId="{20273273-1D33-47D1-8B87-F624FA11DF6F}">
      <dgm:prSet/>
      <dgm:spPr/>
      <dgm:t>
        <a:bodyPr/>
        <a:lstStyle/>
        <a:p>
          <a:endParaRPr lang="en-US"/>
        </a:p>
      </dgm:t>
    </dgm:pt>
    <dgm:pt modelId="{09D7B864-0D4C-4624-A078-4394B76648F1}" type="sibTrans" cxnId="{20273273-1D33-47D1-8B87-F624FA11DF6F}">
      <dgm:prSet/>
      <dgm:spPr/>
      <dgm:t>
        <a:bodyPr/>
        <a:lstStyle/>
        <a:p>
          <a:endParaRPr lang="en-US"/>
        </a:p>
      </dgm:t>
    </dgm:pt>
    <dgm:pt modelId="{CA27A590-CF14-4377-909C-47AC558142E7}">
      <dgm:prSet/>
      <dgm:spPr/>
      <dgm:t>
        <a:bodyPr/>
        <a:lstStyle/>
        <a:p>
          <a:r>
            <a:rPr lang="en-US"/>
            <a:t>LGBMS – New coding for 31‑plus‑day activity will be:
Revenues: Fund 21400, Department 0001, Object 41304
Expenditures: Fund 24100, Department 2002, Object 57200</a:t>
          </a:r>
        </a:p>
      </dgm:t>
    </dgm:pt>
    <dgm:pt modelId="{CC21F53D-0228-41A5-869E-4CD86BA59CE3}" type="parTrans" cxnId="{53B93EAF-E955-412B-9197-26792CD504FD}">
      <dgm:prSet/>
      <dgm:spPr/>
      <dgm:t>
        <a:bodyPr/>
        <a:lstStyle/>
        <a:p>
          <a:endParaRPr lang="en-US"/>
        </a:p>
      </dgm:t>
    </dgm:pt>
    <dgm:pt modelId="{1A168F20-CB81-4B0E-B216-0E0B36A1464B}" type="sibTrans" cxnId="{53B93EAF-E955-412B-9197-26792CD504FD}">
      <dgm:prSet/>
      <dgm:spPr/>
      <dgm:t>
        <a:bodyPr/>
        <a:lstStyle/>
        <a:p>
          <a:endParaRPr lang="en-US"/>
        </a:p>
      </dgm:t>
    </dgm:pt>
    <dgm:pt modelId="{B55321FA-09B8-46D5-AB71-89917CF3EB7B}" type="pres">
      <dgm:prSet presAssocID="{0CF89EB3-8DD1-4C70-9144-AB8F26BEE315}" presName="root" presStyleCnt="0">
        <dgm:presLayoutVars>
          <dgm:dir/>
          <dgm:resizeHandles val="exact"/>
        </dgm:presLayoutVars>
      </dgm:prSet>
      <dgm:spPr/>
    </dgm:pt>
    <dgm:pt modelId="{1A9EF653-915D-4588-A95F-0A5831D4A330}" type="pres">
      <dgm:prSet presAssocID="{0CF89EB3-8DD1-4C70-9144-AB8F26BEE315}" presName="container" presStyleCnt="0">
        <dgm:presLayoutVars>
          <dgm:dir/>
          <dgm:resizeHandles val="exact"/>
        </dgm:presLayoutVars>
      </dgm:prSet>
      <dgm:spPr/>
    </dgm:pt>
    <dgm:pt modelId="{464C1F6C-132F-4162-8D67-3464B0241A7E}" type="pres">
      <dgm:prSet presAssocID="{FDB2E40E-8824-4172-B3C2-3A768AD9626C}" presName="compNode" presStyleCnt="0"/>
      <dgm:spPr/>
    </dgm:pt>
    <dgm:pt modelId="{3AFE7C93-26E1-456F-94B2-1E86569D7FDE}" type="pres">
      <dgm:prSet presAssocID="{FDB2E40E-8824-4172-B3C2-3A768AD9626C}" presName="iconBgRect" presStyleLbl="bgShp" presStyleIdx="0" presStyleCnt="5"/>
      <dgm:spPr/>
    </dgm:pt>
    <dgm:pt modelId="{4B5D45F2-A531-4EA7-AA5C-D50CBF710FCF}" type="pres">
      <dgm:prSet presAssocID="{FDB2E40E-8824-4172-B3C2-3A768AD9626C}"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cales of Justice"/>
        </a:ext>
      </dgm:extLst>
    </dgm:pt>
    <dgm:pt modelId="{543AFDAE-BFDA-42FC-AA46-222EA24FE25D}" type="pres">
      <dgm:prSet presAssocID="{FDB2E40E-8824-4172-B3C2-3A768AD9626C}" presName="spaceRect" presStyleCnt="0"/>
      <dgm:spPr/>
    </dgm:pt>
    <dgm:pt modelId="{AFB800FF-B65B-4F43-BF1C-6A5297BA7F74}" type="pres">
      <dgm:prSet presAssocID="{FDB2E40E-8824-4172-B3C2-3A768AD9626C}" presName="textRect" presStyleLbl="revTx" presStyleIdx="0" presStyleCnt="5" custLinFactNeighborX="1128" custLinFactNeighborY="29239">
        <dgm:presLayoutVars>
          <dgm:chMax val="1"/>
          <dgm:chPref val="1"/>
        </dgm:presLayoutVars>
      </dgm:prSet>
      <dgm:spPr/>
    </dgm:pt>
    <dgm:pt modelId="{17FA5794-F0CA-490D-B87B-E9CF45059AD0}" type="pres">
      <dgm:prSet presAssocID="{80D4840F-BAA6-4DD7-A86F-76FE51118A49}" presName="sibTrans" presStyleLbl="sibTrans2D1" presStyleIdx="0" presStyleCnt="0"/>
      <dgm:spPr/>
    </dgm:pt>
    <dgm:pt modelId="{4B07DDDA-3CB3-4675-9BE4-98567C89A5D4}" type="pres">
      <dgm:prSet presAssocID="{3778BD2E-F156-4306-89CB-68F05E0C9943}" presName="compNode" presStyleCnt="0"/>
      <dgm:spPr/>
    </dgm:pt>
    <dgm:pt modelId="{2229EE41-1F29-48B6-ACCF-764B9292FEE7}" type="pres">
      <dgm:prSet presAssocID="{3778BD2E-F156-4306-89CB-68F05E0C9943}" presName="iconBgRect" presStyleLbl="bgShp" presStyleIdx="1" presStyleCnt="5"/>
      <dgm:spPr/>
    </dgm:pt>
    <dgm:pt modelId="{DDB37ABC-9EDE-41D7-AB05-C7802682096C}" type="pres">
      <dgm:prSet presAssocID="{3778BD2E-F156-4306-89CB-68F05E0C9943}"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F30E5259-3B53-449E-8EDB-15EC475F08C0}" type="pres">
      <dgm:prSet presAssocID="{3778BD2E-F156-4306-89CB-68F05E0C9943}" presName="spaceRect" presStyleCnt="0"/>
      <dgm:spPr/>
    </dgm:pt>
    <dgm:pt modelId="{8F1A04CC-750E-4DE0-8532-F2087C7BA617}" type="pres">
      <dgm:prSet presAssocID="{3778BD2E-F156-4306-89CB-68F05E0C9943}" presName="textRect" presStyleLbl="revTx" presStyleIdx="1" presStyleCnt="5">
        <dgm:presLayoutVars>
          <dgm:chMax val="1"/>
          <dgm:chPref val="1"/>
        </dgm:presLayoutVars>
      </dgm:prSet>
      <dgm:spPr/>
    </dgm:pt>
    <dgm:pt modelId="{793D7C3F-227E-4327-AD4E-1222EF79E6FF}" type="pres">
      <dgm:prSet presAssocID="{581A1416-803A-4B59-A257-57A7558F07B0}" presName="sibTrans" presStyleLbl="sibTrans2D1" presStyleIdx="0" presStyleCnt="0"/>
      <dgm:spPr/>
    </dgm:pt>
    <dgm:pt modelId="{0E970A8E-1EDF-4D8A-AFF5-28928BDDD6A7}" type="pres">
      <dgm:prSet presAssocID="{E3154DF4-C3DE-4787-94B4-F1033D1C8D47}" presName="compNode" presStyleCnt="0"/>
      <dgm:spPr/>
    </dgm:pt>
    <dgm:pt modelId="{9C5AFA32-05C2-4653-9BA8-0BA867CB62B4}" type="pres">
      <dgm:prSet presAssocID="{E3154DF4-C3DE-4787-94B4-F1033D1C8D47}" presName="iconBgRect" presStyleLbl="bgShp" presStyleIdx="2" presStyleCnt="5"/>
      <dgm:spPr/>
    </dgm:pt>
    <dgm:pt modelId="{CDDC5493-758E-436F-9953-F7BE5E2DA2F7}" type="pres">
      <dgm:prSet presAssocID="{E3154DF4-C3DE-4787-94B4-F1033D1C8D4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D466DB30-6354-4F0F-95F9-AD9BDD4A3FBC}" type="pres">
      <dgm:prSet presAssocID="{E3154DF4-C3DE-4787-94B4-F1033D1C8D47}" presName="spaceRect" presStyleCnt="0"/>
      <dgm:spPr/>
    </dgm:pt>
    <dgm:pt modelId="{24E231DB-7BD5-4696-A124-0B727A9F267B}" type="pres">
      <dgm:prSet presAssocID="{E3154DF4-C3DE-4787-94B4-F1033D1C8D47}" presName="textRect" presStyleLbl="revTx" presStyleIdx="2" presStyleCnt="5">
        <dgm:presLayoutVars>
          <dgm:chMax val="1"/>
          <dgm:chPref val="1"/>
        </dgm:presLayoutVars>
      </dgm:prSet>
      <dgm:spPr/>
    </dgm:pt>
    <dgm:pt modelId="{4E1E15C9-DA73-49D6-AA76-95068DBF0DA8}" type="pres">
      <dgm:prSet presAssocID="{6215E0DD-DBB4-499C-9253-709D12146270}" presName="sibTrans" presStyleLbl="sibTrans2D1" presStyleIdx="0" presStyleCnt="0"/>
      <dgm:spPr/>
    </dgm:pt>
    <dgm:pt modelId="{537FDC58-4323-4499-9643-972B43456007}" type="pres">
      <dgm:prSet presAssocID="{1B2F7A0F-4379-4006-A722-5B8E24C0499A}" presName="compNode" presStyleCnt="0"/>
      <dgm:spPr/>
    </dgm:pt>
    <dgm:pt modelId="{CEA7950F-256A-480B-AD74-05668B48D992}" type="pres">
      <dgm:prSet presAssocID="{1B2F7A0F-4379-4006-A722-5B8E24C0499A}" presName="iconBgRect" presStyleLbl="bgShp" presStyleIdx="3" presStyleCnt="5"/>
      <dgm:spPr/>
    </dgm:pt>
    <dgm:pt modelId="{2602DBAC-6992-4B51-B391-41BCC989253C}" type="pres">
      <dgm:prSet presAssocID="{1B2F7A0F-4379-4006-A722-5B8E24C0499A}"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EE682A1D-2D9D-42F6-996F-3841DE4D2B87}" type="pres">
      <dgm:prSet presAssocID="{1B2F7A0F-4379-4006-A722-5B8E24C0499A}" presName="spaceRect" presStyleCnt="0"/>
      <dgm:spPr/>
    </dgm:pt>
    <dgm:pt modelId="{10F94231-B4B5-4827-A951-2EB8EEB78497}" type="pres">
      <dgm:prSet presAssocID="{1B2F7A0F-4379-4006-A722-5B8E24C0499A}" presName="textRect" presStyleLbl="revTx" presStyleIdx="3" presStyleCnt="5">
        <dgm:presLayoutVars>
          <dgm:chMax val="1"/>
          <dgm:chPref val="1"/>
        </dgm:presLayoutVars>
      </dgm:prSet>
      <dgm:spPr/>
    </dgm:pt>
    <dgm:pt modelId="{7F72279A-AE06-4F3A-BDE5-637328AB4786}" type="pres">
      <dgm:prSet presAssocID="{09D7B864-0D4C-4624-A078-4394B76648F1}" presName="sibTrans" presStyleLbl="sibTrans2D1" presStyleIdx="0" presStyleCnt="0"/>
      <dgm:spPr/>
    </dgm:pt>
    <dgm:pt modelId="{09D7905F-A28E-4F37-802B-364A8A912579}" type="pres">
      <dgm:prSet presAssocID="{CA27A590-CF14-4377-909C-47AC558142E7}" presName="compNode" presStyleCnt="0"/>
      <dgm:spPr/>
    </dgm:pt>
    <dgm:pt modelId="{3C3E2792-6C28-4F82-8A48-C41806F3829F}" type="pres">
      <dgm:prSet presAssocID="{CA27A590-CF14-4377-909C-47AC558142E7}" presName="iconBgRect" presStyleLbl="bgShp" presStyleIdx="4" presStyleCnt="5"/>
      <dgm:spPr/>
    </dgm:pt>
    <dgm:pt modelId="{26B5B7F5-69C3-464B-A3B1-1E264FD6AAB6}" type="pres">
      <dgm:prSet presAssocID="{CA27A590-CF14-4377-909C-47AC558142E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ustomer Review"/>
        </a:ext>
      </dgm:extLst>
    </dgm:pt>
    <dgm:pt modelId="{EEC27540-329C-4D56-B847-C196810AC8C1}" type="pres">
      <dgm:prSet presAssocID="{CA27A590-CF14-4377-909C-47AC558142E7}" presName="spaceRect" presStyleCnt="0"/>
      <dgm:spPr/>
    </dgm:pt>
    <dgm:pt modelId="{8FD455C4-5529-4274-9F59-BAC1A8C818B5}" type="pres">
      <dgm:prSet presAssocID="{CA27A590-CF14-4377-909C-47AC558142E7}" presName="textRect" presStyleLbl="revTx" presStyleIdx="4" presStyleCnt="5">
        <dgm:presLayoutVars>
          <dgm:chMax val="1"/>
          <dgm:chPref val="1"/>
        </dgm:presLayoutVars>
      </dgm:prSet>
      <dgm:spPr/>
    </dgm:pt>
  </dgm:ptLst>
  <dgm:cxnLst>
    <dgm:cxn modelId="{E6D05602-A03C-4F71-83FE-50ED64B86159}" type="presOf" srcId="{CA27A590-CF14-4377-909C-47AC558142E7}" destId="{8FD455C4-5529-4274-9F59-BAC1A8C818B5}" srcOrd="0" destOrd="0" presId="urn:microsoft.com/office/officeart/2018/2/layout/IconCircleList"/>
    <dgm:cxn modelId="{8C08C10B-1887-44CF-93DA-005822A6C7E5}" type="presOf" srcId="{0CF89EB3-8DD1-4C70-9144-AB8F26BEE315}" destId="{B55321FA-09B8-46D5-AB71-89917CF3EB7B}" srcOrd="0" destOrd="0" presId="urn:microsoft.com/office/officeart/2018/2/layout/IconCircleList"/>
    <dgm:cxn modelId="{1AB0061C-28FD-426C-B6B5-7B6566E88DBE}" srcId="{0CF89EB3-8DD1-4C70-9144-AB8F26BEE315}" destId="{3778BD2E-F156-4306-89CB-68F05E0C9943}" srcOrd="1" destOrd="0" parTransId="{3AA2B6A2-CB2C-44A4-A42F-2C058B91CED4}" sibTransId="{581A1416-803A-4B59-A257-57A7558F07B0}"/>
    <dgm:cxn modelId="{90B5C538-EE7F-4ED8-9FA4-3D3A3CE28155}" type="presOf" srcId="{3778BD2E-F156-4306-89CB-68F05E0C9943}" destId="{8F1A04CC-750E-4DE0-8532-F2087C7BA617}" srcOrd="0" destOrd="0" presId="urn:microsoft.com/office/officeart/2018/2/layout/IconCircleList"/>
    <dgm:cxn modelId="{3D4ADD70-490F-4797-BD37-D392333D7AC7}" type="presOf" srcId="{581A1416-803A-4B59-A257-57A7558F07B0}" destId="{793D7C3F-227E-4327-AD4E-1222EF79E6FF}" srcOrd="0" destOrd="0" presId="urn:microsoft.com/office/officeart/2018/2/layout/IconCircleList"/>
    <dgm:cxn modelId="{20273273-1D33-47D1-8B87-F624FA11DF6F}" srcId="{0CF89EB3-8DD1-4C70-9144-AB8F26BEE315}" destId="{1B2F7A0F-4379-4006-A722-5B8E24C0499A}" srcOrd="3" destOrd="0" parTransId="{B9622594-C816-41A4-83FB-BC4F8A51C510}" sibTransId="{09D7B864-0D4C-4624-A078-4394B76648F1}"/>
    <dgm:cxn modelId="{E0F4B098-AD22-4F6C-93BB-34D536B1C7DC}" type="presOf" srcId="{1B2F7A0F-4379-4006-A722-5B8E24C0499A}" destId="{10F94231-B4B5-4827-A951-2EB8EEB78497}" srcOrd="0" destOrd="0" presId="urn:microsoft.com/office/officeart/2018/2/layout/IconCircleList"/>
    <dgm:cxn modelId="{C7B2089E-20FF-48D6-A904-A686AC0A2CD6}" type="presOf" srcId="{E3154DF4-C3DE-4787-94B4-F1033D1C8D47}" destId="{24E231DB-7BD5-4696-A124-0B727A9F267B}" srcOrd="0" destOrd="0" presId="urn:microsoft.com/office/officeart/2018/2/layout/IconCircleList"/>
    <dgm:cxn modelId="{53B93EAF-E955-412B-9197-26792CD504FD}" srcId="{0CF89EB3-8DD1-4C70-9144-AB8F26BEE315}" destId="{CA27A590-CF14-4377-909C-47AC558142E7}" srcOrd="4" destOrd="0" parTransId="{CC21F53D-0228-41A5-869E-4CD86BA59CE3}" sibTransId="{1A168F20-CB81-4B0E-B216-0E0B36A1464B}"/>
    <dgm:cxn modelId="{11B60ABF-7CEB-4F13-8A75-961E4533AB7D}" srcId="{0CF89EB3-8DD1-4C70-9144-AB8F26BEE315}" destId="{FDB2E40E-8824-4172-B3C2-3A768AD9626C}" srcOrd="0" destOrd="0" parTransId="{9B0C9A0C-EF76-45C0-B292-19ACCAB4800B}" sibTransId="{80D4840F-BAA6-4DD7-A86F-76FE51118A49}"/>
    <dgm:cxn modelId="{F84E6FC6-BE72-443E-A377-1A8F04E851BC}" type="presOf" srcId="{6215E0DD-DBB4-499C-9253-709D12146270}" destId="{4E1E15C9-DA73-49D6-AA76-95068DBF0DA8}" srcOrd="0" destOrd="0" presId="urn:microsoft.com/office/officeart/2018/2/layout/IconCircleList"/>
    <dgm:cxn modelId="{BFF4E7C6-0676-4B99-89B7-D9C8374629B3}" type="presOf" srcId="{FDB2E40E-8824-4172-B3C2-3A768AD9626C}" destId="{AFB800FF-B65B-4F43-BF1C-6A5297BA7F74}" srcOrd="0" destOrd="0" presId="urn:microsoft.com/office/officeart/2018/2/layout/IconCircleList"/>
    <dgm:cxn modelId="{AB9FC4D2-98FB-40C7-9E4F-C52C394685CF}" type="presOf" srcId="{80D4840F-BAA6-4DD7-A86F-76FE51118A49}" destId="{17FA5794-F0CA-490D-B87B-E9CF45059AD0}" srcOrd="0" destOrd="0" presId="urn:microsoft.com/office/officeart/2018/2/layout/IconCircleList"/>
    <dgm:cxn modelId="{C98CA5D8-E3D5-4F48-B593-5575A4908820}" srcId="{0CF89EB3-8DD1-4C70-9144-AB8F26BEE315}" destId="{E3154DF4-C3DE-4787-94B4-F1033D1C8D47}" srcOrd="2" destOrd="0" parTransId="{D0A9E487-5609-41E0-A203-FA09CBF8C320}" sibTransId="{6215E0DD-DBB4-499C-9253-709D12146270}"/>
    <dgm:cxn modelId="{8BCF2FF2-D44D-473F-9E98-1BFF8D51DF02}" type="presOf" srcId="{09D7B864-0D4C-4624-A078-4394B76648F1}" destId="{7F72279A-AE06-4F3A-BDE5-637328AB4786}" srcOrd="0" destOrd="0" presId="urn:microsoft.com/office/officeart/2018/2/layout/IconCircleList"/>
    <dgm:cxn modelId="{80939176-D383-4092-AEB4-10A233273A97}" type="presParOf" srcId="{B55321FA-09B8-46D5-AB71-89917CF3EB7B}" destId="{1A9EF653-915D-4588-A95F-0A5831D4A330}" srcOrd="0" destOrd="0" presId="urn:microsoft.com/office/officeart/2018/2/layout/IconCircleList"/>
    <dgm:cxn modelId="{2833F50E-7BEA-4D4B-AD84-D20A7880F69C}" type="presParOf" srcId="{1A9EF653-915D-4588-A95F-0A5831D4A330}" destId="{464C1F6C-132F-4162-8D67-3464B0241A7E}" srcOrd="0" destOrd="0" presId="urn:microsoft.com/office/officeart/2018/2/layout/IconCircleList"/>
    <dgm:cxn modelId="{2E74FBD8-E632-405C-BCF8-6F8640BECA19}" type="presParOf" srcId="{464C1F6C-132F-4162-8D67-3464B0241A7E}" destId="{3AFE7C93-26E1-456F-94B2-1E86569D7FDE}" srcOrd="0" destOrd="0" presId="urn:microsoft.com/office/officeart/2018/2/layout/IconCircleList"/>
    <dgm:cxn modelId="{EE82F695-54F6-436B-A479-B748C9B60E9B}" type="presParOf" srcId="{464C1F6C-132F-4162-8D67-3464B0241A7E}" destId="{4B5D45F2-A531-4EA7-AA5C-D50CBF710FCF}" srcOrd="1" destOrd="0" presId="urn:microsoft.com/office/officeart/2018/2/layout/IconCircleList"/>
    <dgm:cxn modelId="{6CC496EE-5B95-471E-9909-B7615BAB1061}" type="presParOf" srcId="{464C1F6C-132F-4162-8D67-3464B0241A7E}" destId="{543AFDAE-BFDA-42FC-AA46-222EA24FE25D}" srcOrd="2" destOrd="0" presId="urn:microsoft.com/office/officeart/2018/2/layout/IconCircleList"/>
    <dgm:cxn modelId="{838C60A7-403A-44AC-A085-B60588CCD9C0}" type="presParOf" srcId="{464C1F6C-132F-4162-8D67-3464B0241A7E}" destId="{AFB800FF-B65B-4F43-BF1C-6A5297BA7F74}" srcOrd="3" destOrd="0" presId="urn:microsoft.com/office/officeart/2018/2/layout/IconCircleList"/>
    <dgm:cxn modelId="{E8A2B6DD-212F-4488-B7B4-A95D6B901315}" type="presParOf" srcId="{1A9EF653-915D-4588-A95F-0A5831D4A330}" destId="{17FA5794-F0CA-490D-B87B-E9CF45059AD0}" srcOrd="1" destOrd="0" presId="urn:microsoft.com/office/officeart/2018/2/layout/IconCircleList"/>
    <dgm:cxn modelId="{DFE37035-C2DB-4C5F-B1A7-08D5108B7074}" type="presParOf" srcId="{1A9EF653-915D-4588-A95F-0A5831D4A330}" destId="{4B07DDDA-3CB3-4675-9BE4-98567C89A5D4}" srcOrd="2" destOrd="0" presId="urn:microsoft.com/office/officeart/2018/2/layout/IconCircleList"/>
    <dgm:cxn modelId="{1F3B2A8B-D4E7-4EF8-BF47-3D004F343223}" type="presParOf" srcId="{4B07DDDA-3CB3-4675-9BE4-98567C89A5D4}" destId="{2229EE41-1F29-48B6-ACCF-764B9292FEE7}" srcOrd="0" destOrd="0" presId="urn:microsoft.com/office/officeart/2018/2/layout/IconCircleList"/>
    <dgm:cxn modelId="{914E1B32-218B-4A7D-A7F5-E5D93AE02E77}" type="presParOf" srcId="{4B07DDDA-3CB3-4675-9BE4-98567C89A5D4}" destId="{DDB37ABC-9EDE-41D7-AB05-C7802682096C}" srcOrd="1" destOrd="0" presId="urn:microsoft.com/office/officeart/2018/2/layout/IconCircleList"/>
    <dgm:cxn modelId="{F1D2E68A-BDC8-48A3-81A3-E8725645D67A}" type="presParOf" srcId="{4B07DDDA-3CB3-4675-9BE4-98567C89A5D4}" destId="{F30E5259-3B53-449E-8EDB-15EC475F08C0}" srcOrd="2" destOrd="0" presId="urn:microsoft.com/office/officeart/2018/2/layout/IconCircleList"/>
    <dgm:cxn modelId="{E1190D2E-B657-4DEF-91F3-7730BAE3BF36}" type="presParOf" srcId="{4B07DDDA-3CB3-4675-9BE4-98567C89A5D4}" destId="{8F1A04CC-750E-4DE0-8532-F2087C7BA617}" srcOrd="3" destOrd="0" presId="urn:microsoft.com/office/officeart/2018/2/layout/IconCircleList"/>
    <dgm:cxn modelId="{3B30990E-EE7B-46BD-B2FB-BD811E7B8DF0}" type="presParOf" srcId="{1A9EF653-915D-4588-A95F-0A5831D4A330}" destId="{793D7C3F-227E-4327-AD4E-1222EF79E6FF}" srcOrd="3" destOrd="0" presId="urn:microsoft.com/office/officeart/2018/2/layout/IconCircleList"/>
    <dgm:cxn modelId="{489E1603-CC38-499E-88B1-0C2AB47D7681}" type="presParOf" srcId="{1A9EF653-915D-4588-A95F-0A5831D4A330}" destId="{0E970A8E-1EDF-4D8A-AFF5-28928BDDD6A7}" srcOrd="4" destOrd="0" presId="urn:microsoft.com/office/officeart/2018/2/layout/IconCircleList"/>
    <dgm:cxn modelId="{2AD5664C-76F6-4A53-8CFF-6FC6BD6C240C}" type="presParOf" srcId="{0E970A8E-1EDF-4D8A-AFF5-28928BDDD6A7}" destId="{9C5AFA32-05C2-4653-9BA8-0BA867CB62B4}" srcOrd="0" destOrd="0" presId="urn:microsoft.com/office/officeart/2018/2/layout/IconCircleList"/>
    <dgm:cxn modelId="{01B899BD-B9F2-4FC4-9101-47614F38D6A6}" type="presParOf" srcId="{0E970A8E-1EDF-4D8A-AFF5-28928BDDD6A7}" destId="{CDDC5493-758E-436F-9953-F7BE5E2DA2F7}" srcOrd="1" destOrd="0" presId="urn:microsoft.com/office/officeart/2018/2/layout/IconCircleList"/>
    <dgm:cxn modelId="{B6F2FED8-B829-46BE-A018-CF86BCD9ABA5}" type="presParOf" srcId="{0E970A8E-1EDF-4D8A-AFF5-28928BDDD6A7}" destId="{D466DB30-6354-4F0F-95F9-AD9BDD4A3FBC}" srcOrd="2" destOrd="0" presId="urn:microsoft.com/office/officeart/2018/2/layout/IconCircleList"/>
    <dgm:cxn modelId="{01387B48-6BF9-4D8B-B157-12AADC17775D}" type="presParOf" srcId="{0E970A8E-1EDF-4D8A-AFF5-28928BDDD6A7}" destId="{24E231DB-7BD5-4696-A124-0B727A9F267B}" srcOrd="3" destOrd="0" presId="urn:microsoft.com/office/officeart/2018/2/layout/IconCircleList"/>
    <dgm:cxn modelId="{D1631AA1-89EA-4C88-808D-AAB6C4B43167}" type="presParOf" srcId="{1A9EF653-915D-4588-A95F-0A5831D4A330}" destId="{4E1E15C9-DA73-49D6-AA76-95068DBF0DA8}" srcOrd="5" destOrd="0" presId="urn:microsoft.com/office/officeart/2018/2/layout/IconCircleList"/>
    <dgm:cxn modelId="{FCB09CC7-027C-4379-8491-87FDDB55D37C}" type="presParOf" srcId="{1A9EF653-915D-4588-A95F-0A5831D4A330}" destId="{537FDC58-4323-4499-9643-972B43456007}" srcOrd="6" destOrd="0" presId="urn:microsoft.com/office/officeart/2018/2/layout/IconCircleList"/>
    <dgm:cxn modelId="{D6427563-F56F-436A-A6D2-E299072CF6BE}" type="presParOf" srcId="{537FDC58-4323-4499-9643-972B43456007}" destId="{CEA7950F-256A-480B-AD74-05668B48D992}" srcOrd="0" destOrd="0" presId="urn:microsoft.com/office/officeart/2018/2/layout/IconCircleList"/>
    <dgm:cxn modelId="{595A453B-3BA2-4EC0-A836-4829AAB0726F}" type="presParOf" srcId="{537FDC58-4323-4499-9643-972B43456007}" destId="{2602DBAC-6992-4B51-B391-41BCC989253C}" srcOrd="1" destOrd="0" presId="urn:microsoft.com/office/officeart/2018/2/layout/IconCircleList"/>
    <dgm:cxn modelId="{A6F603A1-2A05-414E-B436-722E2AB69C01}" type="presParOf" srcId="{537FDC58-4323-4499-9643-972B43456007}" destId="{EE682A1D-2D9D-42F6-996F-3841DE4D2B87}" srcOrd="2" destOrd="0" presId="urn:microsoft.com/office/officeart/2018/2/layout/IconCircleList"/>
    <dgm:cxn modelId="{75FC70D6-F81C-47D5-9C5B-FA988A0C8BA2}" type="presParOf" srcId="{537FDC58-4323-4499-9643-972B43456007}" destId="{10F94231-B4B5-4827-A951-2EB8EEB78497}" srcOrd="3" destOrd="0" presId="urn:microsoft.com/office/officeart/2018/2/layout/IconCircleList"/>
    <dgm:cxn modelId="{74152424-996A-4AD8-8105-50ABD3F80F6A}" type="presParOf" srcId="{1A9EF653-915D-4588-A95F-0A5831D4A330}" destId="{7F72279A-AE06-4F3A-BDE5-637328AB4786}" srcOrd="7" destOrd="0" presId="urn:microsoft.com/office/officeart/2018/2/layout/IconCircleList"/>
    <dgm:cxn modelId="{EE843968-B200-4387-A30F-4A1B0DDC9402}" type="presParOf" srcId="{1A9EF653-915D-4588-A95F-0A5831D4A330}" destId="{09D7905F-A28E-4F37-802B-364A8A912579}" srcOrd="8" destOrd="0" presId="urn:microsoft.com/office/officeart/2018/2/layout/IconCircleList"/>
    <dgm:cxn modelId="{5E7986BB-AEA7-4436-BDCA-9E8ED2132370}" type="presParOf" srcId="{09D7905F-A28E-4F37-802B-364A8A912579}" destId="{3C3E2792-6C28-4F82-8A48-C41806F3829F}" srcOrd="0" destOrd="0" presId="urn:microsoft.com/office/officeart/2018/2/layout/IconCircleList"/>
    <dgm:cxn modelId="{07B9C6F2-CE6A-46BE-A2BA-39C43B5CE600}" type="presParOf" srcId="{09D7905F-A28E-4F37-802B-364A8A912579}" destId="{26B5B7F5-69C3-464B-A3B1-1E264FD6AAB6}" srcOrd="1" destOrd="0" presId="urn:microsoft.com/office/officeart/2018/2/layout/IconCircleList"/>
    <dgm:cxn modelId="{E02DB174-2168-4E27-9FDC-A81673FE0FF9}" type="presParOf" srcId="{09D7905F-A28E-4F37-802B-364A8A912579}" destId="{EEC27540-329C-4D56-B847-C196810AC8C1}" srcOrd="2" destOrd="0" presId="urn:microsoft.com/office/officeart/2018/2/layout/IconCircleList"/>
    <dgm:cxn modelId="{328ACA8E-8999-4E49-876C-B9D2A49E2388}" type="presParOf" srcId="{09D7905F-A28E-4F37-802B-364A8A912579}" destId="{8FD455C4-5529-4274-9F59-BAC1A8C818B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89C5-9F8D-4A70-BA5E-5C5BD5BE1BF6}">
      <dsp:nvSpPr>
        <dsp:cNvPr id="0" name=""/>
        <dsp:cNvSpPr/>
      </dsp:nvSpPr>
      <dsp:spPr>
        <a:xfrm>
          <a:off x="1081500" y="1771"/>
          <a:ext cx="1818562" cy="181856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4A08D0-31A7-4A80-89E6-7E6E6E633378}">
      <dsp:nvSpPr>
        <dsp:cNvPr id="0" name=""/>
        <dsp:cNvSpPr/>
      </dsp:nvSpPr>
      <dsp:spPr>
        <a:xfrm>
          <a:off x="1469063" y="389333"/>
          <a:ext cx="1043437" cy="104343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284FA0-90EC-49A2-9562-1831F4E70B9C}">
      <dsp:nvSpPr>
        <dsp:cNvPr id="0" name=""/>
        <dsp:cNvSpPr/>
      </dsp:nvSpPr>
      <dsp:spPr>
        <a:xfrm>
          <a:off x="500157" y="2386771"/>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Enacted in 1969, the Lodgers’ Tax Act (Sections 3-38-13 through 3-38-25, NMSA 1978)</a:t>
          </a:r>
        </a:p>
      </dsp:txBody>
      <dsp:txXfrm>
        <a:off x="500157" y="2386771"/>
        <a:ext cx="2981250" cy="720000"/>
      </dsp:txXfrm>
    </dsp:sp>
    <dsp:sp modelId="{E1F87B4A-FF31-42B7-B116-007704F3851A}">
      <dsp:nvSpPr>
        <dsp:cNvPr id="0" name=""/>
        <dsp:cNvSpPr/>
      </dsp:nvSpPr>
      <dsp:spPr>
        <a:xfrm>
          <a:off x="4584469" y="1771"/>
          <a:ext cx="1818562" cy="181856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2ACAE0-1F19-4BAF-A798-8EBF8435C6E7}">
      <dsp:nvSpPr>
        <dsp:cNvPr id="0" name=""/>
        <dsp:cNvSpPr/>
      </dsp:nvSpPr>
      <dsp:spPr>
        <a:xfrm>
          <a:off x="4972032" y="389333"/>
          <a:ext cx="1043437" cy="104343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C11242-2A80-4AE9-94DA-CA8DA1E500CE}">
      <dsp:nvSpPr>
        <dsp:cNvPr id="0" name=""/>
        <dsp:cNvSpPr/>
      </dsp:nvSpPr>
      <dsp:spPr>
        <a:xfrm>
          <a:off x="4003125" y="2386771"/>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Enacted in 1996, Lodgers Tax Quarterly Report (Rule 2 NMAC 105.2)</a:t>
          </a:r>
        </a:p>
      </dsp:txBody>
      <dsp:txXfrm>
        <a:off x="4003125" y="2386771"/>
        <a:ext cx="2981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89C5-9F8D-4A70-BA5E-5C5BD5BE1BF6}">
      <dsp:nvSpPr>
        <dsp:cNvPr id="0" name=""/>
        <dsp:cNvSpPr/>
      </dsp:nvSpPr>
      <dsp:spPr>
        <a:xfrm>
          <a:off x="2678579" y="16613"/>
          <a:ext cx="2127375" cy="212737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4A08D0-31A7-4A80-89E6-7E6E6E633378}">
      <dsp:nvSpPr>
        <dsp:cNvPr id="0" name=""/>
        <dsp:cNvSpPr/>
      </dsp:nvSpPr>
      <dsp:spPr>
        <a:xfrm>
          <a:off x="3131954" y="469988"/>
          <a:ext cx="1220625" cy="12206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284FA0-90EC-49A2-9562-1831F4E70B9C}">
      <dsp:nvSpPr>
        <dsp:cNvPr id="0" name=""/>
        <dsp:cNvSpPr/>
      </dsp:nvSpPr>
      <dsp:spPr>
        <a:xfrm>
          <a:off x="1998516" y="2207439"/>
          <a:ext cx="3487500" cy="90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57200" rtl="0" eaLnBrk="1" latinLnBrk="0" hangingPunct="1">
            <a:lnSpc>
              <a:spcPct val="90000"/>
            </a:lnSpc>
            <a:spcBef>
              <a:spcPts val="1000"/>
            </a:spcBef>
            <a:spcAft>
              <a:spcPts val="600"/>
            </a:spcAft>
            <a:buNone/>
            <a:defRPr cap="all"/>
          </a:pPr>
          <a:r>
            <a:rPr lang="en-US" sz="1600" kern="1200" dirty="0">
              <a:solidFill>
                <a:schemeClr val="bg2">
                  <a:lumMod val="50000"/>
                </a:schemeClr>
              </a:solidFill>
              <a:latin typeface="+mn-lt"/>
              <a:ea typeface="+mn-ea"/>
              <a:cs typeface="+mn-cs"/>
            </a:rPr>
            <a:t>Allows an optional tax revenue for municipalities or counties on persons using commercial lodging accommodations </a:t>
          </a:r>
        </a:p>
      </dsp:txBody>
      <dsp:txXfrm>
        <a:off x="1998516" y="2207439"/>
        <a:ext cx="3487500" cy="90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63D59-B744-429F-B972-877036E2B23F}">
      <dsp:nvSpPr>
        <dsp:cNvPr id="0" name=""/>
        <dsp:cNvSpPr/>
      </dsp:nvSpPr>
      <dsp:spPr>
        <a:xfrm>
          <a:off x="765175" y="198828"/>
          <a:ext cx="1164375" cy="11643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96DDFD-93DF-47A8-85C7-1F6B2571D6CC}">
      <dsp:nvSpPr>
        <dsp:cNvPr id="0" name=""/>
        <dsp:cNvSpPr/>
      </dsp:nvSpPr>
      <dsp:spPr>
        <a:xfrm>
          <a:off x="53612" y="1936679"/>
          <a:ext cx="2587500" cy="208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Lodgings and tax apply to stays under 30 consecutive days—any stay shorter than this is subject to lodgers’ tax.</a:t>
          </a:r>
        </a:p>
      </dsp:txBody>
      <dsp:txXfrm>
        <a:off x="53612" y="1936679"/>
        <a:ext cx="2587500" cy="2084062"/>
      </dsp:txXfrm>
    </dsp:sp>
    <dsp:sp modelId="{3D0D5D46-6180-4F4D-BDDE-CF9C12415C4D}">
      <dsp:nvSpPr>
        <dsp:cNvPr id="0" name=""/>
        <dsp:cNvSpPr/>
      </dsp:nvSpPr>
      <dsp:spPr>
        <a:xfrm>
          <a:off x="3805487" y="198828"/>
          <a:ext cx="1164375" cy="11643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C7894-8C91-410C-A9A7-B9424F55A5D0}">
      <dsp:nvSpPr>
        <dsp:cNvPr id="0" name=""/>
        <dsp:cNvSpPr/>
      </dsp:nvSpPr>
      <dsp:spPr>
        <a:xfrm>
          <a:off x="3043132" y="1360936"/>
          <a:ext cx="2587500" cy="208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1.</a:t>
          </a:r>
          <a:r>
            <a:rPr lang="en-US" sz="1200" kern="1200" dirty="0"/>
            <a:t>Advertising, publicizing, and promoting tourist attractions, facilities, event</a:t>
          </a:r>
          <a:br>
            <a:rPr lang="en-US" sz="1200" kern="1200" dirty="0"/>
          </a:br>
          <a:r>
            <a:rPr lang="en-US" sz="1200" kern="1200" dirty="0"/>
            <a:t>
2.Defraying costs of tax collection and audits
Funding tourist infrastructure, police, fire protection, sanitation
</a:t>
          </a:r>
          <a:br>
            <a:rPr lang="en-US" sz="1200" kern="1200" dirty="0"/>
          </a:br>
          <a:r>
            <a:rPr lang="en-US" sz="1200" kern="1200" dirty="0"/>
            <a:t>3.Supporting air service guarantees and debt service on tourism bonds</a:t>
          </a:r>
        </a:p>
      </dsp:txBody>
      <dsp:txXfrm>
        <a:off x="3043132" y="1360936"/>
        <a:ext cx="2587500" cy="20840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63D59-B744-429F-B972-877036E2B23F}">
      <dsp:nvSpPr>
        <dsp:cNvPr id="0" name=""/>
        <dsp:cNvSpPr/>
      </dsp:nvSpPr>
      <dsp:spPr>
        <a:xfrm>
          <a:off x="720641" y="310601"/>
          <a:ext cx="1093500" cy="1093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96DDFD-93DF-47A8-85C7-1F6B2571D6CC}">
      <dsp:nvSpPr>
        <dsp:cNvPr id="0" name=""/>
        <dsp:cNvSpPr/>
      </dsp:nvSpPr>
      <dsp:spPr>
        <a:xfrm>
          <a:off x="52391" y="1942591"/>
          <a:ext cx="2430000" cy="1957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Stays of 30 consecutive days or more are exempt from lodgers’ tax. </a:t>
          </a:r>
          <a:br>
            <a:rPr lang="en-US" sz="1400" kern="1200" dirty="0"/>
          </a:br>
          <a:br>
            <a:rPr lang="en-US" sz="1400" kern="1200" dirty="0"/>
          </a:br>
          <a:r>
            <a:rPr lang="en-US" sz="1400" kern="1200" dirty="0"/>
            <a:t>Exemption applies once a written agreement is reached or occupancy exceeds 30 days.</a:t>
          </a:r>
        </a:p>
      </dsp:txBody>
      <dsp:txXfrm>
        <a:off x="52391" y="1942591"/>
        <a:ext cx="2430000" cy="1957910"/>
      </dsp:txXfrm>
    </dsp:sp>
    <dsp:sp modelId="{3D0D5D46-6180-4F4D-BDDE-CF9C12415C4D}">
      <dsp:nvSpPr>
        <dsp:cNvPr id="0" name=""/>
        <dsp:cNvSpPr/>
      </dsp:nvSpPr>
      <dsp:spPr>
        <a:xfrm>
          <a:off x="3640036" y="333182"/>
          <a:ext cx="1093500" cy="10935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C7894-8C91-410C-A9A7-B9424F55A5D0}">
      <dsp:nvSpPr>
        <dsp:cNvPr id="0" name=""/>
        <dsp:cNvSpPr/>
      </dsp:nvSpPr>
      <dsp:spPr>
        <a:xfrm>
          <a:off x="2960032" y="1489510"/>
          <a:ext cx="2430000" cy="1957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For those rare cases where tax is paid beyond 30 days (if not documented as a long-term lease), the law allows municipalities to use revenues from day 31+ for any municipal or county purpose, provided the local ordinance permits it (NM Stat § 3‑38‑21(B)).</a:t>
          </a:r>
        </a:p>
      </dsp:txBody>
      <dsp:txXfrm>
        <a:off x="2960032" y="1489510"/>
        <a:ext cx="2430000" cy="19579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A19E6-B448-42DA-8902-9364E8245950}">
      <dsp:nvSpPr>
        <dsp:cNvPr id="0" name=""/>
        <dsp:cNvSpPr/>
      </dsp:nvSpPr>
      <dsp:spPr>
        <a:xfrm>
          <a:off x="452954" y="924036"/>
          <a:ext cx="739599" cy="739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71E235-3F91-42C3-B29C-EE6053DF6D4E}">
      <dsp:nvSpPr>
        <dsp:cNvPr id="0" name=""/>
        <dsp:cNvSpPr/>
      </dsp:nvSpPr>
      <dsp:spPr>
        <a:xfrm>
          <a:off x="976" y="2182779"/>
          <a:ext cx="1643554" cy="2201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dirty="0"/>
            <a:t>MISSING LODGERS’ TAX RATE CERTIFICATION DOCUMENT</a:t>
          </a:r>
        </a:p>
      </dsp:txBody>
      <dsp:txXfrm>
        <a:off x="976" y="2182779"/>
        <a:ext cx="1643554" cy="2201785"/>
      </dsp:txXfrm>
    </dsp:sp>
    <dsp:sp modelId="{08BAFB45-F87A-41FC-BD49-381F1417FF6E}">
      <dsp:nvSpPr>
        <dsp:cNvPr id="0" name=""/>
        <dsp:cNvSpPr/>
      </dsp:nvSpPr>
      <dsp:spPr>
        <a:xfrm>
          <a:off x="2384131" y="924036"/>
          <a:ext cx="739599" cy="739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9E8D2-36A5-480E-9806-B704649827C8}">
      <dsp:nvSpPr>
        <dsp:cNvPr id="0" name=""/>
        <dsp:cNvSpPr/>
      </dsp:nvSpPr>
      <dsp:spPr>
        <a:xfrm>
          <a:off x="1932153" y="2182779"/>
          <a:ext cx="1643554" cy="2201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solidFill>
                <a:srgbClr val="FF0000"/>
              </a:solidFill>
            </a:rPr>
            <a:t>What we noticed. </a:t>
          </a:r>
          <a:r>
            <a:rPr lang="en-US" sz="1100" kern="1200" dirty="0"/>
            <a:t>Your quarterly submission does not include an uploaded document (often a certification, ordinance excerpt, or governing-body documentation) that clearly shows the current Lodgers’ Tax/occupancy tax rate in effect for the reporting period. LGBMS requires entities to upload supporting documents as part of the Lodgers’ Tax reporting workflow. </a:t>
          </a:r>
          <a:br>
            <a:rPr lang="en-US" sz="1100" kern="1200" dirty="0"/>
          </a:br>
          <a:endParaRPr lang="en-US" sz="1100" kern="1200" dirty="0"/>
        </a:p>
      </dsp:txBody>
      <dsp:txXfrm>
        <a:off x="1932153" y="2182779"/>
        <a:ext cx="1643554" cy="2201785"/>
      </dsp:txXfrm>
    </dsp:sp>
    <dsp:sp modelId="{5F7C3B57-6004-407E-822E-08FA38A48E05}">
      <dsp:nvSpPr>
        <dsp:cNvPr id="0" name=""/>
        <dsp:cNvSpPr/>
      </dsp:nvSpPr>
      <dsp:spPr>
        <a:xfrm>
          <a:off x="4315307" y="924036"/>
          <a:ext cx="739599" cy="739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925A1-1313-442F-832C-E4E12E24B640}">
      <dsp:nvSpPr>
        <dsp:cNvPr id="0" name=""/>
        <dsp:cNvSpPr/>
      </dsp:nvSpPr>
      <dsp:spPr>
        <a:xfrm>
          <a:off x="3863330" y="2182779"/>
          <a:ext cx="1643554" cy="2201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How to correct it. Upload a clear rate-supporting document in the Lodgers’ Tax module Files area, ensuring the effective date and adopted rate are visible. Supporting documentation is required before submission in the Lodgers’ Tax workflow. </a:t>
          </a:r>
        </a:p>
      </dsp:txBody>
      <dsp:txXfrm>
        <a:off x="3863330" y="2182779"/>
        <a:ext cx="1643554" cy="22017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A19E6-B448-42DA-8902-9364E8245950}">
      <dsp:nvSpPr>
        <dsp:cNvPr id="0" name=""/>
        <dsp:cNvSpPr/>
      </dsp:nvSpPr>
      <dsp:spPr>
        <a:xfrm>
          <a:off x="449366" y="1335408"/>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71E235-3F91-42C3-B29C-EE6053DF6D4E}">
      <dsp:nvSpPr>
        <dsp:cNvPr id="0" name=""/>
        <dsp:cNvSpPr/>
      </dsp:nvSpPr>
      <dsp:spPr>
        <a:xfrm>
          <a:off x="772" y="2475305"/>
          <a:ext cx="1631250" cy="156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cap="all" dirty="0">
              <a:solidFill>
                <a:prstClr val="black">
                  <a:hueOff val="0"/>
                  <a:satOff val="0"/>
                  <a:lumOff val="0"/>
                  <a:alphaOff val="0"/>
                </a:prstClr>
              </a:solidFill>
              <a:latin typeface="Calibri"/>
              <a:ea typeface="+mn-ea"/>
              <a:cs typeface="+mn-cs"/>
            </a:rPr>
            <a:t>Lodgers’ Tax revenue recorded to the wrong account or object code</a:t>
          </a:r>
        </a:p>
      </dsp:txBody>
      <dsp:txXfrm>
        <a:off x="772" y="2475305"/>
        <a:ext cx="1631250" cy="1565617"/>
      </dsp:txXfrm>
    </dsp:sp>
    <dsp:sp modelId="{08BAFB45-F87A-41FC-BD49-381F1417FF6E}">
      <dsp:nvSpPr>
        <dsp:cNvPr id="0" name=""/>
        <dsp:cNvSpPr/>
      </dsp:nvSpPr>
      <dsp:spPr>
        <a:xfrm>
          <a:off x="2366085" y="1335408"/>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F9E8D2-36A5-480E-9806-B704649827C8}">
      <dsp:nvSpPr>
        <dsp:cNvPr id="0" name=""/>
        <dsp:cNvSpPr/>
      </dsp:nvSpPr>
      <dsp:spPr>
        <a:xfrm>
          <a:off x="1917491" y="2475305"/>
          <a:ext cx="1631250" cy="156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solidFill>
                <a:srgbClr val="C00000"/>
              </a:solidFill>
            </a:rPr>
            <a:t>What we noticed. </a:t>
          </a:r>
          <a:r>
            <a:rPr lang="en-US" sz="1100" kern="1200" dirty="0"/>
            <a:t>Lodgers’ Tax revenue was posted to a non–Lodgers’ Tax account/object code (or </a:t>
          </a:r>
          <a:r>
            <a:rPr lang="en-US" sz="1100" kern="1200" dirty="0" err="1"/>
            <a:t>crosswalked</a:t>
          </a:r>
          <a:r>
            <a:rPr lang="en-US" sz="1100" kern="1200" dirty="0"/>
            <a:t> into the wrong revenue line), even though it belongs in the Lodgers’ Tax revenue account structure for Fund 21400.</a:t>
          </a:r>
          <a:br>
            <a:rPr lang="en-US" sz="1100" kern="1200" dirty="0"/>
          </a:br>
          <a:endParaRPr lang="en-US" sz="1100" kern="1200" dirty="0"/>
        </a:p>
      </dsp:txBody>
      <dsp:txXfrm>
        <a:off x="1917491" y="2475305"/>
        <a:ext cx="1631250" cy="1565617"/>
      </dsp:txXfrm>
    </dsp:sp>
    <dsp:sp modelId="{5F7C3B57-6004-407E-822E-08FA38A48E05}">
      <dsp:nvSpPr>
        <dsp:cNvPr id="0" name=""/>
        <dsp:cNvSpPr/>
      </dsp:nvSpPr>
      <dsp:spPr>
        <a:xfrm>
          <a:off x="4282804" y="1335408"/>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9925A1-1313-442F-832C-E4E12E24B640}">
      <dsp:nvSpPr>
        <dsp:cNvPr id="0" name=""/>
        <dsp:cNvSpPr/>
      </dsp:nvSpPr>
      <dsp:spPr>
        <a:xfrm>
          <a:off x="3834210" y="2475305"/>
          <a:ext cx="1631250" cy="1565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How to correct it. Correct this issue by ensuring Lodgers’ Tax revenue is posted to the proper LT revenue accounts (41300 for 1–30 days and 41304 for 31‑plus days) instead of miscellaneous categories, and by keeping the predefined account strings unchanged when using an import template.</a:t>
          </a:r>
        </a:p>
      </dsp:txBody>
      <dsp:txXfrm>
        <a:off x="3834210" y="2475305"/>
        <a:ext cx="1631250" cy="15656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48A8F-1E3F-4805-8549-701A3DFF8099}">
      <dsp:nvSpPr>
        <dsp:cNvPr id="0" name=""/>
        <dsp:cNvSpPr/>
      </dsp:nvSpPr>
      <dsp:spPr>
        <a:xfrm>
          <a:off x="297438" y="1183929"/>
          <a:ext cx="922148" cy="922148"/>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B6A1AB-BE60-49D8-A1BC-A3D44ACC217C}">
      <dsp:nvSpPr>
        <dsp:cNvPr id="0" name=""/>
        <dsp:cNvSpPr/>
      </dsp:nvSpPr>
      <dsp:spPr>
        <a:xfrm>
          <a:off x="493961" y="1380452"/>
          <a:ext cx="529101" cy="5291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BD6BDE-FD14-42D0-9C22-635F7AD93C3F}">
      <dsp:nvSpPr>
        <dsp:cNvPr id="0" name=""/>
        <dsp:cNvSpPr/>
      </dsp:nvSpPr>
      <dsp:spPr>
        <a:xfrm>
          <a:off x="2653" y="2393304"/>
          <a:ext cx="1511718" cy="1731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t>Lodgers’ Tax rate not updated for the current year in LGBMS</a:t>
          </a:r>
        </a:p>
        <a:p>
          <a:pPr marL="0" lvl="0" indent="0" algn="ctr" defTabSz="711200">
            <a:lnSpc>
              <a:spcPct val="100000"/>
            </a:lnSpc>
            <a:spcBef>
              <a:spcPct val="0"/>
            </a:spcBef>
            <a:spcAft>
              <a:spcPct val="35000"/>
            </a:spcAft>
            <a:buNone/>
          </a:pPr>
          <a:endParaRPr lang="en-US" sz="1600" b="1" kern="1200" dirty="0"/>
        </a:p>
      </dsp:txBody>
      <dsp:txXfrm>
        <a:off x="2653" y="2393304"/>
        <a:ext cx="1511718" cy="1731367"/>
      </dsp:txXfrm>
    </dsp:sp>
    <dsp:sp modelId="{CBCD4C24-3F49-4918-8224-72E7E754A9E0}">
      <dsp:nvSpPr>
        <dsp:cNvPr id="0" name=""/>
        <dsp:cNvSpPr/>
      </dsp:nvSpPr>
      <dsp:spPr>
        <a:xfrm>
          <a:off x="2073707" y="1183929"/>
          <a:ext cx="922148" cy="922148"/>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6F061-222F-4EBE-B539-90D5E4251223}">
      <dsp:nvSpPr>
        <dsp:cNvPr id="0" name=""/>
        <dsp:cNvSpPr/>
      </dsp:nvSpPr>
      <dsp:spPr>
        <a:xfrm>
          <a:off x="2270231" y="1380452"/>
          <a:ext cx="529101" cy="5291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56651B-4E13-49FA-A485-DFC4149FAC70}">
      <dsp:nvSpPr>
        <dsp:cNvPr id="0" name=""/>
        <dsp:cNvSpPr/>
      </dsp:nvSpPr>
      <dsp:spPr>
        <a:xfrm>
          <a:off x="1778922" y="2393304"/>
          <a:ext cx="1511718" cy="1731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solidFill>
                <a:srgbClr val="FF0000"/>
              </a:solidFill>
            </a:rPr>
            <a:t>What we noticed. </a:t>
          </a:r>
          <a:r>
            <a:rPr lang="en-US" sz="1100" kern="1200" dirty="0"/>
            <a:t>The % Occupancy Tax Rate field in LGBMS is blank,</a:t>
          </a:r>
          <a:br>
            <a:rPr lang="en-US" sz="1100" kern="1200" dirty="0"/>
          </a:br>
          <a:r>
            <a:rPr lang="en-US" sz="1100" kern="1200" dirty="0"/>
            <a:t>outdated, or still reflects the prior fiscal year’s rate. LGBMS instructs entities each year to confirm/update the occupancy tax rate through the “% Occupancy Tax Rate” field</a:t>
          </a:r>
          <a:br>
            <a:rPr lang="en-US" sz="1100" kern="1200" dirty="0"/>
          </a:br>
          <a:endParaRPr lang="en-US" sz="1100" kern="1200" dirty="0"/>
        </a:p>
      </dsp:txBody>
      <dsp:txXfrm>
        <a:off x="1778922" y="2393304"/>
        <a:ext cx="1511718" cy="1731367"/>
      </dsp:txXfrm>
    </dsp:sp>
    <dsp:sp modelId="{953590D0-7B10-47FE-9668-F59FE41C23EB}">
      <dsp:nvSpPr>
        <dsp:cNvPr id="0" name=""/>
        <dsp:cNvSpPr/>
      </dsp:nvSpPr>
      <dsp:spPr>
        <a:xfrm>
          <a:off x="3849977" y="1183929"/>
          <a:ext cx="922148" cy="922148"/>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93E615-D904-4CBE-93F4-037BEF09010F}">
      <dsp:nvSpPr>
        <dsp:cNvPr id="0" name=""/>
        <dsp:cNvSpPr/>
      </dsp:nvSpPr>
      <dsp:spPr>
        <a:xfrm>
          <a:off x="4046500" y="1380452"/>
          <a:ext cx="529101" cy="5291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3888BC-F2B5-4F71-8B4C-F60E313CEB5E}">
      <dsp:nvSpPr>
        <dsp:cNvPr id="0" name=""/>
        <dsp:cNvSpPr/>
      </dsp:nvSpPr>
      <dsp:spPr>
        <a:xfrm>
          <a:off x="3555192" y="2393304"/>
          <a:ext cx="1511718" cy="1731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How to correct it. In the LGBMS Lodgers’ Tax module, open % Occupancy Tax Rate, confirm the current year rate, and save the update as directed in the user guide. </a:t>
          </a:r>
        </a:p>
        <a:p>
          <a:pPr marL="0" lvl="0" indent="0" algn="ctr" defTabSz="488950">
            <a:lnSpc>
              <a:spcPct val="100000"/>
            </a:lnSpc>
            <a:spcBef>
              <a:spcPct val="0"/>
            </a:spcBef>
            <a:spcAft>
              <a:spcPct val="35000"/>
            </a:spcAft>
            <a:buNone/>
          </a:pPr>
          <a:endParaRPr lang="en-US" sz="1100" kern="1200"/>
        </a:p>
      </dsp:txBody>
      <dsp:txXfrm>
        <a:off x="3555192" y="2393304"/>
        <a:ext cx="1511718" cy="17313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C6F6A-BD43-41B0-B199-93BD0A3575C1}">
      <dsp:nvSpPr>
        <dsp:cNvPr id="0" name=""/>
        <dsp:cNvSpPr/>
      </dsp:nvSpPr>
      <dsp:spPr>
        <a:xfrm>
          <a:off x="321470" y="743247"/>
          <a:ext cx="1002568" cy="10025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5B0421-700A-45A7-8C4C-CC559E6C9AAC}">
      <dsp:nvSpPr>
        <dsp:cNvPr id="0" name=""/>
        <dsp:cNvSpPr/>
      </dsp:nvSpPr>
      <dsp:spPr>
        <a:xfrm>
          <a:off x="535132" y="956909"/>
          <a:ext cx="575244" cy="5752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8B771-FA86-4025-B92A-FC9BB4CE6F1D}">
      <dsp:nvSpPr>
        <dsp:cNvPr id="0" name=""/>
        <dsp:cNvSpPr/>
      </dsp:nvSpPr>
      <dsp:spPr>
        <a:xfrm>
          <a:off x="976" y="2058091"/>
          <a:ext cx="1643554" cy="2507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t>Convention Center Fee revenue not recorded separately from Lodgers’</a:t>
          </a:r>
          <a:br>
            <a:rPr lang="en-US" sz="1600" b="1" kern="1200"/>
          </a:br>
          <a:r>
            <a:rPr lang="en-US" sz="1600" b="1" kern="1200"/>
            <a:t>Tax revenue</a:t>
          </a:r>
        </a:p>
      </dsp:txBody>
      <dsp:txXfrm>
        <a:off x="976" y="2058091"/>
        <a:ext cx="1643554" cy="2507261"/>
      </dsp:txXfrm>
    </dsp:sp>
    <dsp:sp modelId="{46E73451-9622-4569-B433-8081A106C631}">
      <dsp:nvSpPr>
        <dsp:cNvPr id="0" name=""/>
        <dsp:cNvSpPr/>
      </dsp:nvSpPr>
      <dsp:spPr>
        <a:xfrm>
          <a:off x="2252646" y="743247"/>
          <a:ext cx="1002568" cy="10025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303BF7-E3E7-4616-9D78-F101C6170203}">
      <dsp:nvSpPr>
        <dsp:cNvPr id="0" name=""/>
        <dsp:cNvSpPr/>
      </dsp:nvSpPr>
      <dsp:spPr>
        <a:xfrm>
          <a:off x="2466308" y="956909"/>
          <a:ext cx="575244" cy="5752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50CDA5-9361-422E-8284-A2150F4DE610}">
      <dsp:nvSpPr>
        <dsp:cNvPr id="0" name=""/>
        <dsp:cNvSpPr/>
      </dsp:nvSpPr>
      <dsp:spPr>
        <a:xfrm>
          <a:off x="1932153" y="2058091"/>
          <a:ext cx="1643554" cy="2507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solidFill>
                <a:srgbClr val="FF0000"/>
              </a:solidFill>
            </a:rPr>
            <a:t>What we noticed. </a:t>
          </a:r>
          <a:r>
            <a:rPr lang="en-US" sz="1100" kern="1200"/>
            <a:t>Convention Center Fee revenue was included in (or</a:t>
          </a:r>
          <a:br>
            <a:rPr lang="en-US" sz="1100" kern="1200"/>
          </a:br>
          <a:r>
            <a:rPr lang="en-US" sz="1100" kern="1200"/>
            <a:t>combined with) Lodgers’ Tax revenue rather than being tracked as a distinct revenue stream.</a:t>
          </a:r>
          <a:br>
            <a:rPr lang="en-US" sz="1100" kern="1200"/>
          </a:br>
          <a:endParaRPr lang="en-US" sz="1100" kern="1200"/>
        </a:p>
      </dsp:txBody>
      <dsp:txXfrm>
        <a:off x="1932153" y="2058091"/>
        <a:ext cx="1643554" cy="2507261"/>
      </dsp:txXfrm>
    </dsp:sp>
    <dsp:sp modelId="{A7A18D11-23C6-4235-898E-AAC147FE8EB1}">
      <dsp:nvSpPr>
        <dsp:cNvPr id="0" name=""/>
        <dsp:cNvSpPr/>
      </dsp:nvSpPr>
      <dsp:spPr>
        <a:xfrm>
          <a:off x="4183823" y="743247"/>
          <a:ext cx="1002568" cy="10025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CFD393-E119-4FC5-85D5-AD2F52B32930}">
      <dsp:nvSpPr>
        <dsp:cNvPr id="0" name=""/>
        <dsp:cNvSpPr/>
      </dsp:nvSpPr>
      <dsp:spPr>
        <a:xfrm>
          <a:off x="4397485" y="956909"/>
          <a:ext cx="575244" cy="5752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7CA5C6-49AC-4221-895D-5BF3812D0412}">
      <dsp:nvSpPr>
        <dsp:cNvPr id="0" name=""/>
        <dsp:cNvSpPr/>
      </dsp:nvSpPr>
      <dsp:spPr>
        <a:xfrm>
          <a:off x="3863330" y="2058091"/>
          <a:ext cx="1643554" cy="2507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How to correct it. Correct this issue by recording Convention Center Fee revenue in the proper Convention Center Fee fund and account structure (fund 24100 with revenue code 41302) instead of combining it with Lodgers’ Tax revenue, and then ensuring your Lodgers’ Tax reporting matches the totals shown in the separate Convention Center Fee fund.</a:t>
          </a:r>
        </a:p>
      </dsp:txBody>
      <dsp:txXfrm>
        <a:off x="3863330" y="2058091"/>
        <a:ext cx="1643554" cy="25072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A19E6-B448-42DA-8902-9364E8245950}">
      <dsp:nvSpPr>
        <dsp:cNvPr id="0" name=""/>
        <dsp:cNvSpPr/>
      </dsp:nvSpPr>
      <dsp:spPr>
        <a:xfrm>
          <a:off x="449366" y="1257689"/>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71E235-3F91-42C3-B29C-EE6053DF6D4E}">
      <dsp:nvSpPr>
        <dsp:cNvPr id="0" name=""/>
        <dsp:cNvSpPr/>
      </dsp:nvSpPr>
      <dsp:spPr>
        <a:xfrm>
          <a:off x="772" y="2421123"/>
          <a:ext cx="1631250" cy="169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cap="all" dirty="0">
              <a:solidFill>
                <a:prstClr val="black">
                  <a:hueOff val="0"/>
                  <a:satOff val="0"/>
                  <a:lumOff val="0"/>
                  <a:alphaOff val="0"/>
                </a:prstClr>
              </a:solidFill>
              <a:latin typeface="Calibri"/>
              <a:ea typeface="+mn-ea"/>
              <a:cs typeface="+mn-cs"/>
            </a:rPr>
            <a:t>Lodgers’ Tax revenue incorrectly reported as Hospitality Fee revenue</a:t>
          </a:r>
        </a:p>
        <a:p>
          <a:pPr marL="0" lvl="0" indent="0" algn="ctr" defTabSz="711200">
            <a:lnSpc>
              <a:spcPct val="100000"/>
            </a:lnSpc>
            <a:spcBef>
              <a:spcPct val="0"/>
            </a:spcBef>
            <a:spcAft>
              <a:spcPct val="35000"/>
            </a:spcAft>
            <a:buNone/>
            <a:defRPr cap="all"/>
          </a:pPr>
          <a:endParaRPr lang="en-US" sz="1600" b="1" kern="1200" cap="all" dirty="0">
            <a:solidFill>
              <a:prstClr val="black">
                <a:hueOff val="0"/>
                <a:satOff val="0"/>
                <a:lumOff val="0"/>
                <a:alphaOff val="0"/>
              </a:prstClr>
            </a:solidFill>
            <a:latin typeface="Calibri"/>
            <a:ea typeface="+mn-ea"/>
            <a:cs typeface="+mn-cs"/>
          </a:endParaRPr>
        </a:p>
      </dsp:txBody>
      <dsp:txXfrm>
        <a:off x="772" y="2421123"/>
        <a:ext cx="1631250" cy="1697519"/>
      </dsp:txXfrm>
    </dsp:sp>
    <dsp:sp modelId="{08BAFB45-F87A-41FC-BD49-381F1417FF6E}">
      <dsp:nvSpPr>
        <dsp:cNvPr id="0" name=""/>
        <dsp:cNvSpPr/>
      </dsp:nvSpPr>
      <dsp:spPr>
        <a:xfrm>
          <a:off x="2366085" y="1257689"/>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F9E8D2-36A5-480E-9806-B704649827C8}">
      <dsp:nvSpPr>
        <dsp:cNvPr id="0" name=""/>
        <dsp:cNvSpPr/>
      </dsp:nvSpPr>
      <dsp:spPr>
        <a:xfrm>
          <a:off x="1917491" y="2421123"/>
          <a:ext cx="1631250" cy="169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solidFill>
                <a:srgbClr val="C00000"/>
              </a:solidFill>
            </a:rPr>
            <a:t>What we noticed. </a:t>
          </a:r>
          <a:r>
            <a:rPr lang="en-US" sz="1100" kern="1200" dirty="0"/>
            <a:t>Lodgers’ Tax receipts (occupancy tax) were labeled or entered as “Hospitality Fee” revenue, or were recorded in the Hospitality Fee fund instead of the Lodgers’ Tax fund.</a:t>
          </a:r>
          <a:br>
            <a:rPr lang="en-US" sz="1100" kern="1200" dirty="0"/>
          </a:br>
          <a:endParaRPr lang="en-US" sz="1100" kern="1200" dirty="0"/>
        </a:p>
      </dsp:txBody>
      <dsp:txXfrm>
        <a:off x="1917491" y="2421123"/>
        <a:ext cx="1631250" cy="1697519"/>
      </dsp:txXfrm>
    </dsp:sp>
    <dsp:sp modelId="{5F7C3B57-6004-407E-822E-08FA38A48E05}">
      <dsp:nvSpPr>
        <dsp:cNvPr id="0" name=""/>
        <dsp:cNvSpPr/>
      </dsp:nvSpPr>
      <dsp:spPr>
        <a:xfrm>
          <a:off x="4282804" y="1257689"/>
          <a:ext cx="734062" cy="7340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9925A1-1313-442F-832C-E4E12E24B640}">
      <dsp:nvSpPr>
        <dsp:cNvPr id="0" name=""/>
        <dsp:cNvSpPr/>
      </dsp:nvSpPr>
      <dsp:spPr>
        <a:xfrm>
          <a:off x="3834210" y="2421123"/>
          <a:ext cx="1631250" cy="169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How to correct it. Correct this issue by reclassifying the revenue so that Lodgers’ Tax receipts are reported only as Lodgers’ Tax and Hospitality Fee receipts are reported only when applicable, and then confirming that the correct fund (24000) and revenue code (41301) are used so the revenue type matches the proper account structure.</a:t>
          </a:r>
        </a:p>
      </dsp:txBody>
      <dsp:txXfrm>
        <a:off x="3834210" y="2421123"/>
        <a:ext cx="1631250" cy="16975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E7C93-26E1-456F-94B2-1E86569D7FDE}">
      <dsp:nvSpPr>
        <dsp:cNvPr id="0" name=""/>
        <dsp:cNvSpPr/>
      </dsp:nvSpPr>
      <dsp:spPr>
        <a:xfrm>
          <a:off x="334403" y="2998"/>
          <a:ext cx="955560" cy="9555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D45F2-A531-4EA7-AA5C-D50CBF710FCF}">
      <dsp:nvSpPr>
        <dsp:cNvPr id="0" name=""/>
        <dsp:cNvSpPr/>
      </dsp:nvSpPr>
      <dsp:spPr>
        <a:xfrm>
          <a:off x="535070" y="203666"/>
          <a:ext cx="554225" cy="5542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B800FF-B65B-4F43-BF1C-6A5297BA7F74}">
      <dsp:nvSpPr>
        <dsp:cNvPr id="0" name=""/>
        <dsp:cNvSpPr/>
      </dsp:nvSpPr>
      <dsp:spPr>
        <a:xfrm>
          <a:off x="1520133" y="282395"/>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kern="1200"/>
            <a:t>DFA cannot provide legal opinions or determine whether your documentation meets statutory requirements. Because the Lodgers’ Tax Act does not authorize DFA/LGD to approve eligible uses of lodgers’ tax revenue, you should consult your legal counsel for guidance on compliance with the Act.</a:t>
          </a:r>
          <a:endParaRPr lang="en-US" sz="1100" kern="1200"/>
        </a:p>
      </dsp:txBody>
      <dsp:txXfrm>
        <a:off x="1520133" y="282395"/>
        <a:ext cx="2252392" cy="955560"/>
      </dsp:txXfrm>
    </dsp:sp>
    <dsp:sp modelId="{2229EE41-1F29-48B6-ACCF-764B9292FEE7}">
      <dsp:nvSpPr>
        <dsp:cNvPr id="0" name=""/>
        <dsp:cNvSpPr/>
      </dsp:nvSpPr>
      <dsp:spPr>
        <a:xfrm>
          <a:off x="4139581" y="2998"/>
          <a:ext cx="955560" cy="9555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B37ABC-9EDE-41D7-AB05-C7802682096C}">
      <dsp:nvSpPr>
        <dsp:cNvPr id="0" name=""/>
        <dsp:cNvSpPr/>
      </dsp:nvSpPr>
      <dsp:spPr>
        <a:xfrm>
          <a:off x="4340248" y="203666"/>
          <a:ext cx="554225" cy="5542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1A04CC-750E-4DE0-8532-F2087C7BA617}">
      <dsp:nvSpPr>
        <dsp:cNvPr id="0" name=""/>
        <dsp:cNvSpPr/>
      </dsp:nvSpPr>
      <dsp:spPr>
        <a:xfrm>
          <a:off x="5299904" y="2998"/>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kern="1200"/>
            <a:t>When a county or municipality collects more than $250,000 in lodgers’ tax revenue, the governing body is required to conduct random audits of vendors to verify compliance.</a:t>
          </a:r>
        </a:p>
      </dsp:txBody>
      <dsp:txXfrm>
        <a:off x="5299904" y="2998"/>
        <a:ext cx="2252392" cy="955560"/>
      </dsp:txXfrm>
    </dsp:sp>
    <dsp:sp modelId="{9C5AFA32-05C2-4653-9BA8-0BA867CB62B4}">
      <dsp:nvSpPr>
        <dsp:cNvPr id="0" name=""/>
        <dsp:cNvSpPr/>
      </dsp:nvSpPr>
      <dsp:spPr>
        <a:xfrm>
          <a:off x="334403" y="1698491"/>
          <a:ext cx="955560" cy="9555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C5493-758E-436F-9953-F7BE5E2DA2F7}">
      <dsp:nvSpPr>
        <dsp:cNvPr id="0" name=""/>
        <dsp:cNvSpPr/>
      </dsp:nvSpPr>
      <dsp:spPr>
        <a:xfrm>
          <a:off x="535070" y="1899159"/>
          <a:ext cx="554225" cy="5542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E231DB-7BD5-4696-A124-0B727A9F267B}">
      <dsp:nvSpPr>
        <dsp:cNvPr id="0" name=""/>
        <dsp:cNvSpPr/>
      </dsp:nvSpPr>
      <dsp:spPr>
        <a:xfrm>
          <a:off x="1494726" y="1698491"/>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kern="1200"/>
            <a:t>Special Revenue Funds such as the Lodgers’ Tax Fund are used to track revenue sources that are legally restricted and must be spent only for their designated purposes.</a:t>
          </a:r>
        </a:p>
      </dsp:txBody>
      <dsp:txXfrm>
        <a:off x="1494726" y="1698491"/>
        <a:ext cx="2252392" cy="955560"/>
      </dsp:txXfrm>
    </dsp:sp>
    <dsp:sp modelId="{CEA7950F-256A-480B-AD74-05668B48D992}">
      <dsp:nvSpPr>
        <dsp:cNvPr id="0" name=""/>
        <dsp:cNvSpPr/>
      </dsp:nvSpPr>
      <dsp:spPr>
        <a:xfrm>
          <a:off x="4139581" y="1698491"/>
          <a:ext cx="955560" cy="9555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02DBAC-6992-4B51-B391-41BCC989253C}">
      <dsp:nvSpPr>
        <dsp:cNvPr id="0" name=""/>
        <dsp:cNvSpPr/>
      </dsp:nvSpPr>
      <dsp:spPr>
        <a:xfrm>
          <a:off x="4340248" y="1899159"/>
          <a:ext cx="554225" cy="5542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F94231-B4B5-4827-A951-2EB8EEB78497}">
      <dsp:nvSpPr>
        <dsp:cNvPr id="0" name=""/>
        <dsp:cNvSpPr/>
      </dsp:nvSpPr>
      <dsp:spPr>
        <a:xfrm>
          <a:off x="5299904" y="1698491"/>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dirty="0"/>
            <a:t>If you have questions regarding audit compliance, please consult your advisory board.</a:t>
          </a:r>
        </a:p>
      </dsp:txBody>
      <dsp:txXfrm>
        <a:off x="5299904" y="1698491"/>
        <a:ext cx="2252392" cy="955560"/>
      </dsp:txXfrm>
    </dsp:sp>
    <dsp:sp modelId="{3C3E2792-6C28-4F82-8A48-C41806F3829F}">
      <dsp:nvSpPr>
        <dsp:cNvPr id="0" name=""/>
        <dsp:cNvSpPr/>
      </dsp:nvSpPr>
      <dsp:spPr>
        <a:xfrm>
          <a:off x="334403" y="3393984"/>
          <a:ext cx="955560" cy="9555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B5B7F5-69C3-464B-A3B1-1E264FD6AAB6}">
      <dsp:nvSpPr>
        <dsp:cNvPr id="0" name=""/>
        <dsp:cNvSpPr/>
      </dsp:nvSpPr>
      <dsp:spPr>
        <a:xfrm>
          <a:off x="535070" y="3594652"/>
          <a:ext cx="554225" cy="5542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D455C4-5529-4274-9F59-BAC1A8C818B5}">
      <dsp:nvSpPr>
        <dsp:cNvPr id="0" name=""/>
        <dsp:cNvSpPr/>
      </dsp:nvSpPr>
      <dsp:spPr>
        <a:xfrm>
          <a:off x="1494726" y="3393984"/>
          <a:ext cx="2252392" cy="955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LGBMS – New coding for 31‑plus‑day activity will be:
Revenues: Fund 21400, Department 0001, Object 41304
Expenditures: Fund 24100, Department 2002, Object 57200</a:t>
          </a:r>
        </a:p>
      </dsp:txBody>
      <dsp:txXfrm>
        <a:off x="1494726" y="3393984"/>
        <a:ext cx="2252392" cy="95556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nmdfa.state.nm.us/wp-content/uploads/2026/05/Lodgers-Tax-Facts.pdf"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2.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4.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5.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0D1D739-EDC4-4BE6-A073-9B157E1F9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CDD35A4-E546-4AF3-A8B9-AC24C5C9F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custGeom>
            <a:avLst/>
            <a:gdLst>
              <a:gd name="connsiteX0" fmla="*/ 0 w 12192000"/>
              <a:gd name="connsiteY0" fmla="*/ 0 h 6858000"/>
              <a:gd name="connsiteX1" fmla="*/ 3852070 w 12192000"/>
              <a:gd name="connsiteY1" fmla="*/ 0 h 6858000"/>
              <a:gd name="connsiteX2" fmla="*/ 3878367 w 12192000"/>
              <a:gd name="connsiteY2" fmla="*/ 23504 h 6858000"/>
              <a:gd name="connsiteX3" fmla="*/ 3885324 w 12192000"/>
              <a:gd name="connsiteY3" fmla="*/ 84795 h 6858000"/>
              <a:gd name="connsiteX4" fmla="*/ 3820400 w 12192000"/>
              <a:gd name="connsiteY4" fmla="*/ 131127 h 6858000"/>
              <a:gd name="connsiteX5" fmla="*/ 3631811 w 12192000"/>
              <a:gd name="connsiteY5" fmla="*/ 219929 h 6858000"/>
              <a:gd name="connsiteX6" fmla="*/ 4327428 w 12192000"/>
              <a:gd name="connsiteY6" fmla="*/ 351201 h 6858000"/>
              <a:gd name="connsiteX7" fmla="*/ 4080099 w 12192000"/>
              <a:gd name="connsiteY7" fmla="*/ 432279 h 6858000"/>
              <a:gd name="connsiteX8" fmla="*/ 3823492 w 12192000"/>
              <a:gd name="connsiteY8" fmla="*/ 490194 h 6858000"/>
              <a:gd name="connsiteX9" fmla="*/ 3545246 w 12192000"/>
              <a:gd name="connsiteY9" fmla="*/ 532664 h 6858000"/>
              <a:gd name="connsiteX10" fmla="*/ 3291732 w 12192000"/>
              <a:gd name="connsiteY10" fmla="*/ 617605 h 6858000"/>
              <a:gd name="connsiteX11" fmla="*/ 3953340 w 12192000"/>
              <a:gd name="connsiteY11" fmla="*/ 652353 h 6858000"/>
              <a:gd name="connsiteX12" fmla="*/ 3610170 w 12192000"/>
              <a:gd name="connsiteY12" fmla="*/ 729572 h 6858000"/>
              <a:gd name="connsiteX13" fmla="*/ 3328832 w 12192000"/>
              <a:gd name="connsiteY13" fmla="*/ 829957 h 6858000"/>
              <a:gd name="connsiteX14" fmla="*/ 3130966 w 12192000"/>
              <a:gd name="connsiteY14" fmla="*/ 876288 h 6858000"/>
              <a:gd name="connsiteX15" fmla="*/ 2920736 w 12192000"/>
              <a:gd name="connsiteY15" fmla="*/ 887872 h 6858000"/>
              <a:gd name="connsiteX16" fmla="*/ 2871269 w 12192000"/>
              <a:gd name="connsiteY16" fmla="*/ 961228 h 6858000"/>
              <a:gd name="connsiteX17" fmla="*/ 2936195 w 12192000"/>
              <a:gd name="connsiteY17" fmla="*/ 1038448 h 6858000"/>
              <a:gd name="connsiteX18" fmla="*/ 3035126 w 12192000"/>
              <a:gd name="connsiteY18" fmla="*/ 1046168 h 6858000"/>
              <a:gd name="connsiteX19" fmla="*/ 3625627 w 12192000"/>
              <a:gd name="connsiteY19" fmla="*/ 1065474 h 6858000"/>
              <a:gd name="connsiteX20" fmla="*/ 1733551 w 12192000"/>
              <a:gd name="connsiteY20" fmla="*/ 1235355 h 6858000"/>
              <a:gd name="connsiteX21" fmla="*/ 1990156 w 12192000"/>
              <a:gd name="connsiteY21" fmla="*/ 1339602 h 6858000"/>
              <a:gd name="connsiteX22" fmla="*/ 2076722 w 12192000"/>
              <a:gd name="connsiteY22" fmla="*/ 1625311 h 6858000"/>
              <a:gd name="connsiteX23" fmla="*/ 2392067 w 12192000"/>
              <a:gd name="connsiteY23" fmla="*/ 1787470 h 6858000"/>
              <a:gd name="connsiteX24" fmla="*/ 2596115 w 12192000"/>
              <a:gd name="connsiteY24" fmla="*/ 1845385 h 6858000"/>
              <a:gd name="connsiteX25" fmla="*/ 3062950 w 12192000"/>
              <a:gd name="connsiteY25" fmla="*/ 1930326 h 6858000"/>
              <a:gd name="connsiteX26" fmla="*/ 3130966 w 12192000"/>
              <a:gd name="connsiteY26" fmla="*/ 2069319 h 6858000"/>
              <a:gd name="connsiteX27" fmla="*/ 3189708 w 12192000"/>
              <a:gd name="connsiteY27" fmla="*/ 2223754 h 6858000"/>
              <a:gd name="connsiteX28" fmla="*/ 3313373 w 12192000"/>
              <a:gd name="connsiteY28" fmla="*/ 2324141 h 6858000"/>
              <a:gd name="connsiteX29" fmla="*/ 2351877 w 12192000"/>
              <a:gd name="connsiteY29" fmla="*/ 2308697 h 6858000"/>
              <a:gd name="connsiteX30" fmla="*/ 3437038 w 12192000"/>
              <a:gd name="connsiteY30" fmla="*/ 2633017 h 6858000"/>
              <a:gd name="connsiteX31" fmla="*/ 3341198 w 12192000"/>
              <a:gd name="connsiteY31" fmla="*/ 2760427 h 6858000"/>
              <a:gd name="connsiteX32" fmla="*/ 3934791 w 12192000"/>
              <a:gd name="connsiteY32" fmla="*/ 2934169 h 6858000"/>
              <a:gd name="connsiteX33" fmla="*/ 3616352 w 12192000"/>
              <a:gd name="connsiteY33" fmla="*/ 2953473 h 6858000"/>
              <a:gd name="connsiteX34" fmla="*/ 5468240 w 12192000"/>
              <a:gd name="connsiteY34" fmla="*/ 3679329 h 6858000"/>
              <a:gd name="connsiteX35" fmla="*/ 8111582 w 12192000"/>
              <a:gd name="connsiteY35" fmla="*/ 4204418 h 6858000"/>
              <a:gd name="connsiteX36" fmla="*/ 9144186 w 12192000"/>
              <a:gd name="connsiteY36" fmla="*/ 4304802 h 6858000"/>
              <a:gd name="connsiteX37" fmla="*/ 10319004 w 12192000"/>
              <a:gd name="connsiteY37" fmla="*/ 4273915 h 6858000"/>
              <a:gd name="connsiteX38" fmla="*/ 12053408 w 12192000"/>
              <a:gd name="connsiteY38" fmla="*/ 3907125 h 6858000"/>
              <a:gd name="connsiteX39" fmla="*/ 12192000 w 12192000"/>
              <a:gd name="connsiteY39" fmla="*/ 3841157 h 6858000"/>
              <a:gd name="connsiteX40" fmla="*/ 12192000 w 12192000"/>
              <a:gd name="connsiteY40" fmla="*/ 6858000 h 6858000"/>
              <a:gd name="connsiteX41" fmla="*/ 0 w 12192000"/>
              <a:gd name="connsiteY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192000" h="6858000">
                <a:moveTo>
                  <a:pt x="0" y="0"/>
                </a:moveTo>
                <a:lnTo>
                  <a:pt x="3852070" y="0"/>
                </a:lnTo>
                <a:lnTo>
                  <a:pt x="3878367" y="23504"/>
                </a:lnTo>
                <a:cubicBezTo>
                  <a:pt x="3887642" y="39430"/>
                  <a:pt x="3891507" y="59700"/>
                  <a:pt x="3885324" y="84795"/>
                </a:cubicBezTo>
                <a:cubicBezTo>
                  <a:pt x="3876049" y="123406"/>
                  <a:pt x="3845133" y="123406"/>
                  <a:pt x="3820400" y="131127"/>
                </a:cubicBezTo>
                <a:cubicBezTo>
                  <a:pt x="3764751" y="154292"/>
                  <a:pt x="3696735" y="138849"/>
                  <a:pt x="3631811" y="219929"/>
                </a:cubicBezTo>
                <a:cubicBezTo>
                  <a:pt x="3879141" y="262399"/>
                  <a:pt x="4117198" y="181318"/>
                  <a:pt x="4327428" y="351201"/>
                </a:cubicBezTo>
                <a:cubicBezTo>
                  <a:pt x="4250138" y="436142"/>
                  <a:pt x="4163572" y="416836"/>
                  <a:pt x="4080099" y="432279"/>
                </a:cubicBezTo>
                <a:cubicBezTo>
                  <a:pt x="3993533" y="447725"/>
                  <a:pt x="3910058" y="474751"/>
                  <a:pt x="3823492" y="490194"/>
                </a:cubicBezTo>
                <a:cubicBezTo>
                  <a:pt x="3730743" y="509498"/>
                  <a:pt x="3637993" y="513360"/>
                  <a:pt x="3545246" y="532664"/>
                </a:cubicBezTo>
                <a:cubicBezTo>
                  <a:pt x="3467954" y="548109"/>
                  <a:pt x="3384480" y="521081"/>
                  <a:pt x="3291732" y="617605"/>
                </a:cubicBezTo>
                <a:cubicBezTo>
                  <a:pt x="3520513" y="687103"/>
                  <a:pt x="3727651" y="582857"/>
                  <a:pt x="3953340" y="652353"/>
                </a:cubicBezTo>
                <a:cubicBezTo>
                  <a:pt x="3820400" y="714129"/>
                  <a:pt x="3712194" y="694824"/>
                  <a:pt x="3610170" y="729572"/>
                </a:cubicBezTo>
                <a:cubicBezTo>
                  <a:pt x="3517420" y="764322"/>
                  <a:pt x="3406122" y="725712"/>
                  <a:pt x="3328832" y="829957"/>
                </a:cubicBezTo>
                <a:cubicBezTo>
                  <a:pt x="3270090" y="911035"/>
                  <a:pt x="3208258" y="922618"/>
                  <a:pt x="3130966" y="876288"/>
                </a:cubicBezTo>
                <a:cubicBezTo>
                  <a:pt x="3062950" y="833818"/>
                  <a:pt x="2988752" y="845400"/>
                  <a:pt x="2920736" y="887872"/>
                </a:cubicBezTo>
                <a:cubicBezTo>
                  <a:pt x="2896004" y="903315"/>
                  <a:pt x="2871269" y="922618"/>
                  <a:pt x="2871269" y="961228"/>
                </a:cubicBezTo>
                <a:cubicBezTo>
                  <a:pt x="2871269" y="1015283"/>
                  <a:pt x="2902186" y="1030726"/>
                  <a:pt x="2936195" y="1038448"/>
                </a:cubicBezTo>
                <a:cubicBezTo>
                  <a:pt x="2967111" y="1046168"/>
                  <a:pt x="3004210" y="1053891"/>
                  <a:pt x="3035126" y="1046168"/>
                </a:cubicBezTo>
                <a:cubicBezTo>
                  <a:pt x="3232990" y="1003700"/>
                  <a:pt x="3427764" y="1073194"/>
                  <a:pt x="3625627" y="1065474"/>
                </a:cubicBezTo>
                <a:cubicBezTo>
                  <a:pt x="3004210" y="1231494"/>
                  <a:pt x="2376610" y="1177441"/>
                  <a:pt x="1733551" y="1235355"/>
                </a:cubicBezTo>
                <a:cubicBezTo>
                  <a:pt x="1817025" y="1351183"/>
                  <a:pt x="1925232" y="1254661"/>
                  <a:pt x="1990156" y="1339602"/>
                </a:cubicBezTo>
                <a:cubicBezTo>
                  <a:pt x="1928323" y="1517205"/>
                  <a:pt x="1953057" y="1613728"/>
                  <a:pt x="2076722" y="1625311"/>
                </a:cubicBezTo>
                <a:cubicBezTo>
                  <a:pt x="2197295" y="1636894"/>
                  <a:pt x="2327143" y="1575118"/>
                  <a:pt x="2392067" y="1787470"/>
                </a:cubicBezTo>
                <a:cubicBezTo>
                  <a:pt x="2410617" y="1853106"/>
                  <a:pt x="2525008" y="1833802"/>
                  <a:pt x="2596115" y="1845385"/>
                </a:cubicBezTo>
                <a:cubicBezTo>
                  <a:pt x="2750696" y="1872411"/>
                  <a:pt x="2914554" y="1845385"/>
                  <a:pt x="3062950" y="1930326"/>
                </a:cubicBezTo>
                <a:cubicBezTo>
                  <a:pt x="3121692" y="1961213"/>
                  <a:pt x="3161883" y="1984378"/>
                  <a:pt x="3130966" y="2069319"/>
                </a:cubicBezTo>
                <a:cubicBezTo>
                  <a:pt x="3100050" y="2158121"/>
                  <a:pt x="3140242" y="2189008"/>
                  <a:pt x="3189708" y="2223754"/>
                </a:cubicBezTo>
                <a:cubicBezTo>
                  <a:pt x="3226808" y="2250784"/>
                  <a:pt x="3282457" y="2243060"/>
                  <a:pt x="3313373" y="2324141"/>
                </a:cubicBezTo>
                <a:cubicBezTo>
                  <a:pt x="2988752" y="2312558"/>
                  <a:pt x="2673405" y="2246923"/>
                  <a:pt x="2351877" y="2308697"/>
                </a:cubicBezTo>
                <a:cubicBezTo>
                  <a:pt x="2704323" y="2463134"/>
                  <a:pt x="3090776" y="2455412"/>
                  <a:pt x="3437038" y="2633017"/>
                </a:cubicBezTo>
                <a:cubicBezTo>
                  <a:pt x="3424671" y="2694791"/>
                  <a:pt x="3344289" y="2667764"/>
                  <a:pt x="3341198" y="2760427"/>
                </a:cubicBezTo>
                <a:cubicBezTo>
                  <a:pt x="3523603" y="2856951"/>
                  <a:pt x="3743110" y="2791314"/>
                  <a:pt x="3934791" y="2934169"/>
                </a:cubicBezTo>
                <a:cubicBezTo>
                  <a:pt x="3823492" y="2999805"/>
                  <a:pt x="3721469" y="2891699"/>
                  <a:pt x="3616352" y="2953473"/>
                </a:cubicBezTo>
                <a:cubicBezTo>
                  <a:pt x="3650361" y="3046136"/>
                  <a:pt x="5189993" y="3617555"/>
                  <a:pt x="5468240" y="3679329"/>
                </a:cubicBezTo>
                <a:cubicBezTo>
                  <a:pt x="6034007" y="3806740"/>
                  <a:pt x="7663296" y="4131059"/>
                  <a:pt x="8111582" y="4204418"/>
                </a:cubicBezTo>
                <a:cubicBezTo>
                  <a:pt x="8457844" y="4258470"/>
                  <a:pt x="8801016" y="4300942"/>
                  <a:pt x="9144186" y="4304802"/>
                </a:cubicBezTo>
                <a:cubicBezTo>
                  <a:pt x="9536822" y="4308663"/>
                  <a:pt x="9926368" y="4289359"/>
                  <a:pt x="10319004" y="4273915"/>
                </a:cubicBezTo>
                <a:cubicBezTo>
                  <a:pt x="10906415" y="4250750"/>
                  <a:pt x="11484549" y="4158087"/>
                  <a:pt x="12053408" y="3907125"/>
                </a:cubicBezTo>
                <a:lnTo>
                  <a:pt x="12192000" y="3841157"/>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518581" y="4003689"/>
            <a:ext cx="7448551" cy="1754376"/>
          </a:xfrm>
        </p:spPr>
        <p:txBody>
          <a:bodyPr vert="horz" lIns="91440" tIns="45720" rIns="91440" bIns="45720" rtlCol="0" anchor="b">
            <a:normAutofit/>
          </a:bodyPr>
          <a:lstStyle/>
          <a:p>
            <a:pPr>
              <a:lnSpc>
                <a:spcPct val="90000"/>
              </a:lnSpc>
              <a:defRPr sz="4000">
                <a:solidFill>
                  <a:srgbClr val="007E82"/>
                </a:solidFill>
              </a:defRPr>
            </a:pPr>
            <a:r>
              <a:rPr lang="en-US" sz="4800" dirty="0">
                <a:solidFill>
                  <a:srgbClr val="007E82"/>
                </a:solidFill>
              </a:rPr>
              <a:t>Lodgers’ Tax Module Training</a:t>
            </a:r>
          </a:p>
        </p:txBody>
      </p:sp>
      <p:pic>
        <p:nvPicPr>
          <p:cNvPr id="14" name="Picture 13">
            <a:extLst>
              <a:ext uri="{FF2B5EF4-FFF2-40B4-BE49-F238E27FC236}">
                <a16:creationId xmlns:a16="http://schemas.microsoft.com/office/drawing/2014/main" id="{2D6D1401-C2D1-57E2-CA4A-393180EF1983}"/>
              </a:ext>
            </a:extLst>
          </p:cNvPr>
          <p:cNvPicPr>
            <a:picLocks noChangeAspect="1"/>
          </p:cNvPicPr>
          <p:nvPr/>
        </p:nvPicPr>
        <p:blipFill>
          <a:blip r:embed="rId2"/>
          <a:stretch>
            <a:fillRect/>
          </a:stretch>
        </p:blipFill>
        <p:spPr>
          <a:xfrm>
            <a:off x="3993356" y="1471709"/>
            <a:ext cx="4614862" cy="9229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37F63595-CD6D-4DA2-CE06-3C072F506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156B7-43BE-02CE-7BEF-6A6C56DBA324}"/>
              </a:ext>
            </a:extLst>
          </p:cNvPr>
          <p:cNvSpPr>
            <a:spLocks noGrp="1"/>
          </p:cNvSpPr>
          <p:nvPr>
            <p:ph type="title"/>
          </p:nvPr>
        </p:nvSpPr>
        <p:spPr>
          <a:xfrm>
            <a:off x="2074331" y="791633"/>
            <a:ext cx="4995333" cy="910167"/>
          </a:xfrm>
        </p:spPr>
        <p:txBody>
          <a:bodyPr>
            <a:noAutofit/>
          </a:bodyPr>
          <a:lstStyle/>
          <a:p>
            <a:pPr>
              <a:defRPr sz="4000">
                <a:solidFill>
                  <a:srgbClr val="007E82"/>
                </a:solidFill>
              </a:defRPr>
            </a:pPr>
            <a:r>
              <a:rPr lang="en-US" sz="4800" dirty="0"/>
              <a:t>Statutes and Rules</a:t>
            </a:r>
          </a:p>
        </p:txBody>
      </p:sp>
      <p:graphicFrame>
        <p:nvGraphicFramePr>
          <p:cNvPr id="10" name="TextBox 7">
            <a:extLst>
              <a:ext uri="{FF2B5EF4-FFF2-40B4-BE49-F238E27FC236}">
                <a16:creationId xmlns:a16="http://schemas.microsoft.com/office/drawing/2014/main" id="{5774895D-8214-4499-95DB-0176149FB86C}"/>
              </a:ext>
            </a:extLst>
          </p:cNvPr>
          <p:cNvGraphicFramePr/>
          <p:nvPr>
            <p:extLst>
              <p:ext uri="{D42A27DB-BD31-4B8C-83A1-F6EECF244321}">
                <p14:modId xmlns:p14="http://schemas.microsoft.com/office/powerpoint/2010/main" val="3470363258"/>
              </p:ext>
            </p:extLst>
          </p:nvPr>
        </p:nvGraphicFramePr>
        <p:xfrm>
          <a:off x="829732" y="2702972"/>
          <a:ext cx="7484533" cy="3108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26A6D058-E154-2E06-D7C9-906A5A266CFF}"/>
              </a:ext>
            </a:extLst>
          </p:cNvPr>
          <p:cNvSpPr txBox="1"/>
          <p:nvPr/>
        </p:nvSpPr>
        <p:spPr>
          <a:xfrm>
            <a:off x="1363130" y="1701800"/>
            <a:ext cx="6417733" cy="523220"/>
          </a:xfrm>
          <a:prstGeom prst="rect">
            <a:avLst/>
          </a:prstGeom>
        </p:spPr>
        <p:txBody>
          <a:bodyPr wrap="square" rtlCol="0">
            <a:spAutoFit/>
          </a:bodyPr>
          <a:lstStyle/>
          <a:p>
            <a:pPr algn="ctr"/>
            <a:r>
              <a:rPr lang="en-US" sz="2800" dirty="0">
                <a:solidFill>
                  <a:schemeClr val="bg2">
                    <a:lumMod val="50000"/>
                  </a:schemeClr>
                </a:solidFill>
              </a:rPr>
              <a:t>Two Source Documents for Guidance</a:t>
            </a:r>
            <a:r>
              <a:rPr lang="en-US" dirty="0"/>
              <a:t> </a:t>
            </a:r>
          </a:p>
        </p:txBody>
      </p:sp>
    </p:spTree>
    <p:extLst>
      <p:ext uri="{BB962C8B-B14F-4D97-AF65-F5344CB8AC3E}">
        <p14:creationId xmlns:p14="http://schemas.microsoft.com/office/powerpoint/2010/main" val="1615727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C966A316-0119-E178-CDB0-4BE97A627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1BDE0D-52CC-6626-0E56-BEEC9F5EDAAB}"/>
              </a:ext>
            </a:extLst>
          </p:cNvPr>
          <p:cNvSpPr>
            <a:spLocks noGrp="1"/>
          </p:cNvSpPr>
          <p:nvPr>
            <p:ph type="title"/>
          </p:nvPr>
        </p:nvSpPr>
        <p:spPr>
          <a:xfrm>
            <a:off x="1024466" y="613833"/>
            <a:ext cx="7095067" cy="1143000"/>
          </a:xfrm>
        </p:spPr>
        <p:txBody>
          <a:bodyPr>
            <a:noAutofit/>
          </a:bodyPr>
          <a:lstStyle/>
          <a:p>
            <a:pPr>
              <a:defRPr sz="4000">
                <a:solidFill>
                  <a:srgbClr val="007E82"/>
                </a:solidFill>
              </a:defRPr>
            </a:pPr>
            <a:r>
              <a:rPr lang="en-US" sz="4800" dirty="0"/>
              <a:t>What is a Lodgers’ Tax?</a:t>
            </a:r>
          </a:p>
        </p:txBody>
      </p:sp>
      <p:graphicFrame>
        <p:nvGraphicFramePr>
          <p:cNvPr id="10" name="TextBox 7">
            <a:extLst>
              <a:ext uri="{FF2B5EF4-FFF2-40B4-BE49-F238E27FC236}">
                <a16:creationId xmlns:a16="http://schemas.microsoft.com/office/drawing/2014/main" id="{EF2C913D-815F-A831-8712-8EABC5930263}"/>
              </a:ext>
            </a:extLst>
          </p:cNvPr>
          <p:cNvGraphicFramePr/>
          <p:nvPr>
            <p:extLst>
              <p:ext uri="{D42A27DB-BD31-4B8C-83A1-F6EECF244321}">
                <p14:modId xmlns:p14="http://schemas.microsoft.com/office/powerpoint/2010/main" val="3499286253"/>
              </p:ext>
            </p:extLst>
          </p:nvPr>
        </p:nvGraphicFramePr>
        <p:xfrm>
          <a:off x="829732" y="2702972"/>
          <a:ext cx="7484533" cy="3723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1BF52EF-F7B3-2B0F-D109-80D7B50BBCD1}"/>
              </a:ext>
            </a:extLst>
          </p:cNvPr>
          <p:cNvSpPr txBox="1"/>
          <p:nvPr/>
        </p:nvSpPr>
        <p:spPr>
          <a:xfrm>
            <a:off x="1363131" y="6121056"/>
            <a:ext cx="7052736" cy="246221"/>
          </a:xfrm>
          <a:prstGeom prst="rect">
            <a:avLst/>
          </a:prstGeom>
          <a:noFill/>
        </p:spPr>
        <p:txBody>
          <a:bodyPr wrap="square" rtlCol="0">
            <a:spAutoFit/>
          </a:bodyPr>
          <a:lstStyle/>
          <a:p>
            <a:pPr algn="ctr"/>
            <a:r>
              <a:rPr lang="en-US" sz="1000" dirty="0">
                <a:solidFill>
                  <a:srgbClr val="007E82"/>
                </a:solidFill>
                <a:latin typeface="+mj-lt"/>
                <a:ea typeface="+mj-ea"/>
                <a:cs typeface="+mj-cs"/>
                <a:hlinkClick r:id="rId7"/>
              </a:rPr>
              <a:t>More information about the Lodgers’ Tax Ordinance and the proper administration of Lodgers’ Tax revenue is available at this link</a:t>
            </a:r>
            <a:r>
              <a:rPr lang="en-US" sz="1000" dirty="0">
                <a:solidFill>
                  <a:srgbClr val="007E82"/>
                </a:solidFill>
                <a:latin typeface="+mj-lt"/>
                <a:ea typeface="+mj-ea"/>
                <a:cs typeface="+mj-cs"/>
              </a:rPr>
              <a:t>.</a:t>
            </a:r>
          </a:p>
        </p:txBody>
      </p:sp>
      <p:sp>
        <p:nvSpPr>
          <p:cNvPr id="5" name="TextBox 4">
            <a:extLst>
              <a:ext uri="{FF2B5EF4-FFF2-40B4-BE49-F238E27FC236}">
                <a16:creationId xmlns:a16="http://schemas.microsoft.com/office/drawing/2014/main" id="{32A4116D-49E2-647C-7AB9-7FED35A75F58}"/>
              </a:ext>
            </a:extLst>
          </p:cNvPr>
          <p:cNvSpPr txBox="1"/>
          <p:nvPr/>
        </p:nvSpPr>
        <p:spPr>
          <a:xfrm>
            <a:off x="933861" y="1756833"/>
            <a:ext cx="7513339" cy="523220"/>
          </a:xfrm>
          <a:prstGeom prst="rect">
            <a:avLst/>
          </a:prstGeom>
          <a:noFill/>
        </p:spPr>
        <p:txBody>
          <a:bodyPr wrap="none" rtlCol="0">
            <a:spAutoFit/>
          </a:bodyPr>
          <a:lstStyle/>
          <a:p>
            <a:pPr algn="ctr"/>
            <a:r>
              <a:rPr lang="en-US" sz="2800" dirty="0">
                <a:solidFill>
                  <a:schemeClr val="bg2">
                    <a:lumMod val="50000"/>
                  </a:schemeClr>
                </a:solidFill>
              </a:rPr>
              <a:t>Note: Lodgers’ Tax is also known as </a:t>
            </a:r>
            <a:r>
              <a:rPr lang="en-US" sz="2800" b="1" dirty="0">
                <a:solidFill>
                  <a:schemeClr val="bg2">
                    <a:lumMod val="50000"/>
                  </a:schemeClr>
                </a:solidFill>
              </a:rPr>
              <a:t>Occupancy Tax</a:t>
            </a:r>
          </a:p>
        </p:txBody>
      </p:sp>
    </p:spTree>
    <p:extLst>
      <p:ext uri="{BB962C8B-B14F-4D97-AF65-F5344CB8AC3E}">
        <p14:creationId xmlns:p14="http://schemas.microsoft.com/office/powerpoint/2010/main" val="3063005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1243B61D-C024-7120-1F89-ABF67F2A6BA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FCC6AB-B4F5-F5C0-3599-B3C1DB02280A}"/>
              </a:ext>
            </a:extLst>
          </p:cNvPr>
          <p:cNvSpPr>
            <a:spLocks noGrp="1"/>
          </p:cNvSpPr>
          <p:nvPr>
            <p:ph type="title"/>
          </p:nvPr>
        </p:nvSpPr>
        <p:spPr>
          <a:xfrm>
            <a:off x="3226662" y="634853"/>
            <a:ext cx="5835761" cy="523221"/>
          </a:xfrm>
        </p:spPr>
        <p:txBody>
          <a:bodyPr vert="horz" lIns="91440" tIns="45720" rIns="91440" bIns="45720" rtlCol="0" anchor="b">
            <a:normAutofit/>
          </a:bodyPr>
          <a:lstStyle/>
          <a:p>
            <a:pPr algn="l" defTabSz="914400">
              <a:lnSpc>
                <a:spcPct val="90000"/>
              </a:lnSpc>
              <a:defRPr sz="4000">
                <a:solidFill>
                  <a:srgbClr val="007E82"/>
                </a:solidFill>
              </a:defRPr>
            </a:pPr>
            <a:r>
              <a:rPr lang="en-US" sz="2800" dirty="0"/>
              <a:t>“30 Days” vs. “More Than 30 Days”</a:t>
            </a:r>
          </a:p>
        </p:txBody>
      </p:sp>
      <p:pic>
        <p:nvPicPr>
          <p:cNvPr id="12" name="Picture 11" descr="Highway in desert landscape">
            <a:extLst>
              <a:ext uri="{FF2B5EF4-FFF2-40B4-BE49-F238E27FC236}">
                <a16:creationId xmlns:a16="http://schemas.microsoft.com/office/drawing/2014/main" id="{BD2632FD-8C90-6B2D-E78C-06227DD5A5F6}"/>
              </a:ext>
            </a:extLst>
          </p:cNvPr>
          <p:cNvPicPr>
            <a:picLocks noChangeAspect="1"/>
          </p:cNvPicPr>
          <p:nvPr/>
        </p:nvPicPr>
        <p:blipFill>
          <a:blip r:embed="rId2"/>
          <a:srcRect l="35121" r="35121"/>
          <a:stretch/>
        </p:blipFill>
        <p:spPr>
          <a:xfrm>
            <a:off x="20" y="10"/>
            <a:ext cx="3147352" cy="6857990"/>
          </a:xfrm>
          <a:prstGeom prst="rect">
            <a:avLst/>
          </a:prstGeom>
          <a:effectLst/>
        </p:spPr>
      </p:pic>
      <p:sp>
        <p:nvSpPr>
          <p:cNvPr id="3" name="TextBox 2">
            <a:extLst>
              <a:ext uri="{FF2B5EF4-FFF2-40B4-BE49-F238E27FC236}">
                <a16:creationId xmlns:a16="http://schemas.microsoft.com/office/drawing/2014/main" id="{5B62A62B-1ABE-A92F-3464-6BD95BAAE50D}"/>
              </a:ext>
            </a:extLst>
          </p:cNvPr>
          <p:cNvSpPr txBox="1"/>
          <p:nvPr/>
        </p:nvSpPr>
        <p:spPr>
          <a:xfrm>
            <a:off x="3327385" y="1377806"/>
            <a:ext cx="5274733" cy="954107"/>
          </a:xfrm>
          <a:prstGeom prst="rect">
            <a:avLst/>
          </a:prstGeom>
        </p:spPr>
        <p:txBody>
          <a:bodyPr wrap="square" rtlCol="0">
            <a:spAutoFit/>
          </a:bodyPr>
          <a:lstStyle/>
          <a:p>
            <a:pPr algn="ctr">
              <a:spcAft>
                <a:spcPts val="600"/>
              </a:spcAft>
            </a:pPr>
            <a:r>
              <a:rPr lang="en-US" sz="2800" dirty="0">
                <a:solidFill>
                  <a:schemeClr val="bg2">
                    <a:lumMod val="50000"/>
                  </a:schemeClr>
                </a:solidFill>
              </a:rPr>
              <a:t>First 30 Consecutive Days of Lodging</a:t>
            </a:r>
            <a:endParaRPr lang="en-US" dirty="0"/>
          </a:p>
        </p:txBody>
      </p:sp>
      <p:graphicFrame>
        <p:nvGraphicFramePr>
          <p:cNvPr id="10" name="TextBox 7">
            <a:extLst>
              <a:ext uri="{FF2B5EF4-FFF2-40B4-BE49-F238E27FC236}">
                <a16:creationId xmlns:a16="http://schemas.microsoft.com/office/drawing/2014/main" id="{1EDCBF04-D94C-D21A-EC9D-339F22C98072}"/>
              </a:ext>
            </a:extLst>
          </p:cNvPr>
          <p:cNvGraphicFramePr/>
          <p:nvPr>
            <p:extLst>
              <p:ext uri="{D42A27DB-BD31-4B8C-83A1-F6EECF244321}">
                <p14:modId xmlns:p14="http://schemas.microsoft.com/office/powerpoint/2010/main" val="1399232088"/>
              </p:ext>
            </p:extLst>
          </p:nvPr>
        </p:nvGraphicFramePr>
        <p:xfrm>
          <a:off x="3327385" y="2409830"/>
          <a:ext cx="5735038" cy="42195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592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6AF2A84B-6618-8788-F20E-2A480EC6454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9F799E7-5F8D-AAA2-4EC6-B1EACE829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B360B-4336-4469-B436-CC5464813163}"/>
              </a:ext>
            </a:extLst>
          </p:cNvPr>
          <p:cNvSpPr>
            <a:spLocks noGrp="1"/>
          </p:cNvSpPr>
          <p:nvPr>
            <p:ph type="title"/>
          </p:nvPr>
        </p:nvSpPr>
        <p:spPr>
          <a:xfrm>
            <a:off x="3226662" y="634853"/>
            <a:ext cx="5835761" cy="523221"/>
          </a:xfrm>
        </p:spPr>
        <p:txBody>
          <a:bodyPr vert="horz" lIns="91440" tIns="45720" rIns="91440" bIns="45720" rtlCol="0" anchor="b">
            <a:normAutofit/>
          </a:bodyPr>
          <a:lstStyle/>
          <a:p>
            <a:pPr algn="l" defTabSz="914400">
              <a:lnSpc>
                <a:spcPct val="90000"/>
              </a:lnSpc>
              <a:defRPr sz="4000">
                <a:solidFill>
                  <a:srgbClr val="007E82"/>
                </a:solidFill>
              </a:defRPr>
            </a:pPr>
            <a:r>
              <a:rPr lang="en-US" sz="2800" dirty="0"/>
              <a:t>“30 Days” vs. “More Than 30 Days”</a:t>
            </a:r>
          </a:p>
        </p:txBody>
      </p:sp>
      <p:pic>
        <p:nvPicPr>
          <p:cNvPr id="12" name="Picture 11" descr="Bare tree in desert landscape">
            <a:extLst>
              <a:ext uri="{FF2B5EF4-FFF2-40B4-BE49-F238E27FC236}">
                <a16:creationId xmlns:a16="http://schemas.microsoft.com/office/drawing/2014/main" id="{5091B1C6-952C-BCDE-4CF4-38E0EE8E1BA0}"/>
              </a:ext>
            </a:extLst>
          </p:cNvPr>
          <p:cNvPicPr>
            <a:picLocks noChangeAspect="1"/>
          </p:cNvPicPr>
          <p:nvPr/>
        </p:nvPicPr>
        <p:blipFill>
          <a:blip r:embed="rId2"/>
          <a:srcRect l="15583" r="15583"/>
          <a:stretch/>
        </p:blipFill>
        <p:spPr>
          <a:xfrm>
            <a:off x="20" y="10"/>
            <a:ext cx="3147352" cy="6857990"/>
          </a:xfrm>
          <a:prstGeom prst="rect">
            <a:avLst/>
          </a:prstGeom>
          <a:effectLst/>
        </p:spPr>
      </p:pic>
      <p:sp>
        <p:nvSpPr>
          <p:cNvPr id="3" name="TextBox 2">
            <a:extLst>
              <a:ext uri="{FF2B5EF4-FFF2-40B4-BE49-F238E27FC236}">
                <a16:creationId xmlns:a16="http://schemas.microsoft.com/office/drawing/2014/main" id="{DE1D2414-2C34-BDC1-A5F0-55F3F346E695}"/>
              </a:ext>
            </a:extLst>
          </p:cNvPr>
          <p:cNvSpPr txBox="1"/>
          <p:nvPr/>
        </p:nvSpPr>
        <p:spPr>
          <a:xfrm>
            <a:off x="3327385" y="1377806"/>
            <a:ext cx="5274733" cy="954107"/>
          </a:xfrm>
          <a:prstGeom prst="rect">
            <a:avLst/>
          </a:prstGeom>
        </p:spPr>
        <p:txBody>
          <a:bodyPr wrap="square" rtlCol="0">
            <a:spAutoFit/>
          </a:bodyPr>
          <a:lstStyle/>
          <a:p>
            <a:pPr algn="ctr">
              <a:spcAft>
                <a:spcPts val="600"/>
              </a:spcAft>
            </a:pPr>
            <a:r>
              <a:rPr lang="en-US" sz="2800" dirty="0">
                <a:solidFill>
                  <a:schemeClr val="bg2">
                    <a:lumMod val="50000"/>
                  </a:schemeClr>
                </a:solidFill>
              </a:rPr>
              <a:t>Day 31 and Beyond (More Than 30 Days)</a:t>
            </a:r>
            <a:endParaRPr lang="en-US" dirty="0"/>
          </a:p>
        </p:txBody>
      </p:sp>
      <p:graphicFrame>
        <p:nvGraphicFramePr>
          <p:cNvPr id="10" name="TextBox 7">
            <a:extLst>
              <a:ext uri="{FF2B5EF4-FFF2-40B4-BE49-F238E27FC236}">
                <a16:creationId xmlns:a16="http://schemas.microsoft.com/office/drawing/2014/main" id="{0630419E-EAB7-6CAC-4D5F-B11AAC3DB2CE}"/>
              </a:ext>
            </a:extLst>
          </p:cNvPr>
          <p:cNvGraphicFramePr/>
          <p:nvPr>
            <p:extLst>
              <p:ext uri="{D42A27DB-BD31-4B8C-83A1-F6EECF244321}">
                <p14:modId xmlns:p14="http://schemas.microsoft.com/office/powerpoint/2010/main" val="3403837665"/>
              </p:ext>
            </p:extLst>
          </p:nvPr>
        </p:nvGraphicFramePr>
        <p:xfrm>
          <a:off x="3415299" y="2409830"/>
          <a:ext cx="5390033" cy="421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491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405C53B7-3B63-EC6F-CB3D-A12AAB160DF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C02199-4EA6-34D0-FFF2-1A13274244CE}"/>
              </a:ext>
            </a:extLst>
          </p:cNvPr>
          <p:cNvSpPr>
            <a:spLocks noGrp="1"/>
          </p:cNvSpPr>
          <p:nvPr>
            <p:ph idx="1"/>
          </p:nvPr>
        </p:nvSpPr>
        <p:spPr>
          <a:xfrm>
            <a:off x="3732022" y="1422399"/>
            <a:ext cx="4688205" cy="4817534"/>
          </a:xfrm>
        </p:spPr>
        <p:txBody>
          <a:bodyPr vert="horz" lIns="91440" tIns="45720" rIns="91440" bIns="45720" rtlCol="0" anchor="b">
            <a:normAutofit/>
          </a:bodyPr>
          <a:lstStyle/>
          <a:p>
            <a:pPr marL="0" indent="-228600" defTabSz="914400">
              <a:lnSpc>
                <a:spcPct val="90000"/>
              </a:lnSpc>
              <a:buFont typeface="Arial" panose="020B0604020202020204" pitchFamily="34" charset="0"/>
              <a:buChar char="•"/>
            </a:pPr>
            <a:endParaRPr lang="en-US" sz="800" dirty="0"/>
          </a:p>
          <a:p>
            <a:pPr indent="-228600" defTabSz="914400">
              <a:lnSpc>
                <a:spcPct val="90000"/>
              </a:lnSpc>
              <a:buFont typeface="Arial" panose="020B0604020202020204" pitchFamily="34" charset="0"/>
              <a:buChar char="•"/>
            </a:pPr>
            <a:r>
              <a:rPr lang="en-US" sz="1400" dirty="0"/>
              <a:t>When local entity reports year to date actuals for funds 21400, 24000 &amp; 24100 on the quarterly financial report, LGBMS sends automatic reminder to submit Lodgers Tax details.</a:t>
            </a:r>
            <a:br>
              <a:rPr lang="en-US" sz="1400" dirty="0"/>
            </a:br>
            <a:endParaRPr lang="en-US" sz="1400" dirty="0"/>
          </a:p>
          <a:p>
            <a:pPr indent="-228600" defTabSz="914400">
              <a:lnSpc>
                <a:spcPct val="90000"/>
              </a:lnSpc>
              <a:buFont typeface="Arial" panose="020B0604020202020204" pitchFamily="34" charset="0"/>
              <a:buChar char="•"/>
            </a:pPr>
            <a:r>
              <a:rPr lang="en-US" sz="1400" dirty="0"/>
              <a:t>There are two ways of entering most LT information:</a:t>
            </a:r>
          </a:p>
          <a:p>
            <a:pPr lvl="1" indent="-228600" defTabSz="914400">
              <a:lnSpc>
                <a:spcPct val="90000"/>
              </a:lnSpc>
              <a:buFont typeface="Arial" panose="020B0604020202020204" pitchFamily="34" charset="0"/>
              <a:buChar char="•"/>
            </a:pPr>
            <a:r>
              <a:rPr lang="en-US" sz="1400" dirty="0"/>
              <a:t>Manual Entry</a:t>
            </a:r>
          </a:p>
          <a:p>
            <a:pPr lvl="1" indent="-228600" defTabSz="914400">
              <a:lnSpc>
                <a:spcPct val="90000"/>
              </a:lnSpc>
              <a:buFont typeface="Arial" panose="020B0604020202020204" pitchFamily="34" charset="0"/>
              <a:buChar char="•"/>
            </a:pPr>
            <a:r>
              <a:rPr lang="en-US" sz="1400" dirty="0"/>
              <a:t>Utilizing a Template to Import</a:t>
            </a:r>
          </a:p>
          <a:p>
            <a:pPr indent="-228600" defTabSz="914400">
              <a:lnSpc>
                <a:spcPct val="90000"/>
              </a:lnSpc>
              <a:buFont typeface="Arial" panose="020B0604020202020204" pitchFamily="34" charset="0"/>
              <a:buChar char="•"/>
            </a:pPr>
            <a:endParaRPr lang="en-US" sz="1400" dirty="0"/>
          </a:p>
          <a:p>
            <a:pPr indent="-228600" defTabSz="914400">
              <a:lnSpc>
                <a:spcPct val="90000"/>
              </a:lnSpc>
              <a:buFont typeface="Arial" panose="020B0604020202020204" pitchFamily="34" charset="0"/>
              <a:buChar char="•"/>
            </a:pPr>
            <a:r>
              <a:rPr lang="en-US" sz="1400" dirty="0"/>
              <a:t>Year to date actuals associated with lodger tax funds will require user to enter details regarding;</a:t>
            </a:r>
          </a:p>
          <a:p>
            <a:pPr lvl="1" indent="-228600" defTabSz="914400">
              <a:lnSpc>
                <a:spcPct val="90000"/>
              </a:lnSpc>
              <a:buFont typeface="Arial" panose="020B0604020202020204" pitchFamily="34" charset="0"/>
              <a:buChar char="•"/>
            </a:pPr>
            <a:r>
              <a:rPr lang="en-US" sz="1400" dirty="0"/>
              <a:t>Event name, description and dates</a:t>
            </a:r>
          </a:p>
          <a:p>
            <a:pPr lvl="1" indent="-228600" defTabSz="914400">
              <a:lnSpc>
                <a:spcPct val="90000"/>
              </a:lnSpc>
              <a:buFont typeface="Arial" panose="020B0604020202020204" pitchFamily="34" charset="0"/>
              <a:buChar char="•"/>
            </a:pPr>
            <a:r>
              <a:rPr lang="en-US" sz="1400" dirty="0"/>
              <a:t>Expenditure type (promotional and non-promotional)</a:t>
            </a:r>
          </a:p>
          <a:p>
            <a:pPr indent="-228600" defTabSz="914400">
              <a:lnSpc>
                <a:spcPct val="90000"/>
              </a:lnSpc>
              <a:buFont typeface="Arial" panose="020B0604020202020204" pitchFamily="34" charset="0"/>
              <a:buChar char="•"/>
            </a:pPr>
            <a:endParaRPr lang="en-US" sz="1400" dirty="0"/>
          </a:p>
          <a:p>
            <a:pPr indent="-228600" defTabSz="914400">
              <a:lnSpc>
                <a:spcPct val="90000"/>
              </a:lnSpc>
              <a:buFont typeface="Arial" panose="020B0604020202020204" pitchFamily="34" charset="0"/>
              <a:buChar char="•"/>
            </a:pPr>
            <a:r>
              <a:rPr lang="en-US" sz="1400" dirty="0"/>
              <a:t>Lodgers Tax Module will follow the same workflow as LGBMS Quarterly Report submissions;</a:t>
            </a:r>
          </a:p>
          <a:p>
            <a:pPr lvl="1" indent="-228600" defTabSz="914400">
              <a:lnSpc>
                <a:spcPct val="90000"/>
              </a:lnSpc>
              <a:buFont typeface="Arial" panose="020B0604020202020204" pitchFamily="34" charset="0"/>
              <a:buChar char="•"/>
            </a:pPr>
            <a:r>
              <a:rPr lang="en-US" sz="1400" dirty="0"/>
              <a:t>Data validation </a:t>
            </a:r>
          </a:p>
          <a:p>
            <a:pPr lvl="1" indent="-228600" defTabSz="914400">
              <a:lnSpc>
                <a:spcPct val="90000"/>
              </a:lnSpc>
              <a:buFont typeface="Arial" panose="020B0604020202020204" pitchFamily="34" charset="0"/>
              <a:buChar char="•"/>
            </a:pPr>
            <a:r>
              <a:rPr lang="en-US" sz="1400" dirty="0"/>
              <a:t>Comments </a:t>
            </a:r>
          </a:p>
          <a:p>
            <a:pPr lvl="1" indent="-228600" defTabSz="914400">
              <a:lnSpc>
                <a:spcPct val="90000"/>
              </a:lnSpc>
              <a:buFont typeface="Arial" panose="020B0604020202020204" pitchFamily="34" charset="0"/>
              <a:buChar char="•"/>
            </a:pPr>
            <a:r>
              <a:rPr lang="en-US" sz="1400" dirty="0"/>
              <a:t>Tracking of data submission, review and acceptance</a:t>
            </a:r>
          </a:p>
          <a:p>
            <a:pPr indent="-228600" defTabSz="914400">
              <a:lnSpc>
                <a:spcPct val="90000"/>
              </a:lnSpc>
              <a:buFont typeface="Arial" panose="020B0604020202020204" pitchFamily="34" charset="0"/>
              <a:buChar char="•"/>
            </a:pPr>
            <a:endParaRPr lang="en-US" sz="800" dirty="0"/>
          </a:p>
        </p:txBody>
      </p:sp>
      <p:sp>
        <p:nvSpPr>
          <p:cNvPr id="5" name="TextBox 4">
            <a:extLst>
              <a:ext uri="{FF2B5EF4-FFF2-40B4-BE49-F238E27FC236}">
                <a16:creationId xmlns:a16="http://schemas.microsoft.com/office/drawing/2014/main" id="{3301A295-69F5-3C72-2101-50A2E2354C8E}"/>
              </a:ext>
            </a:extLst>
          </p:cNvPr>
          <p:cNvSpPr txBox="1"/>
          <p:nvPr/>
        </p:nvSpPr>
        <p:spPr>
          <a:xfrm>
            <a:off x="3438757" y="624838"/>
            <a:ext cx="5274733" cy="954107"/>
          </a:xfrm>
          <a:prstGeom prst="rect">
            <a:avLst/>
          </a:prstGeom>
        </p:spPr>
        <p:txBody>
          <a:bodyPr wrap="square" rtlCol="0">
            <a:spAutoFit/>
          </a:bodyPr>
          <a:lstStyle/>
          <a:p>
            <a:pPr algn="ctr">
              <a:spcAft>
                <a:spcPts val="600"/>
              </a:spcAft>
            </a:pPr>
            <a:r>
              <a:rPr lang="en-US" sz="2800" dirty="0">
                <a:solidFill>
                  <a:schemeClr val="bg2">
                    <a:lumMod val="50000"/>
                  </a:schemeClr>
                </a:solidFill>
              </a:rPr>
              <a:t>Benefits of the Lodgers’ Tax Module</a:t>
            </a:r>
            <a:endParaRPr lang="en-US" dirty="0"/>
          </a:p>
        </p:txBody>
      </p:sp>
      <p:sp>
        <p:nvSpPr>
          <p:cNvPr id="12" name="Title 1">
            <a:extLst>
              <a:ext uri="{FF2B5EF4-FFF2-40B4-BE49-F238E27FC236}">
                <a16:creationId xmlns:a16="http://schemas.microsoft.com/office/drawing/2014/main" id="{33195F83-61FA-202D-E7D1-921A70CB33A5}"/>
              </a:ext>
            </a:extLst>
          </p:cNvPr>
          <p:cNvSpPr txBox="1">
            <a:spLocks/>
          </p:cNvSpPr>
          <p:nvPr/>
        </p:nvSpPr>
        <p:spPr>
          <a:xfrm>
            <a:off x="547568" y="2506132"/>
            <a:ext cx="2796763" cy="1041401"/>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defRPr sz="4000">
                <a:solidFill>
                  <a:srgbClr val="007E82"/>
                </a:solidFill>
              </a:defRPr>
            </a:pPr>
            <a:r>
              <a:rPr lang="en-US" sz="4000" dirty="0">
                <a:solidFill>
                  <a:srgbClr val="007E82"/>
                </a:solidFill>
              </a:rPr>
              <a:t>Lodgers’ Tax Module</a:t>
            </a:r>
          </a:p>
        </p:txBody>
      </p:sp>
    </p:spTree>
    <p:extLst>
      <p:ext uri="{BB962C8B-B14F-4D97-AF65-F5344CB8AC3E}">
        <p14:creationId xmlns:p14="http://schemas.microsoft.com/office/powerpoint/2010/main" val="29408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351564"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36481" y="1241650"/>
            <a:ext cx="3542006" cy="2187350"/>
          </a:xfrm>
        </p:spPr>
        <p:txBody>
          <a:bodyPr vert="horz" lIns="91440" tIns="45720" rIns="91440" bIns="45720" rtlCol="0" anchor="b">
            <a:normAutofit/>
          </a:bodyPr>
          <a:lstStyle/>
          <a:p>
            <a:pPr>
              <a:lnSpc>
                <a:spcPct val="90000"/>
              </a:lnSpc>
              <a:defRPr sz="4000">
                <a:solidFill>
                  <a:srgbClr val="007E82"/>
                </a:solidFill>
              </a:defRPr>
            </a:pPr>
            <a:r>
              <a:rPr lang="en-US" sz="4800" dirty="0">
                <a:solidFill>
                  <a:srgbClr val="007E82"/>
                </a:solidFill>
              </a:rPr>
              <a:t>Navigating</a:t>
            </a:r>
            <a:br>
              <a:rPr lang="en-US" sz="4800" dirty="0">
                <a:solidFill>
                  <a:srgbClr val="007E82"/>
                </a:solidFill>
              </a:rPr>
            </a:br>
            <a:r>
              <a:rPr lang="en-US" sz="4800" dirty="0">
                <a:solidFill>
                  <a:srgbClr val="007E82"/>
                </a:solidFill>
              </a:rPr>
              <a:t>to the</a:t>
            </a:r>
            <a:br>
              <a:rPr lang="en-US" sz="4800" dirty="0">
                <a:solidFill>
                  <a:srgbClr val="007E82"/>
                </a:solidFill>
              </a:rPr>
            </a:br>
            <a:r>
              <a:rPr lang="en-US" sz="4800" dirty="0">
                <a:solidFill>
                  <a:srgbClr val="007E82"/>
                </a:solidFill>
              </a:rPr>
              <a:t>LT Module</a:t>
            </a:r>
          </a:p>
        </p:txBody>
      </p:sp>
      <p:sp>
        <p:nvSpPr>
          <p:cNvPr id="8" name="TextBox 7">
            <a:extLst>
              <a:ext uri="{FF2B5EF4-FFF2-40B4-BE49-F238E27FC236}">
                <a16:creationId xmlns:a16="http://schemas.microsoft.com/office/drawing/2014/main" id="{F5FBC7E8-2FC7-F479-75A1-D3FAA2EAED48}"/>
              </a:ext>
            </a:extLst>
          </p:cNvPr>
          <p:cNvSpPr txBox="1"/>
          <p:nvPr/>
        </p:nvSpPr>
        <p:spPr>
          <a:xfrm>
            <a:off x="747215" y="4121253"/>
            <a:ext cx="2344003" cy="1136843"/>
          </a:xfrm>
          <a:prstGeom prst="rect">
            <a:avLst/>
          </a:prstGeom>
        </p:spPr>
        <p:txBody>
          <a:bodyPr vert="horz" lIns="91440" tIns="45720" rIns="91440" bIns="45720" rtlCol="0">
            <a:noAutofit/>
          </a:bodyPr>
          <a:lstStyle/>
          <a:p>
            <a:pPr algn="ctr">
              <a:lnSpc>
                <a:spcPct val="90000"/>
              </a:lnSpc>
              <a:spcBef>
                <a:spcPts val="1000"/>
              </a:spcBef>
              <a:spcAft>
                <a:spcPts val="600"/>
              </a:spcAft>
            </a:pPr>
            <a:r>
              <a:rPr lang="en-US" sz="2000" dirty="0">
                <a:solidFill>
                  <a:schemeClr val="bg2">
                    <a:lumMod val="50000"/>
                  </a:schemeClr>
                </a:solidFill>
              </a:rPr>
              <a:t>From  the Main Navigation Bar</a:t>
            </a:r>
            <a:br>
              <a:rPr lang="en-US" sz="2000" dirty="0">
                <a:solidFill>
                  <a:schemeClr val="bg2">
                    <a:lumMod val="50000"/>
                  </a:schemeClr>
                </a:solidFill>
              </a:rPr>
            </a:br>
            <a:br>
              <a:rPr lang="en-US" sz="2000" dirty="0">
                <a:solidFill>
                  <a:schemeClr val="bg2">
                    <a:lumMod val="50000"/>
                  </a:schemeClr>
                </a:solidFill>
              </a:rPr>
            </a:br>
            <a:r>
              <a:rPr lang="en-US" sz="2000" dirty="0">
                <a:solidFill>
                  <a:schemeClr val="bg2">
                    <a:lumMod val="50000"/>
                  </a:schemeClr>
                </a:solidFill>
              </a:rPr>
              <a:t>Choose the correct Year and Quarter</a:t>
            </a:r>
          </a:p>
        </p:txBody>
      </p:sp>
      <p:pic>
        <p:nvPicPr>
          <p:cNvPr id="12" name="Picture 11">
            <a:extLst>
              <a:ext uri="{FF2B5EF4-FFF2-40B4-BE49-F238E27FC236}">
                <a16:creationId xmlns:a16="http://schemas.microsoft.com/office/drawing/2014/main" id="{BBBF2B7D-9E32-2005-DDD6-F7CF3A0B8DDC}"/>
              </a:ext>
            </a:extLst>
          </p:cNvPr>
          <p:cNvPicPr>
            <a:picLocks noChangeAspect="1"/>
          </p:cNvPicPr>
          <p:nvPr/>
        </p:nvPicPr>
        <p:blipFill>
          <a:blip r:embed="rId2"/>
          <a:stretch>
            <a:fillRect/>
          </a:stretch>
        </p:blipFill>
        <p:spPr>
          <a:xfrm>
            <a:off x="3863314" y="1727200"/>
            <a:ext cx="5080426" cy="3530896"/>
          </a:xfrm>
          <a:prstGeom prst="rect">
            <a:avLst/>
          </a:prstGeom>
          <a:ln>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B481C61E-D8E4-F8CB-F232-DDB21DCBF868}"/>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D454A67-479F-32E7-B303-F641B326CE60}"/>
              </a:ext>
            </a:extLst>
          </p:cNvPr>
          <p:cNvPicPr>
            <a:picLocks noChangeAspect="1"/>
          </p:cNvPicPr>
          <p:nvPr/>
        </p:nvPicPr>
        <p:blipFill>
          <a:blip r:embed="rId2">
            <a:alphaModFix/>
          </a:blip>
          <a:stretch>
            <a:fillRect/>
          </a:stretch>
        </p:blipFill>
        <p:spPr>
          <a:xfrm>
            <a:off x="224298" y="3180352"/>
            <a:ext cx="8661654" cy="2555188"/>
          </a:xfrm>
          <a:prstGeom prst="rect">
            <a:avLst/>
          </a:prstGeom>
          <a:ln>
            <a:solidFill>
              <a:schemeClr val="tx1"/>
            </a:solidFill>
          </a:ln>
        </p:spPr>
      </p:pic>
      <p:sp>
        <p:nvSpPr>
          <p:cNvPr id="3" name="Title 1">
            <a:extLst>
              <a:ext uri="{FF2B5EF4-FFF2-40B4-BE49-F238E27FC236}">
                <a16:creationId xmlns:a16="http://schemas.microsoft.com/office/drawing/2014/main" id="{9FE7E389-CF09-43E2-FE50-FE406B6630C3}"/>
              </a:ext>
            </a:extLst>
          </p:cNvPr>
          <p:cNvSpPr txBox="1">
            <a:spLocks/>
          </p:cNvSpPr>
          <p:nvPr/>
        </p:nvSpPr>
        <p:spPr>
          <a:xfrm>
            <a:off x="1424909" y="579696"/>
            <a:ext cx="6290734" cy="769688"/>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defRPr sz="4000">
                <a:solidFill>
                  <a:srgbClr val="007E82"/>
                </a:solidFill>
              </a:defRPr>
            </a:pPr>
            <a:r>
              <a:rPr lang="en-US" sz="4800" dirty="0">
                <a:solidFill>
                  <a:srgbClr val="007E82"/>
                </a:solidFill>
              </a:rPr>
              <a:t>Lodgers</a:t>
            </a:r>
            <a:r>
              <a:rPr lang="en-US" sz="4000" dirty="0">
                <a:solidFill>
                  <a:srgbClr val="007E82"/>
                </a:solidFill>
              </a:rPr>
              <a:t>’ Tax Module</a:t>
            </a:r>
          </a:p>
        </p:txBody>
      </p:sp>
      <p:sp>
        <p:nvSpPr>
          <p:cNvPr id="6" name="TextBox 5">
            <a:extLst>
              <a:ext uri="{FF2B5EF4-FFF2-40B4-BE49-F238E27FC236}">
                <a16:creationId xmlns:a16="http://schemas.microsoft.com/office/drawing/2014/main" id="{F90F3ECE-59DB-25DC-D74E-6E5ED898E082}"/>
              </a:ext>
            </a:extLst>
          </p:cNvPr>
          <p:cNvSpPr txBox="1"/>
          <p:nvPr/>
        </p:nvSpPr>
        <p:spPr>
          <a:xfrm>
            <a:off x="183166" y="2298890"/>
            <a:ext cx="8743918" cy="479104"/>
          </a:xfrm>
          <a:prstGeom prst="rect">
            <a:avLst/>
          </a:prstGeom>
        </p:spPr>
        <p:txBody>
          <a:bodyPr vert="horz" lIns="91440" tIns="45720" rIns="91440" bIns="45720" rtlCol="0">
            <a:noAutofit/>
          </a:bodyPr>
          <a:lstStyle/>
          <a:p>
            <a:pPr algn="ctr">
              <a:lnSpc>
                <a:spcPct val="90000"/>
              </a:lnSpc>
              <a:spcBef>
                <a:spcPts val="1000"/>
              </a:spcBef>
              <a:spcAft>
                <a:spcPts val="600"/>
              </a:spcAft>
            </a:pPr>
            <a:r>
              <a:rPr lang="en-US" sz="2000" dirty="0">
                <a:solidFill>
                  <a:schemeClr val="bg2">
                    <a:lumMod val="50000"/>
                  </a:schemeClr>
                </a:solidFill>
              </a:rPr>
              <a:t>Lodgers’ Tax is available as one of the Reporting Items within the Quarter</a:t>
            </a:r>
          </a:p>
        </p:txBody>
      </p:sp>
    </p:spTree>
    <p:extLst>
      <p:ext uri="{BB962C8B-B14F-4D97-AF65-F5344CB8AC3E}">
        <p14:creationId xmlns:p14="http://schemas.microsoft.com/office/powerpoint/2010/main" val="255485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E54B3E61-91EC-BC1C-6375-744CD7160CB2}"/>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0F049AB-5588-05A7-CA5A-9A75C1CE1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ketch line">
            <a:extLst>
              <a:ext uri="{FF2B5EF4-FFF2-40B4-BE49-F238E27FC236}">
                <a16:creationId xmlns:a16="http://schemas.microsoft.com/office/drawing/2014/main" id="{FD8EF22F-0975-F0C0-D649-448BA0B0BC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EF76E81-6870-1656-D633-A83CB12AB141}"/>
              </a:ext>
            </a:extLst>
          </p:cNvPr>
          <p:cNvPicPr>
            <a:picLocks noChangeAspect="1"/>
          </p:cNvPicPr>
          <p:nvPr/>
        </p:nvPicPr>
        <p:blipFill>
          <a:blip r:embed="rId2">
            <a:alphaModFix/>
          </a:blip>
          <a:stretch>
            <a:fillRect/>
          </a:stretch>
        </p:blipFill>
        <p:spPr>
          <a:xfrm>
            <a:off x="224298" y="3180352"/>
            <a:ext cx="8661654" cy="2555188"/>
          </a:xfrm>
          <a:prstGeom prst="rect">
            <a:avLst/>
          </a:prstGeom>
          <a:ln>
            <a:solidFill>
              <a:schemeClr val="tx1"/>
            </a:solidFill>
          </a:ln>
        </p:spPr>
      </p:pic>
      <p:sp>
        <p:nvSpPr>
          <p:cNvPr id="3" name="Title 1">
            <a:extLst>
              <a:ext uri="{FF2B5EF4-FFF2-40B4-BE49-F238E27FC236}">
                <a16:creationId xmlns:a16="http://schemas.microsoft.com/office/drawing/2014/main" id="{84617A0F-3FD1-BD04-2271-547F0DD1FFDD}"/>
              </a:ext>
            </a:extLst>
          </p:cNvPr>
          <p:cNvSpPr txBox="1">
            <a:spLocks/>
          </p:cNvSpPr>
          <p:nvPr/>
        </p:nvSpPr>
        <p:spPr>
          <a:xfrm>
            <a:off x="1424909" y="579696"/>
            <a:ext cx="6290734" cy="769688"/>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defRPr sz="4000">
                <a:solidFill>
                  <a:srgbClr val="007E82"/>
                </a:solidFill>
              </a:defRPr>
            </a:pPr>
            <a:r>
              <a:rPr lang="en-US" sz="4800" dirty="0">
                <a:solidFill>
                  <a:srgbClr val="007E82"/>
                </a:solidFill>
              </a:rPr>
              <a:t>Lodgers</a:t>
            </a:r>
            <a:r>
              <a:rPr lang="en-US" sz="4000" dirty="0">
                <a:solidFill>
                  <a:srgbClr val="007E82"/>
                </a:solidFill>
              </a:rPr>
              <a:t>’ Tax Module</a:t>
            </a:r>
          </a:p>
        </p:txBody>
      </p:sp>
      <p:sp>
        <p:nvSpPr>
          <p:cNvPr id="6" name="TextBox 5">
            <a:extLst>
              <a:ext uri="{FF2B5EF4-FFF2-40B4-BE49-F238E27FC236}">
                <a16:creationId xmlns:a16="http://schemas.microsoft.com/office/drawing/2014/main" id="{11BA7D0C-95FC-3E2F-4D80-79645E039EFB}"/>
              </a:ext>
            </a:extLst>
          </p:cNvPr>
          <p:cNvSpPr txBox="1"/>
          <p:nvPr/>
        </p:nvSpPr>
        <p:spPr>
          <a:xfrm>
            <a:off x="183166" y="2298890"/>
            <a:ext cx="8743918" cy="479104"/>
          </a:xfrm>
          <a:prstGeom prst="rect">
            <a:avLst/>
          </a:prstGeom>
        </p:spPr>
        <p:txBody>
          <a:bodyPr vert="horz" lIns="91440" tIns="45720" rIns="91440" bIns="45720" rtlCol="0">
            <a:noAutofit/>
          </a:bodyPr>
          <a:lstStyle/>
          <a:p>
            <a:pPr algn="ctr">
              <a:lnSpc>
                <a:spcPct val="90000"/>
              </a:lnSpc>
              <a:spcBef>
                <a:spcPts val="1000"/>
              </a:spcBef>
              <a:spcAft>
                <a:spcPts val="600"/>
              </a:spcAft>
            </a:pPr>
            <a:r>
              <a:rPr lang="en-US" sz="2000" dirty="0">
                <a:solidFill>
                  <a:schemeClr val="bg2">
                    <a:lumMod val="50000"/>
                  </a:schemeClr>
                </a:solidFill>
              </a:rPr>
              <a:t>Lodgers’ Tax is available as one of the Reporting Items within the Quarter</a:t>
            </a:r>
          </a:p>
        </p:txBody>
      </p:sp>
    </p:spTree>
    <p:extLst>
      <p:ext uri="{BB962C8B-B14F-4D97-AF65-F5344CB8AC3E}">
        <p14:creationId xmlns:p14="http://schemas.microsoft.com/office/powerpoint/2010/main" val="372288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8BEF08AA-287B-C4C6-0BB0-171DDA171424}"/>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EED249B-CAD7-3653-706C-6C465E03C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ketch line">
            <a:extLst>
              <a:ext uri="{FF2B5EF4-FFF2-40B4-BE49-F238E27FC236}">
                <a16:creationId xmlns:a16="http://schemas.microsoft.com/office/drawing/2014/main" id="{77EF2D3E-2B30-6AFA-1894-41527A3B1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7A81032-7317-8F20-5825-4B4EE72EFE00}"/>
              </a:ext>
            </a:extLst>
          </p:cNvPr>
          <p:cNvPicPr>
            <a:picLocks noChangeAspect="1"/>
          </p:cNvPicPr>
          <p:nvPr/>
        </p:nvPicPr>
        <p:blipFill>
          <a:blip r:embed="rId2"/>
          <a:stretch>
            <a:fillRect/>
          </a:stretch>
        </p:blipFill>
        <p:spPr>
          <a:xfrm>
            <a:off x="988239" y="2427778"/>
            <a:ext cx="5047404" cy="4144404"/>
          </a:xfrm>
          <a:prstGeom prst="rect">
            <a:avLst/>
          </a:prstGeom>
          <a:noFill/>
          <a:ln>
            <a:solidFill>
              <a:schemeClr val="tx1"/>
            </a:solidFill>
          </a:ln>
        </p:spPr>
      </p:pic>
      <p:sp>
        <p:nvSpPr>
          <p:cNvPr id="5" name="TextBox 4">
            <a:extLst>
              <a:ext uri="{FF2B5EF4-FFF2-40B4-BE49-F238E27FC236}">
                <a16:creationId xmlns:a16="http://schemas.microsoft.com/office/drawing/2014/main" id="{8135A811-6307-FD1A-6D46-33B9110EF871}"/>
              </a:ext>
            </a:extLst>
          </p:cNvPr>
          <p:cNvSpPr txBox="1"/>
          <p:nvPr/>
        </p:nvSpPr>
        <p:spPr>
          <a:xfrm>
            <a:off x="2321088" y="1892076"/>
            <a:ext cx="4498373" cy="424732"/>
          </a:xfrm>
          <a:prstGeom prst="rect">
            <a:avLst/>
          </a:prstGeom>
          <a:noFill/>
        </p:spPr>
        <p:txBody>
          <a:bodyPr wrap="square" rtlCol="0">
            <a:spAutoFit/>
          </a:bodyPr>
          <a:lstStyle/>
          <a:p>
            <a:pPr algn="ctr">
              <a:lnSpc>
                <a:spcPct val="90000"/>
              </a:lnSpc>
            </a:pPr>
            <a:r>
              <a:rPr lang="en-US" sz="2400" dirty="0">
                <a:solidFill>
                  <a:schemeClr val="bg2">
                    <a:lumMod val="50000"/>
                  </a:schemeClr>
                </a:solidFill>
              </a:rPr>
              <a:t>Entering the LT % Rate</a:t>
            </a:r>
          </a:p>
        </p:txBody>
      </p:sp>
      <p:sp>
        <p:nvSpPr>
          <p:cNvPr id="6" name="TextBox 5">
            <a:extLst>
              <a:ext uri="{FF2B5EF4-FFF2-40B4-BE49-F238E27FC236}">
                <a16:creationId xmlns:a16="http://schemas.microsoft.com/office/drawing/2014/main" id="{8604AB87-AA7A-7125-C6CA-72B34EF7D5AC}"/>
              </a:ext>
            </a:extLst>
          </p:cNvPr>
          <p:cNvSpPr txBox="1"/>
          <p:nvPr/>
        </p:nvSpPr>
        <p:spPr>
          <a:xfrm>
            <a:off x="394115" y="4938511"/>
            <a:ext cx="1763983" cy="369332"/>
          </a:xfrm>
          <a:prstGeom prst="rect">
            <a:avLst/>
          </a:prstGeom>
          <a:noFill/>
        </p:spPr>
        <p:txBody>
          <a:bodyPr wrap="square" rtlCol="0">
            <a:spAutoFit/>
          </a:bodyPr>
          <a:lstStyle/>
          <a:p>
            <a:r>
              <a:rPr lang="en-US" dirty="0">
                <a:solidFill>
                  <a:srgbClr val="C00000"/>
                </a:solidFill>
              </a:rPr>
              <a:t>Must Be Entered</a:t>
            </a:r>
          </a:p>
        </p:txBody>
      </p:sp>
      <p:sp>
        <p:nvSpPr>
          <p:cNvPr id="7" name="Title 1">
            <a:extLst>
              <a:ext uri="{FF2B5EF4-FFF2-40B4-BE49-F238E27FC236}">
                <a16:creationId xmlns:a16="http://schemas.microsoft.com/office/drawing/2014/main" id="{EEA429F4-E6CB-2BC9-ABBB-994AC5389462}"/>
              </a:ext>
            </a:extLst>
          </p:cNvPr>
          <p:cNvSpPr txBox="1">
            <a:spLocks/>
          </p:cNvSpPr>
          <p:nvPr/>
        </p:nvSpPr>
        <p:spPr>
          <a:xfrm>
            <a:off x="927695" y="158100"/>
            <a:ext cx="7285158" cy="141725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defRPr sz="4000">
                <a:solidFill>
                  <a:srgbClr val="007E82"/>
                </a:solidFill>
              </a:defRPr>
            </a:pPr>
            <a:r>
              <a:rPr lang="en-US" sz="5100" dirty="0">
                <a:solidFill>
                  <a:srgbClr val="007E82"/>
                </a:solidFill>
              </a:rPr>
              <a:t>Entering Your Lodger’s Tax Information</a:t>
            </a:r>
          </a:p>
        </p:txBody>
      </p:sp>
      <p:sp>
        <p:nvSpPr>
          <p:cNvPr id="10" name="TextBox 9">
            <a:extLst>
              <a:ext uri="{FF2B5EF4-FFF2-40B4-BE49-F238E27FC236}">
                <a16:creationId xmlns:a16="http://schemas.microsoft.com/office/drawing/2014/main" id="{855D5822-72AE-41A7-E851-67F74B8B44AF}"/>
              </a:ext>
            </a:extLst>
          </p:cNvPr>
          <p:cNvSpPr txBox="1"/>
          <p:nvPr/>
        </p:nvSpPr>
        <p:spPr>
          <a:xfrm>
            <a:off x="6518302" y="3183781"/>
            <a:ext cx="2456366" cy="3174685"/>
          </a:xfrm>
          <a:prstGeom prst="rect">
            <a:avLst/>
          </a:prstGeom>
        </p:spPr>
        <p:txBody>
          <a:bodyPr vert="horz" lIns="91440" tIns="45720" rIns="91440" bIns="45720" rtlCol="0">
            <a:noAutofit/>
          </a:bodyPr>
          <a:lstStyle/>
          <a:p>
            <a:pPr>
              <a:lnSpc>
                <a:spcPct val="90000"/>
              </a:lnSpc>
              <a:spcBef>
                <a:spcPts val="1000"/>
              </a:spcBef>
              <a:spcAft>
                <a:spcPts val="600"/>
              </a:spcAft>
            </a:pPr>
            <a:r>
              <a:rPr lang="en-US" sz="1600" dirty="0">
                <a:solidFill>
                  <a:schemeClr val="bg2">
                    <a:lumMod val="50000"/>
                  </a:schemeClr>
                </a:solidFill>
              </a:rPr>
              <a:t>When entering the % Occupancy Tax Rate use a whole number.</a:t>
            </a:r>
            <a:br>
              <a:rPr lang="en-US" sz="1600" dirty="0">
                <a:solidFill>
                  <a:schemeClr val="bg2">
                    <a:lumMod val="50000"/>
                  </a:schemeClr>
                </a:solidFill>
              </a:rPr>
            </a:br>
            <a:br>
              <a:rPr lang="en-US" sz="1600" dirty="0">
                <a:solidFill>
                  <a:schemeClr val="bg2">
                    <a:lumMod val="50000"/>
                  </a:schemeClr>
                </a:solidFill>
              </a:rPr>
            </a:br>
            <a:r>
              <a:rPr lang="en-US" sz="1600" dirty="0">
                <a:solidFill>
                  <a:schemeClr val="bg2">
                    <a:lumMod val="50000"/>
                  </a:schemeClr>
                </a:solidFill>
              </a:rPr>
              <a:t>A few examples:</a:t>
            </a:r>
            <a:br>
              <a:rPr lang="en-US" sz="1600" dirty="0">
                <a:solidFill>
                  <a:schemeClr val="bg2">
                    <a:lumMod val="50000"/>
                  </a:schemeClr>
                </a:solidFill>
              </a:rPr>
            </a:br>
            <a:br>
              <a:rPr lang="en-US" sz="1600" dirty="0">
                <a:solidFill>
                  <a:schemeClr val="bg2">
                    <a:lumMod val="50000"/>
                  </a:schemeClr>
                </a:solidFill>
              </a:rPr>
            </a:br>
            <a:r>
              <a:rPr lang="en-US" sz="1600" dirty="0">
                <a:solidFill>
                  <a:schemeClr val="bg2">
                    <a:lumMod val="50000"/>
                  </a:schemeClr>
                </a:solidFill>
              </a:rPr>
              <a:t>1) If the rate is two percent, enter</a:t>
            </a:r>
            <a:br>
              <a:rPr lang="en-US" sz="1600" dirty="0">
                <a:solidFill>
                  <a:schemeClr val="bg2">
                    <a:lumMod val="50000"/>
                  </a:schemeClr>
                </a:solidFill>
              </a:rPr>
            </a:br>
            <a:br>
              <a:rPr lang="en-US" sz="1600" dirty="0">
                <a:solidFill>
                  <a:schemeClr val="bg2">
                    <a:lumMod val="50000"/>
                  </a:schemeClr>
                </a:solidFill>
              </a:rPr>
            </a:br>
            <a:r>
              <a:rPr lang="en-US" sz="1600" dirty="0">
                <a:solidFill>
                  <a:schemeClr val="bg2">
                    <a:lumMod val="50000"/>
                  </a:schemeClr>
                </a:solidFill>
              </a:rPr>
              <a:t>2)  If the rate is three and one-half percent, enter 3.5.</a:t>
            </a:r>
          </a:p>
        </p:txBody>
      </p:sp>
    </p:spTree>
    <p:extLst>
      <p:ext uri="{BB962C8B-B14F-4D97-AF65-F5344CB8AC3E}">
        <p14:creationId xmlns:p14="http://schemas.microsoft.com/office/powerpoint/2010/main" val="980107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35E262B4-8951-F5E4-2101-F53D23712713}"/>
            </a:ext>
          </a:extLst>
        </p:cNvPr>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1AEF2B-8E53-618B-7CAA-37B4FB26B406}"/>
              </a:ext>
            </a:extLst>
          </p:cNvPr>
          <p:cNvSpPr>
            <a:spLocks noGrp="1"/>
          </p:cNvSpPr>
          <p:nvPr>
            <p:ph type="title"/>
          </p:nvPr>
        </p:nvSpPr>
        <p:spPr>
          <a:xfrm>
            <a:off x="628650" y="609600"/>
            <a:ext cx="2804505" cy="1330839"/>
          </a:xfrm>
        </p:spPr>
        <p:txBody>
          <a:bodyPr vert="horz" lIns="91440" tIns="45720" rIns="91440" bIns="45720" rtlCol="0" anchor="ctr">
            <a:noAutofit/>
          </a:bodyPr>
          <a:lstStyle/>
          <a:p>
            <a:pPr algn="l" defTabSz="914400">
              <a:lnSpc>
                <a:spcPct val="90000"/>
              </a:lnSpc>
              <a:defRPr sz="4000">
                <a:solidFill>
                  <a:srgbClr val="007E82"/>
                </a:solidFill>
              </a:defRPr>
            </a:pPr>
            <a:r>
              <a:rPr lang="en-US" sz="5100" dirty="0">
                <a:solidFill>
                  <a:srgbClr val="007E82"/>
                </a:solidFill>
              </a:rPr>
              <a:t>Entering Events</a:t>
            </a:r>
          </a:p>
        </p:txBody>
      </p:sp>
      <p:sp>
        <p:nvSpPr>
          <p:cNvPr id="4" name="TextBox 3">
            <a:extLst>
              <a:ext uri="{FF2B5EF4-FFF2-40B4-BE49-F238E27FC236}">
                <a16:creationId xmlns:a16="http://schemas.microsoft.com/office/drawing/2014/main" id="{A8137969-8F83-E4C4-08CC-C9A32CBE0F68}"/>
              </a:ext>
            </a:extLst>
          </p:cNvPr>
          <p:cNvSpPr txBox="1"/>
          <p:nvPr/>
        </p:nvSpPr>
        <p:spPr>
          <a:xfrm>
            <a:off x="580159" y="2220737"/>
            <a:ext cx="2570251" cy="3908586"/>
          </a:xfrm>
          <a:prstGeom prst="rect">
            <a:avLst/>
          </a:prstGeom>
        </p:spPr>
        <p:txBody>
          <a:bodyPr vert="horz" lIns="91440" tIns="45720" rIns="91440" bIns="45720" rtlCol="0">
            <a:noAutofit/>
          </a:bodyPr>
          <a:lstStyle/>
          <a:p>
            <a:pPr>
              <a:lnSpc>
                <a:spcPct val="90000"/>
              </a:lnSpc>
              <a:spcBef>
                <a:spcPts val="1000"/>
              </a:spcBef>
              <a:spcAft>
                <a:spcPts val="600"/>
              </a:spcAft>
            </a:pPr>
            <a:r>
              <a:rPr lang="en-US" sz="1600" dirty="0">
                <a:solidFill>
                  <a:schemeClr val="bg2">
                    <a:lumMod val="50000"/>
                  </a:schemeClr>
                </a:solidFill>
              </a:rPr>
              <a:t>Events are added in the lodgers’ tax module to help explain sudden increases in lodging revenue. Major events—such as festivals, conferences, tournaments, or seasonal celebrations—bring a surge of visitors, which leads to higher occupancy and short‑term rental activity. Tracking these events makes it easier to understand and clearly communicate the reasons behind revenue spikes from one reporting period to the next.</a:t>
            </a:r>
          </a:p>
        </p:txBody>
      </p:sp>
      <p:pic>
        <p:nvPicPr>
          <p:cNvPr id="11" name="Picture 10">
            <a:extLst>
              <a:ext uri="{FF2B5EF4-FFF2-40B4-BE49-F238E27FC236}">
                <a16:creationId xmlns:a16="http://schemas.microsoft.com/office/drawing/2014/main" id="{3C74E3D5-C059-6DBE-0937-CC521B81BA65}"/>
              </a:ext>
            </a:extLst>
          </p:cNvPr>
          <p:cNvPicPr>
            <a:picLocks noChangeAspect="1"/>
          </p:cNvPicPr>
          <p:nvPr/>
        </p:nvPicPr>
        <p:blipFill>
          <a:blip r:embed="rId2"/>
          <a:stretch>
            <a:fillRect/>
          </a:stretch>
        </p:blipFill>
        <p:spPr>
          <a:xfrm>
            <a:off x="3312907" y="1841949"/>
            <a:ext cx="5522036" cy="3437467"/>
          </a:xfrm>
          <a:prstGeom prst="rect">
            <a:avLst/>
          </a:prstGeom>
          <a:ln>
            <a:solidFill>
              <a:schemeClr val="tx1"/>
            </a:solidFill>
          </a:ln>
        </p:spPr>
      </p:pic>
    </p:spTree>
    <p:extLst>
      <p:ext uri="{BB962C8B-B14F-4D97-AF65-F5344CB8AC3E}">
        <p14:creationId xmlns:p14="http://schemas.microsoft.com/office/powerpoint/2010/main" val="1832031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CFFDB087-FC9C-214D-4D2F-8304BD161E8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773B434-D50B-D3B0-63BA-5336C2F41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ketch line">
            <a:extLst>
              <a:ext uri="{FF2B5EF4-FFF2-40B4-BE49-F238E27FC236}">
                <a16:creationId xmlns:a16="http://schemas.microsoft.com/office/drawing/2014/main" id="{1A82B8B2-ACD0-3B98-027F-8DC14C9636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5FA2742-8EE1-893F-0DA9-E4ECACA39E52}"/>
              </a:ext>
            </a:extLst>
          </p:cNvPr>
          <p:cNvSpPr txBox="1"/>
          <p:nvPr/>
        </p:nvSpPr>
        <p:spPr>
          <a:xfrm>
            <a:off x="2321088" y="1141701"/>
            <a:ext cx="4498373" cy="424732"/>
          </a:xfrm>
          <a:prstGeom prst="rect">
            <a:avLst/>
          </a:prstGeom>
          <a:noFill/>
        </p:spPr>
        <p:txBody>
          <a:bodyPr wrap="square" rtlCol="0">
            <a:spAutoFit/>
          </a:bodyPr>
          <a:lstStyle/>
          <a:p>
            <a:pPr algn="ctr">
              <a:lnSpc>
                <a:spcPct val="90000"/>
              </a:lnSpc>
            </a:pPr>
            <a:r>
              <a:rPr lang="en-US" sz="2400" dirty="0">
                <a:solidFill>
                  <a:schemeClr val="bg2">
                    <a:lumMod val="50000"/>
                  </a:schemeClr>
                </a:solidFill>
              </a:rPr>
              <a:t>Events Can Be Manually Entered</a:t>
            </a:r>
          </a:p>
        </p:txBody>
      </p:sp>
      <p:sp>
        <p:nvSpPr>
          <p:cNvPr id="7" name="Title 1">
            <a:extLst>
              <a:ext uri="{FF2B5EF4-FFF2-40B4-BE49-F238E27FC236}">
                <a16:creationId xmlns:a16="http://schemas.microsoft.com/office/drawing/2014/main" id="{21A2E9C7-3F62-63A0-3E8F-A98ABB0FC42A}"/>
              </a:ext>
            </a:extLst>
          </p:cNvPr>
          <p:cNvSpPr txBox="1">
            <a:spLocks/>
          </p:cNvSpPr>
          <p:nvPr/>
        </p:nvSpPr>
        <p:spPr>
          <a:xfrm>
            <a:off x="2046572" y="338197"/>
            <a:ext cx="5047404" cy="872621"/>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defRPr sz="4000">
                <a:solidFill>
                  <a:srgbClr val="007E82"/>
                </a:solidFill>
              </a:defRPr>
            </a:pPr>
            <a:r>
              <a:rPr lang="en-US" sz="5100" dirty="0">
                <a:solidFill>
                  <a:srgbClr val="007E82"/>
                </a:solidFill>
              </a:rPr>
              <a:t>Events cont.</a:t>
            </a:r>
          </a:p>
        </p:txBody>
      </p:sp>
      <p:pic>
        <p:nvPicPr>
          <p:cNvPr id="9" name="Picture 8">
            <a:extLst>
              <a:ext uri="{FF2B5EF4-FFF2-40B4-BE49-F238E27FC236}">
                <a16:creationId xmlns:a16="http://schemas.microsoft.com/office/drawing/2014/main" id="{3D999650-A409-2EC9-EE53-0D196C184AC3}"/>
              </a:ext>
            </a:extLst>
          </p:cNvPr>
          <p:cNvPicPr>
            <a:picLocks noChangeAspect="1"/>
          </p:cNvPicPr>
          <p:nvPr/>
        </p:nvPicPr>
        <p:blipFill>
          <a:blip r:embed="rId2"/>
          <a:stretch>
            <a:fillRect/>
          </a:stretch>
        </p:blipFill>
        <p:spPr>
          <a:xfrm>
            <a:off x="264727" y="2116270"/>
            <a:ext cx="5368364" cy="1668345"/>
          </a:xfrm>
          <a:prstGeom prst="rect">
            <a:avLst/>
          </a:prstGeom>
          <a:ln>
            <a:solidFill>
              <a:schemeClr val="tx1"/>
            </a:solidFill>
          </a:ln>
        </p:spPr>
      </p:pic>
      <p:pic>
        <p:nvPicPr>
          <p:cNvPr id="3" name="Picture 2">
            <a:extLst>
              <a:ext uri="{FF2B5EF4-FFF2-40B4-BE49-F238E27FC236}">
                <a16:creationId xmlns:a16="http://schemas.microsoft.com/office/drawing/2014/main" id="{75498656-D02D-A0FB-BCC7-8A49DE4CCECA}"/>
              </a:ext>
            </a:extLst>
          </p:cNvPr>
          <p:cNvPicPr>
            <a:picLocks noChangeAspect="1"/>
          </p:cNvPicPr>
          <p:nvPr/>
        </p:nvPicPr>
        <p:blipFill>
          <a:blip r:embed="rId3"/>
          <a:stretch>
            <a:fillRect/>
          </a:stretch>
        </p:blipFill>
        <p:spPr>
          <a:xfrm>
            <a:off x="3272182" y="3429000"/>
            <a:ext cx="5370784" cy="3208521"/>
          </a:xfrm>
          <a:prstGeom prst="rect">
            <a:avLst/>
          </a:prstGeom>
          <a:ln>
            <a:solidFill>
              <a:schemeClr val="tx1"/>
            </a:solidFill>
          </a:ln>
        </p:spPr>
      </p:pic>
    </p:spTree>
    <p:extLst>
      <p:ext uri="{BB962C8B-B14F-4D97-AF65-F5344CB8AC3E}">
        <p14:creationId xmlns:p14="http://schemas.microsoft.com/office/powerpoint/2010/main" val="2003989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917AFC87-294B-E1AF-1B1C-2CF8848E9617}"/>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81228BB7-C8BD-69BD-459F-CE607156130E}"/>
              </a:ext>
            </a:extLst>
          </p:cNvPr>
          <p:cNvPicPr>
            <a:picLocks noChangeAspect="1"/>
          </p:cNvPicPr>
          <p:nvPr/>
        </p:nvPicPr>
        <p:blipFill>
          <a:blip r:embed="rId2"/>
          <a:stretch>
            <a:fillRect/>
          </a:stretch>
        </p:blipFill>
        <p:spPr>
          <a:xfrm>
            <a:off x="3998178" y="1519311"/>
            <a:ext cx="4968674" cy="4136421"/>
          </a:xfrm>
          <a:prstGeom prst="rect">
            <a:avLst/>
          </a:prstGeom>
          <a:ln>
            <a:solidFill>
              <a:schemeClr val="tx1"/>
            </a:solidFill>
          </a:ln>
        </p:spPr>
      </p:pic>
      <p:sp>
        <p:nvSpPr>
          <p:cNvPr id="3" name="Title 1">
            <a:extLst>
              <a:ext uri="{FF2B5EF4-FFF2-40B4-BE49-F238E27FC236}">
                <a16:creationId xmlns:a16="http://schemas.microsoft.com/office/drawing/2014/main" id="{8DE7B0DA-F151-2E01-75D6-71FD249111D6}"/>
              </a:ext>
            </a:extLst>
          </p:cNvPr>
          <p:cNvSpPr txBox="1">
            <a:spLocks/>
          </p:cNvSpPr>
          <p:nvPr/>
        </p:nvSpPr>
        <p:spPr>
          <a:xfrm>
            <a:off x="174396" y="1870047"/>
            <a:ext cx="3764306" cy="875166"/>
          </a:xfrm>
          <a:prstGeom prst="rect">
            <a:avLst/>
          </a:prstGeom>
        </p:spPr>
        <p:txBody>
          <a:bodyPr vert="horz" lIns="91440" tIns="45720" rIns="91440" bIns="45720" rtlCol="0" anchor="b">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defRPr sz="4000">
                <a:solidFill>
                  <a:srgbClr val="007E82"/>
                </a:solidFill>
              </a:defRPr>
            </a:pPr>
            <a:r>
              <a:rPr lang="en-US" sz="4700" dirty="0">
                <a:solidFill>
                  <a:srgbClr val="007E82"/>
                </a:solidFill>
              </a:rPr>
              <a:t>Events cont.</a:t>
            </a:r>
          </a:p>
        </p:txBody>
      </p:sp>
      <p:sp>
        <p:nvSpPr>
          <p:cNvPr id="8" name="TextBox 7">
            <a:extLst>
              <a:ext uri="{FF2B5EF4-FFF2-40B4-BE49-F238E27FC236}">
                <a16:creationId xmlns:a16="http://schemas.microsoft.com/office/drawing/2014/main" id="{41F0E96A-3DB4-96B0-1EBC-2554A01F011F}"/>
              </a:ext>
            </a:extLst>
          </p:cNvPr>
          <p:cNvSpPr txBox="1"/>
          <p:nvPr/>
        </p:nvSpPr>
        <p:spPr>
          <a:xfrm>
            <a:off x="76199" y="2768303"/>
            <a:ext cx="3355363" cy="424732"/>
          </a:xfrm>
          <a:prstGeom prst="rect">
            <a:avLst/>
          </a:prstGeom>
          <a:noFill/>
        </p:spPr>
        <p:txBody>
          <a:bodyPr wrap="square" rtlCol="0">
            <a:spAutoFit/>
          </a:bodyPr>
          <a:lstStyle/>
          <a:p>
            <a:pPr algn="ctr">
              <a:lnSpc>
                <a:spcPct val="90000"/>
              </a:lnSpc>
            </a:pPr>
            <a:r>
              <a:rPr lang="en-US" sz="2400" dirty="0">
                <a:solidFill>
                  <a:schemeClr val="bg2">
                    <a:lumMod val="50000"/>
                  </a:schemeClr>
                </a:solidFill>
              </a:rPr>
              <a:t>Events Can Be Imported</a:t>
            </a:r>
          </a:p>
        </p:txBody>
      </p:sp>
    </p:spTree>
    <p:extLst>
      <p:ext uri="{BB962C8B-B14F-4D97-AF65-F5344CB8AC3E}">
        <p14:creationId xmlns:p14="http://schemas.microsoft.com/office/powerpoint/2010/main" val="38998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1" y="639520"/>
            <a:ext cx="2938865" cy="1719072"/>
          </a:xfrm>
        </p:spPr>
        <p:txBody>
          <a:bodyPr vert="horz" lIns="91440" tIns="45720" rIns="91440" bIns="45720" rtlCol="0" anchor="b">
            <a:noAutofit/>
          </a:bodyPr>
          <a:lstStyle/>
          <a:p>
            <a:pPr algn="l" defTabSz="914400">
              <a:lnSpc>
                <a:spcPct val="90000"/>
              </a:lnSpc>
              <a:defRPr sz="4000">
                <a:solidFill>
                  <a:srgbClr val="007E82"/>
                </a:solidFill>
              </a:defRPr>
            </a:pPr>
            <a:r>
              <a:rPr lang="en-US" sz="4700" dirty="0">
                <a:solidFill>
                  <a:srgbClr val="007E82"/>
                </a:solidFill>
              </a:rPr>
              <a:t>Lodgers’ Tax Details</a:t>
            </a:r>
          </a:p>
        </p:txBody>
      </p:sp>
      <p:sp>
        <p:nvSpPr>
          <p:cNvPr id="4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CCF84ED-120A-0A6E-5C55-CDD519BE5160}"/>
              </a:ext>
            </a:extLst>
          </p:cNvPr>
          <p:cNvSpPr txBox="1"/>
          <p:nvPr/>
        </p:nvSpPr>
        <p:spPr>
          <a:xfrm>
            <a:off x="473202" y="2807208"/>
            <a:ext cx="2571750" cy="3923792"/>
          </a:xfrm>
          <a:prstGeom prst="rect">
            <a:avLst/>
          </a:prstGeom>
        </p:spPr>
        <p:txBody>
          <a:bodyPr vert="horz" lIns="91440" tIns="45720" rIns="91440" bIns="45720" rtlCol="0" anchor="t">
            <a:noAutofit/>
          </a:bodyPr>
          <a:lstStyle/>
          <a:p>
            <a:pPr>
              <a:lnSpc>
                <a:spcPct val="90000"/>
              </a:lnSpc>
              <a:spcAft>
                <a:spcPts val="600"/>
              </a:spcAft>
            </a:pPr>
            <a:r>
              <a:rPr lang="en-US" sz="2000" dirty="0">
                <a:solidFill>
                  <a:schemeClr val="bg2">
                    <a:lumMod val="50000"/>
                  </a:schemeClr>
                </a:solidFill>
              </a:rPr>
              <a:t>Entering accurate lodgers’ tax details is important because it allows us to properly match your reported revenue with the tax owed. Complete information helps us confirm accuracy, resolve discrepancies quickly, and ensure consistent, reliable reporting for everyone.</a:t>
            </a:r>
          </a:p>
        </p:txBody>
      </p:sp>
      <p:pic>
        <p:nvPicPr>
          <p:cNvPr id="5" name="Picture 4">
            <a:extLst>
              <a:ext uri="{FF2B5EF4-FFF2-40B4-BE49-F238E27FC236}">
                <a16:creationId xmlns:a16="http://schemas.microsoft.com/office/drawing/2014/main" id="{B73125B9-273A-8CCF-548A-5B7F0B11AF4C}"/>
              </a:ext>
            </a:extLst>
          </p:cNvPr>
          <p:cNvPicPr>
            <a:picLocks noChangeAspect="1"/>
          </p:cNvPicPr>
          <p:nvPr/>
        </p:nvPicPr>
        <p:blipFill>
          <a:blip r:embed="rId2"/>
          <a:stretch>
            <a:fillRect/>
          </a:stretch>
        </p:blipFill>
        <p:spPr>
          <a:xfrm>
            <a:off x="3339497" y="2131342"/>
            <a:ext cx="5388784" cy="3300644"/>
          </a:xfrm>
          <a:prstGeom prst="rect">
            <a:avLst/>
          </a:prstGeom>
          <a:ln>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351564"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A4F3EED4-9A3F-5654-3BF6-B6BDD21652F9}"/>
              </a:ext>
            </a:extLst>
          </p:cNvPr>
          <p:cNvSpPr txBox="1"/>
          <p:nvPr/>
        </p:nvSpPr>
        <p:spPr>
          <a:xfrm>
            <a:off x="457200" y="3085945"/>
            <a:ext cx="2825718" cy="875166"/>
          </a:xfrm>
          <a:prstGeom prst="rect">
            <a:avLst/>
          </a:prstGeom>
        </p:spPr>
        <p:txBody>
          <a:bodyPr vert="horz" lIns="91440" tIns="45720" rIns="91440" bIns="45720" rtlCol="0">
            <a:normAutofit/>
          </a:bodyPr>
          <a:lstStyle/>
          <a:p>
            <a:pPr algn="ctr">
              <a:lnSpc>
                <a:spcPct val="90000"/>
              </a:lnSpc>
              <a:spcBef>
                <a:spcPts val="1000"/>
              </a:spcBef>
            </a:pPr>
            <a:r>
              <a:rPr lang="en-US" sz="2400" dirty="0">
                <a:solidFill>
                  <a:schemeClr val="bg2">
                    <a:lumMod val="50000"/>
                  </a:schemeClr>
                </a:solidFill>
              </a:rPr>
              <a:t>Details Can Be Manually Entered</a:t>
            </a:r>
          </a:p>
        </p:txBody>
      </p:sp>
      <p:pic>
        <p:nvPicPr>
          <p:cNvPr id="5" name="Picture 4">
            <a:extLst>
              <a:ext uri="{FF2B5EF4-FFF2-40B4-BE49-F238E27FC236}">
                <a16:creationId xmlns:a16="http://schemas.microsoft.com/office/drawing/2014/main" id="{28B64B58-85D6-1F70-D822-FA81C4C8DDDD}"/>
              </a:ext>
            </a:extLst>
          </p:cNvPr>
          <p:cNvPicPr>
            <a:picLocks noChangeAspect="1"/>
          </p:cNvPicPr>
          <p:nvPr/>
        </p:nvPicPr>
        <p:blipFill>
          <a:blip r:embed="rId2"/>
          <a:stretch>
            <a:fillRect/>
          </a:stretch>
        </p:blipFill>
        <p:spPr>
          <a:xfrm>
            <a:off x="3818900" y="1390567"/>
            <a:ext cx="4867900" cy="4076866"/>
          </a:xfrm>
          <a:prstGeom prst="rect">
            <a:avLst/>
          </a:prstGeom>
          <a:ln>
            <a:solidFill>
              <a:schemeClr val="tx1"/>
            </a:solidFill>
          </a:ln>
        </p:spPr>
      </p:pic>
      <p:sp>
        <p:nvSpPr>
          <p:cNvPr id="3" name="Title 1">
            <a:extLst>
              <a:ext uri="{FF2B5EF4-FFF2-40B4-BE49-F238E27FC236}">
                <a16:creationId xmlns:a16="http://schemas.microsoft.com/office/drawing/2014/main" id="{69306743-3246-49FE-F338-C83DDFAC4FC9}"/>
              </a:ext>
            </a:extLst>
          </p:cNvPr>
          <p:cNvSpPr txBox="1">
            <a:spLocks/>
          </p:cNvSpPr>
          <p:nvPr/>
        </p:nvSpPr>
        <p:spPr>
          <a:xfrm>
            <a:off x="174396" y="1870047"/>
            <a:ext cx="3764306" cy="875166"/>
          </a:xfrm>
          <a:prstGeom prst="rect">
            <a:avLst/>
          </a:prstGeom>
        </p:spPr>
        <p:txBody>
          <a:bodyPr vert="horz" lIns="91440" tIns="45720" rIns="91440" bIns="45720" rtlCol="0" anchor="b">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defRPr sz="4000">
                <a:solidFill>
                  <a:srgbClr val="007E82"/>
                </a:solidFill>
              </a:defRPr>
            </a:pPr>
            <a:r>
              <a:rPr lang="en-US" sz="4700" dirty="0">
                <a:solidFill>
                  <a:srgbClr val="007E82"/>
                </a:solidFill>
              </a:rPr>
              <a:t>Details cont.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137D5204-3FF4-26C2-B752-97482C3EB221}"/>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C8624F7-D9BC-6EFD-B732-E7E1D3547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ketch line">
            <a:extLst>
              <a:ext uri="{FF2B5EF4-FFF2-40B4-BE49-F238E27FC236}">
                <a16:creationId xmlns:a16="http://schemas.microsoft.com/office/drawing/2014/main" id="{51F87DD3-B869-2B80-D7A9-5C64E1799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440FE93-1198-A647-44A3-88AC7F9084E2}"/>
              </a:ext>
            </a:extLst>
          </p:cNvPr>
          <p:cNvSpPr txBox="1"/>
          <p:nvPr/>
        </p:nvSpPr>
        <p:spPr>
          <a:xfrm>
            <a:off x="2321088" y="1141701"/>
            <a:ext cx="4498373" cy="424732"/>
          </a:xfrm>
          <a:prstGeom prst="rect">
            <a:avLst/>
          </a:prstGeom>
          <a:noFill/>
        </p:spPr>
        <p:txBody>
          <a:bodyPr wrap="square" rtlCol="0">
            <a:spAutoFit/>
          </a:bodyPr>
          <a:lstStyle/>
          <a:p>
            <a:pPr algn="ctr">
              <a:lnSpc>
                <a:spcPct val="90000"/>
              </a:lnSpc>
            </a:pPr>
            <a:r>
              <a:rPr lang="en-US" sz="2400">
                <a:solidFill>
                  <a:schemeClr val="bg2">
                    <a:lumMod val="50000"/>
                  </a:schemeClr>
                </a:solidFill>
              </a:rPr>
              <a:t>Events Can Be Imported</a:t>
            </a:r>
            <a:endParaRPr lang="en-US" sz="2400" dirty="0">
              <a:solidFill>
                <a:schemeClr val="bg2">
                  <a:lumMod val="50000"/>
                </a:schemeClr>
              </a:solidFill>
            </a:endParaRPr>
          </a:p>
        </p:txBody>
      </p:sp>
      <p:sp>
        <p:nvSpPr>
          <p:cNvPr id="7" name="Title 1">
            <a:extLst>
              <a:ext uri="{FF2B5EF4-FFF2-40B4-BE49-F238E27FC236}">
                <a16:creationId xmlns:a16="http://schemas.microsoft.com/office/drawing/2014/main" id="{5D212373-CFEA-311A-8A52-41C7560C4FAB}"/>
              </a:ext>
            </a:extLst>
          </p:cNvPr>
          <p:cNvSpPr txBox="1">
            <a:spLocks/>
          </p:cNvSpPr>
          <p:nvPr/>
        </p:nvSpPr>
        <p:spPr>
          <a:xfrm>
            <a:off x="2046572" y="338197"/>
            <a:ext cx="5047404" cy="872621"/>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914400">
              <a:lnSpc>
                <a:spcPct val="90000"/>
              </a:lnSpc>
              <a:defRPr sz="4000">
                <a:solidFill>
                  <a:srgbClr val="007E82"/>
                </a:solidFill>
              </a:defRPr>
            </a:pPr>
            <a:r>
              <a:rPr lang="en-US" sz="5100">
                <a:solidFill>
                  <a:srgbClr val="007E82"/>
                </a:solidFill>
              </a:rPr>
              <a:t>Details cont.</a:t>
            </a:r>
            <a:endParaRPr lang="en-US" sz="5100" dirty="0">
              <a:solidFill>
                <a:srgbClr val="007E82"/>
              </a:solidFill>
            </a:endParaRPr>
          </a:p>
        </p:txBody>
      </p:sp>
      <p:pic>
        <p:nvPicPr>
          <p:cNvPr id="4" name="Picture 3">
            <a:extLst>
              <a:ext uri="{FF2B5EF4-FFF2-40B4-BE49-F238E27FC236}">
                <a16:creationId xmlns:a16="http://schemas.microsoft.com/office/drawing/2014/main" id="{F6B5CCFB-7653-A778-A0E4-AE84E7065F96}"/>
              </a:ext>
            </a:extLst>
          </p:cNvPr>
          <p:cNvPicPr>
            <a:picLocks noChangeAspect="1"/>
          </p:cNvPicPr>
          <p:nvPr/>
        </p:nvPicPr>
        <p:blipFill>
          <a:blip r:embed="rId2"/>
          <a:stretch>
            <a:fillRect/>
          </a:stretch>
        </p:blipFill>
        <p:spPr>
          <a:xfrm>
            <a:off x="362317" y="1959673"/>
            <a:ext cx="4783718" cy="3756626"/>
          </a:xfrm>
          <a:prstGeom prst="rect">
            <a:avLst/>
          </a:prstGeom>
          <a:ln>
            <a:solidFill>
              <a:schemeClr val="tx1"/>
            </a:solidFill>
          </a:ln>
        </p:spPr>
      </p:pic>
      <p:pic>
        <p:nvPicPr>
          <p:cNvPr id="8" name="Picture 7">
            <a:extLst>
              <a:ext uri="{FF2B5EF4-FFF2-40B4-BE49-F238E27FC236}">
                <a16:creationId xmlns:a16="http://schemas.microsoft.com/office/drawing/2014/main" id="{6ECCF30E-8EB9-0F5C-8764-886E35618477}"/>
              </a:ext>
            </a:extLst>
          </p:cNvPr>
          <p:cNvPicPr>
            <a:picLocks noChangeAspect="1"/>
          </p:cNvPicPr>
          <p:nvPr/>
        </p:nvPicPr>
        <p:blipFill>
          <a:blip r:embed="rId3"/>
          <a:stretch>
            <a:fillRect/>
          </a:stretch>
        </p:blipFill>
        <p:spPr>
          <a:xfrm>
            <a:off x="4805997" y="5207888"/>
            <a:ext cx="4151736" cy="1432684"/>
          </a:xfrm>
          <a:prstGeom prst="rect">
            <a:avLst/>
          </a:prstGeom>
          <a:ln>
            <a:solidFill>
              <a:schemeClr val="tx1"/>
            </a:solidFill>
          </a:ln>
        </p:spPr>
      </p:pic>
      <p:sp>
        <p:nvSpPr>
          <p:cNvPr id="10" name="TextBox 9">
            <a:extLst>
              <a:ext uri="{FF2B5EF4-FFF2-40B4-BE49-F238E27FC236}">
                <a16:creationId xmlns:a16="http://schemas.microsoft.com/office/drawing/2014/main" id="{36B4FF25-26BF-139D-93EA-3617ECA85F4F}"/>
              </a:ext>
            </a:extLst>
          </p:cNvPr>
          <p:cNvSpPr txBox="1"/>
          <p:nvPr/>
        </p:nvSpPr>
        <p:spPr>
          <a:xfrm>
            <a:off x="5900417" y="3437467"/>
            <a:ext cx="2489200" cy="1089529"/>
          </a:xfrm>
          <a:prstGeom prst="rect">
            <a:avLst/>
          </a:prstGeom>
          <a:noFill/>
        </p:spPr>
        <p:txBody>
          <a:bodyPr wrap="square" rtlCol="0">
            <a:spAutoFit/>
          </a:bodyPr>
          <a:lstStyle/>
          <a:p>
            <a:pPr>
              <a:lnSpc>
                <a:spcPct val="90000"/>
              </a:lnSpc>
              <a:spcBef>
                <a:spcPts val="1000"/>
              </a:spcBef>
            </a:pPr>
            <a:r>
              <a:rPr lang="en-US" sz="2400" dirty="0">
                <a:solidFill>
                  <a:schemeClr val="bg2">
                    <a:lumMod val="50000"/>
                  </a:schemeClr>
                </a:solidFill>
              </a:rPr>
              <a:t>Be sure to view the import log for any errors.</a:t>
            </a:r>
          </a:p>
        </p:txBody>
      </p:sp>
    </p:spTree>
    <p:extLst>
      <p:ext uri="{BB962C8B-B14F-4D97-AF65-F5344CB8AC3E}">
        <p14:creationId xmlns:p14="http://schemas.microsoft.com/office/powerpoint/2010/main" val="1267690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9161" y="835021"/>
            <a:ext cx="8182230" cy="926722"/>
          </a:xfrm>
        </p:spPr>
        <p:txBody>
          <a:bodyPr vert="horz" lIns="91440" tIns="45720" rIns="91440" bIns="45720" rtlCol="0" anchor="b">
            <a:normAutofit/>
          </a:bodyPr>
          <a:lstStyle/>
          <a:p>
            <a:pPr defTabSz="914400">
              <a:lnSpc>
                <a:spcPct val="90000"/>
              </a:lnSpc>
              <a:defRPr sz="4000">
                <a:solidFill>
                  <a:srgbClr val="007E82"/>
                </a:solidFill>
              </a:defRPr>
            </a:pPr>
            <a:r>
              <a:rPr lang="en-US" sz="5100" dirty="0">
                <a:solidFill>
                  <a:srgbClr val="007E82"/>
                </a:solidFill>
              </a:rPr>
              <a:t>Reconciling LT Details</a:t>
            </a:r>
          </a:p>
        </p:txBody>
      </p:sp>
      <p:sp>
        <p:nvSpPr>
          <p:cNvPr id="17"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2343912"/>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9D23F22-9380-A00C-AF44-65A1ED3DA55E}"/>
              </a:ext>
            </a:extLst>
          </p:cNvPr>
          <p:cNvPicPr>
            <a:picLocks noChangeAspect="1"/>
          </p:cNvPicPr>
          <p:nvPr/>
        </p:nvPicPr>
        <p:blipFill>
          <a:blip r:embed="rId2"/>
          <a:stretch>
            <a:fillRect/>
          </a:stretch>
        </p:blipFill>
        <p:spPr>
          <a:xfrm>
            <a:off x="854852" y="2944369"/>
            <a:ext cx="7432010" cy="3102864"/>
          </a:xfrm>
          <a:prstGeom prst="rect">
            <a:avLst/>
          </a:prstGeom>
          <a:ln>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9160" y="457201"/>
            <a:ext cx="8182230" cy="1832654"/>
          </a:xfrm>
        </p:spPr>
        <p:txBody>
          <a:bodyPr vert="horz" lIns="91440" tIns="45720" rIns="91440" bIns="45720" rtlCol="0" anchor="b">
            <a:normAutofit/>
          </a:bodyPr>
          <a:lstStyle/>
          <a:p>
            <a:pPr defTabSz="914400">
              <a:lnSpc>
                <a:spcPct val="90000"/>
              </a:lnSpc>
              <a:defRPr sz="4000">
                <a:solidFill>
                  <a:srgbClr val="007E82"/>
                </a:solidFill>
              </a:defRPr>
            </a:pPr>
            <a:r>
              <a:rPr lang="en-US" sz="5100" dirty="0">
                <a:solidFill>
                  <a:srgbClr val="007E82"/>
                </a:solidFill>
              </a:rPr>
              <a:t>Uploading Supporting Documentation</a:t>
            </a:r>
          </a:p>
        </p:txBody>
      </p:sp>
      <p:sp>
        <p:nvSpPr>
          <p:cNvPr id="19"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2343912"/>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4DB6601-34E2-33DC-28B1-C3CCF81863AF}"/>
              </a:ext>
            </a:extLst>
          </p:cNvPr>
          <p:cNvPicPr>
            <a:picLocks noChangeAspect="1"/>
          </p:cNvPicPr>
          <p:nvPr/>
        </p:nvPicPr>
        <p:blipFill>
          <a:blip r:embed="rId2"/>
          <a:stretch>
            <a:fillRect/>
          </a:stretch>
        </p:blipFill>
        <p:spPr>
          <a:xfrm>
            <a:off x="397259" y="2747056"/>
            <a:ext cx="4917033" cy="3810702"/>
          </a:xfrm>
          <a:prstGeom prst="rect">
            <a:avLst/>
          </a:prstGeom>
          <a:ln>
            <a:solidFill>
              <a:schemeClr val="tx1"/>
            </a:solidFill>
          </a:ln>
        </p:spPr>
      </p:pic>
      <p:sp>
        <p:nvSpPr>
          <p:cNvPr id="3" name="TextBox 2">
            <a:extLst>
              <a:ext uri="{FF2B5EF4-FFF2-40B4-BE49-F238E27FC236}">
                <a16:creationId xmlns:a16="http://schemas.microsoft.com/office/drawing/2014/main" id="{4590B253-B3A4-3B56-0F9C-36DB9BF1F412}"/>
              </a:ext>
            </a:extLst>
          </p:cNvPr>
          <p:cNvSpPr txBox="1"/>
          <p:nvPr/>
        </p:nvSpPr>
        <p:spPr>
          <a:xfrm>
            <a:off x="5569703" y="2931179"/>
            <a:ext cx="3105322" cy="3357842"/>
          </a:xfrm>
          <a:prstGeom prst="rect">
            <a:avLst/>
          </a:prstGeom>
          <a:noFill/>
        </p:spPr>
        <p:txBody>
          <a:bodyPr wrap="square" rtlCol="0">
            <a:spAutoFit/>
          </a:bodyPr>
          <a:lstStyle/>
          <a:p>
            <a:pPr indent="-285750">
              <a:lnSpc>
                <a:spcPct val="90000"/>
              </a:lnSpc>
              <a:spcBef>
                <a:spcPts val="1000"/>
              </a:spcBef>
              <a:buFont typeface="Wingdings" panose="05000000000000000000" pitchFamily="2" charset="2"/>
              <a:buChar char="ü"/>
            </a:pPr>
            <a:r>
              <a:rPr lang="en-US" sz="1600" dirty="0">
                <a:solidFill>
                  <a:schemeClr val="bg2">
                    <a:lumMod val="50000"/>
                  </a:schemeClr>
                </a:solidFill>
              </a:rPr>
              <a:t>The Lodgers’ Tax Ordinance, Ordinance amendments or updates must be uploaded in the first quarter.</a:t>
            </a:r>
          </a:p>
          <a:p>
            <a:pPr indent="-285750">
              <a:lnSpc>
                <a:spcPct val="90000"/>
              </a:lnSpc>
              <a:spcBef>
                <a:spcPts val="1000"/>
              </a:spcBef>
              <a:buFont typeface="Wingdings" panose="05000000000000000000" pitchFamily="2" charset="2"/>
              <a:buChar char="ü"/>
            </a:pPr>
            <a:r>
              <a:rPr lang="en-US" sz="1600" dirty="0">
                <a:solidFill>
                  <a:schemeClr val="bg2">
                    <a:lumMod val="50000"/>
                  </a:schemeClr>
                </a:solidFill>
              </a:rPr>
              <a:t>Event documentation that explains unusual revenue changes (festival schedules, contracts, etc.).</a:t>
            </a:r>
          </a:p>
          <a:p>
            <a:pPr indent="-285750">
              <a:lnSpc>
                <a:spcPct val="90000"/>
              </a:lnSpc>
              <a:spcBef>
                <a:spcPts val="1000"/>
              </a:spcBef>
              <a:buFont typeface="Wingdings" panose="05000000000000000000" pitchFamily="2" charset="2"/>
              <a:buChar char="ü"/>
            </a:pPr>
            <a:r>
              <a:rPr lang="en-US" sz="1600" dirty="0">
                <a:solidFill>
                  <a:schemeClr val="bg2">
                    <a:lumMod val="50000"/>
                  </a:schemeClr>
                </a:solidFill>
              </a:rPr>
              <a:t>Any correspondence that clarifies reported amounts or discrepancies.</a:t>
            </a:r>
          </a:p>
          <a:p>
            <a:pPr indent="-285750">
              <a:lnSpc>
                <a:spcPct val="90000"/>
              </a:lnSpc>
              <a:spcBef>
                <a:spcPts val="1000"/>
              </a:spcBef>
              <a:buFont typeface="Wingdings" panose="05000000000000000000" pitchFamily="2" charset="2"/>
              <a:buChar char="ü"/>
            </a:pPr>
            <a:r>
              <a:rPr lang="en-US" sz="1600" dirty="0">
                <a:solidFill>
                  <a:schemeClr val="bg2">
                    <a:lumMod val="50000"/>
                  </a:schemeClr>
                </a:solidFill>
              </a:rPr>
              <a:t>Policies, resolutions, or administrative rules related to lodgers’ tax.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8197FF16-3DD6-C2EE-137F-850C3E9754B4}"/>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46D5EA3-365E-11B6-7F38-FB81022B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86F43D-04BF-1F22-F929-001A46736853}"/>
              </a:ext>
            </a:extLst>
          </p:cNvPr>
          <p:cNvSpPr>
            <a:spLocks noGrp="1"/>
          </p:cNvSpPr>
          <p:nvPr>
            <p:ph type="title"/>
          </p:nvPr>
        </p:nvSpPr>
        <p:spPr>
          <a:xfrm flipH="1">
            <a:off x="3217333" y="326518"/>
            <a:ext cx="5711062" cy="1011213"/>
          </a:xfrm>
        </p:spPr>
        <p:txBody>
          <a:bodyPr>
            <a:normAutofit/>
          </a:bodyPr>
          <a:lstStyle/>
          <a:p>
            <a:pPr>
              <a:lnSpc>
                <a:spcPct val="90000"/>
              </a:lnSpc>
              <a:defRPr sz="4000">
                <a:solidFill>
                  <a:srgbClr val="007E82"/>
                </a:solidFill>
              </a:defRPr>
            </a:pPr>
            <a:r>
              <a:rPr lang="en-US" sz="3200" dirty="0"/>
              <a:t>Examples of Common Lodgers’ Tax Reporting Errors in LGBMS</a:t>
            </a:r>
          </a:p>
        </p:txBody>
      </p:sp>
      <p:graphicFrame>
        <p:nvGraphicFramePr>
          <p:cNvPr id="5" name="Content Placeholder 2">
            <a:extLst>
              <a:ext uri="{FF2B5EF4-FFF2-40B4-BE49-F238E27FC236}">
                <a16:creationId xmlns:a16="http://schemas.microsoft.com/office/drawing/2014/main" id="{E5282E3F-3C4B-6ADC-91FA-22A8768E5268}"/>
              </a:ext>
            </a:extLst>
          </p:cNvPr>
          <p:cNvGraphicFramePr>
            <a:graphicFrameLocks noGrp="1"/>
          </p:cNvGraphicFramePr>
          <p:nvPr>
            <p:ph idx="1"/>
            <p:extLst>
              <p:ext uri="{D42A27DB-BD31-4B8C-83A1-F6EECF244321}">
                <p14:modId xmlns:p14="http://schemas.microsoft.com/office/powerpoint/2010/main" val="4231902774"/>
              </p:ext>
            </p:extLst>
          </p:nvPr>
        </p:nvGraphicFramePr>
        <p:xfrm>
          <a:off x="3420533" y="1337731"/>
          <a:ext cx="5507862" cy="530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ABDC489-0ABE-492D-B472-1C46B77286EE}"/>
              </a:ext>
            </a:extLst>
          </p:cNvPr>
          <p:cNvPicPr>
            <a:picLocks noChangeAspect="1"/>
          </p:cNvPicPr>
          <p:nvPr/>
        </p:nvPicPr>
        <p:blipFill>
          <a:blip r:embed="rId7"/>
          <a:stretch>
            <a:fillRect/>
          </a:stretch>
        </p:blipFill>
        <p:spPr>
          <a:xfrm>
            <a:off x="0" y="0"/>
            <a:ext cx="3145537" cy="6858000"/>
          </a:xfrm>
          <a:prstGeom prst="rect">
            <a:avLst/>
          </a:prstGeom>
        </p:spPr>
      </p:pic>
    </p:spTree>
    <p:extLst>
      <p:ext uri="{BB962C8B-B14F-4D97-AF65-F5344CB8AC3E}">
        <p14:creationId xmlns:p14="http://schemas.microsoft.com/office/powerpoint/2010/main" val="1953417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9FA8CCBB-EF3D-879E-AE52-3304647FE626}"/>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ery fast snowboarder slides at ski slope">
            <a:extLst>
              <a:ext uri="{FF2B5EF4-FFF2-40B4-BE49-F238E27FC236}">
                <a16:creationId xmlns:a16="http://schemas.microsoft.com/office/drawing/2014/main" id="{38E253DC-43A1-938A-64B5-9E8D88738260}"/>
              </a:ext>
            </a:extLst>
          </p:cNvPr>
          <p:cNvPicPr>
            <a:picLocks noChangeAspect="1"/>
          </p:cNvPicPr>
          <p:nvPr/>
        </p:nvPicPr>
        <p:blipFill>
          <a:blip r:embed="rId2"/>
          <a:srcRect l="42554" r="26812" b="-1"/>
          <a:stretch>
            <a:fillRect/>
          </a:stretch>
        </p:blipFill>
        <p:spPr>
          <a:xfrm>
            <a:off x="20" y="10"/>
            <a:ext cx="3147352" cy="6857990"/>
          </a:xfrm>
          <a:prstGeom prst="rect">
            <a:avLst/>
          </a:prstGeom>
          <a:effectLst/>
        </p:spPr>
      </p:pic>
      <p:graphicFrame>
        <p:nvGraphicFramePr>
          <p:cNvPr id="5" name="Content Placeholder 2">
            <a:extLst>
              <a:ext uri="{FF2B5EF4-FFF2-40B4-BE49-F238E27FC236}">
                <a16:creationId xmlns:a16="http://schemas.microsoft.com/office/drawing/2014/main" id="{4621637A-29E7-392F-CB81-CFFDD885BD1A}"/>
              </a:ext>
            </a:extLst>
          </p:cNvPr>
          <p:cNvGraphicFramePr>
            <a:graphicFrameLocks noGrp="1"/>
          </p:cNvGraphicFramePr>
          <p:nvPr>
            <p:ph idx="1"/>
            <p:extLst>
              <p:ext uri="{D42A27DB-BD31-4B8C-83A1-F6EECF244321}">
                <p14:modId xmlns:p14="http://schemas.microsoft.com/office/powerpoint/2010/main" val="445775082"/>
              </p:ext>
            </p:extLst>
          </p:nvPr>
        </p:nvGraphicFramePr>
        <p:xfrm>
          <a:off x="3411426" y="516470"/>
          <a:ext cx="5466233" cy="5376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3503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A31C1BD9-FC54-9A91-F5EE-A3C9BD67D5B9}"/>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06D2DA6-4DF3-83B9-F4A4-2FCB251E3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E4BC836-C65C-5067-8858-CB0141E7FCC3}"/>
              </a:ext>
            </a:extLst>
          </p:cNvPr>
          <p:cNvGraphicFramePr>
            <a:graphicFrameLocks noGrp="1"/>
          </p:cNvGraphicFramePr>
          <p:nvPr>
            <p:ph idx="1"/>
            <p:extLst>
              <p:ext uri="{D42A27DB-BD31-4B8C-83A1-F6EECF244321}">
                <p14:modId xmlns:p14="http://schemas.microsoft.com/office/powerpoint/2010/main" val="1029797565"/>
              </p:ext>
            </p:extLst>
          </p:nvPr>
        </p:nvGraphicFramePr>
        <p:xfrm>
          <a:off x="154369" y="774699"/>
          <a:ext cx="5069564" cy="530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211AC594-6C06-FCF7-D56E-F9B0AE216734}"/>
              </a:ext>
            </a:extLst>
          </p:cNvPr>
          <p:cNvPicPr>
            <a:picLocks noChangeAspect="1"/>
          </p:cNvPicPr>
          <p:nvPr/>
        </p:nvPicPr>
        <p:blipFill>
          <a:blip r:embed="rId7"/>
          <a:stretch>
            <a:fillRect/>
          </a:stretch>
        </p:blipFill>
        <p:spPr>
          <a:xfrm>
            <a:off x="5444067" y="12699"/>
            <a:ext cx="3699933" cy="6858000"/>
          </a:xfrm>
          <a:prstGeom prst="rect">
            <a:avLst/>
          </a:prstGeom>
        </p:spPr>
      </p:pic>
    </p:spTree>
    <p:extLst>
      <p:ext uri="{BB962C8B-B14F-4D97-AF65-F5344CB8AC3E}">
        <p14:creationId xmlns:p14="http://schemas.microsoft.com/office/powerpoint/2010/main" val="428337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1DBF6405-8319-B9F7-E9CF-949946F08125}"/>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C8BEB54D-9668-0A26-7F8E-46F9EB455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261C6D0-BCDA-E256-A8B1-BD0B46800744}"/>
              </a:ext>
            </a:extLst>
          </p:cNvPr>
          <p:cNvGraphicFramePr>
            <a:graphicFrameLocks noGrp="1"/>
          </p:cNvGraphicFramePr>
          <p:nvPr>
            <p:ph idx="1"/>
            <p:extLst>
              <p:ext uri="{D42A27DB-BD31-4B8C-83A1-F6EECF244321}">
                <p14:modId xmlns:p14="http://schemas.microsoft.com/office/powerpoint/2010/main" val="1628795080"/>
              </p:ext>
            </p:extLst>
          </p:nvPr>
        </p:nvGraphicFramePr>
        <p:xfrm>
          <a:off x="3420533" y="774699"/>
          <a:ext cx="5507862" cy="530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Flowers in the mountains">
            <a:extLst>
              <a:ext uri="{FF2B5EF4-FFF2-40B4-BE49-F238E27FC236}">
                <a16:creationId xmlns:a16="http://schemas.microsoft.com/office/drawing/2014/main" id="{727F2617-63A6-2DB6-D9B1-96413E9965BA}"/>
              </a:ext>
            </a:extLst>
          </p:cNvPr>
          <p:cNvPicPr>
            <a:picLocks noChangeAspect="1"/>
          </p:cNvPicPr>
          <p:nvPr/>
        </p:nvPicPr>
        <p:blipFill>
          <a:blip r:embed="rId7"/>
          <a:srcRect l="29068" r="31094"/>
          <a:stretch>
            <a:fillRect/>
          </a:stretch>
        </p:blipFill>
        <p:spPr>
          <a:xfrm>
            <a:off x="0" y="0"/>
            <a:ext cx="3250051" cy="6858000"/>
          </a:xfrm>
          <a:prstGeom prst="rect">
            <a:avLst/>
          </a:prstGeom>
        </p:spPr>
      </p:pic>
    </p:spTree>
    <p:extLst>
      <p:ext uri="{BB962C8B-B14F-4D97-AF65-F5344CB8AC3E}">
        <p14:creationId xmlns:p14="http://schemas.microsoft.com/office/powerpoint/2010/main" val="956786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7945479F-2B61-20B7-866F-A4128206DCD0}"/>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5440CEE-D090-1466-DF13-6FEB3954BC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C0CCB30-4004-848C-9583-2D8C1C43DE41}"/>
              </a:ext>
            </a:extLst>
          </p:cNvPr>
          <p:cNvGraphicFramePr>
            <a:graphicFrameLocks noGrp="1"/>
          </p:cNvGraphicFramePr>
          <p:nvPr>
            <p:ph idx="1"/>
            <p:extLst>
              <p:ext uri="{D42A27DB-BD31-4B8C-83A1-F6EECF244321}">
                <p14:modId xmlns:p14="http://schemas.microsoft.com/office/powerpoint/2010/main" val="3285463594"/>
              </p:ext>
            </p:extLst>
          </p:nvPr>
        </p:nvGraphicFramePr>
        <p:xfrm>
          <a:off x="3411426" y="516470"/>
          <a:ext cx="5466233" cy="5376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61A2661A-59E7-37C5-6354-239C276CBE50}"/>
              </a:ext>
            </a:extLst>
          </p:cNvPr>
          <p:cNvPicPr>
            <a:picLocks noChangeAspect="1"/>
          </p:cNvPicPr>
          <p:nvPr/>
        </p:nvPicPr>
        <p:blipFill>
          <a:blip r:embed="rId7"/>
          <a:stretch>
            <a:fillRect/>
          </a:stretch>
        </p:blipFill>
        <p:spPr>
          <a:xfrm>
            <a:off x="0" y="0"/>
            <a:ext cx="3073400" cy="6858000"/>
          </a:xfrm>
          <a:prstGeom prst="rect">
            <a:avLst/>
          </a:prstGeom>
        </p:spPr>
      </p:pic>
    </p:spTree>
    <p:extLst>
      <p:ext uri="{BB962C8B-B14F-4D97-AF65-F5344CB8AC3E}">
        <p14:creationId xmlns:p14="http://schemas.microsoft.com/office/powerpoint/2010/main" val="1555618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8892D249-7E0D-3345-B271-D206C124E582}"/>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6B6777-6FFA-A2EF-5B12-E32B1C83D1F0}"/>
              </a:ext>
            </a:extLst>
          </p:cNvPr>
          <p:cNvSpPr>
            <a:spLocks noGrp="1"/>
          </p:cNvSpPr>
          <p:nvPr>
            <p:ph type="title"/>
          </p:nvPr>
        </p:nvSpPr>
        <p:spPr>
          <a:xfrm>
            <a:off x="628650" y="557188"/>
            <a:ext cx="7886700" cy="1133499"/>
          </a:xfrm>
        </p:spPr>
        <p:txBody>
          <a:bodyPr vert="horz" lIns="91440" tIns="45720" rIns="91440" bIns="45720" rtlCol="0">
            <a:normAutofit/>
          </a:bodyPr>
          <a:lstStyle/>
          <a:p>
            <a:pPr defTabSz="914400">
              <a:defRPr sz="4000">
                <a:solidFill>
                  <a:srgbClr val="007E82"/>
                </a:solidFill>
              </a:defRPr>
            </a:pPr>
            <a:r>
              <a:rPr lang="en-US" sz="4500" dirty="0"/>
              <a:t>Things to Note:</a:t>
            </a:r>
          </a:p>
        </p:txBody>
      </p:sp>
      <p:graphicFrame>
        <p:nvGraphicFramePr>
          <p:cNvPr id="6" name="TextBox 3">
            <a:extLst>
              <a:ext uri="{FF2B5EF4-FFF2-40B4-BE49-F238E27FC236}">
                <a16:creationId xmlns:a16="http://schemas.microsoft.com/office/drawing/2014/main" id="{5EB3810F-0D32-43BF-68C1-22363553AA7E}"/>
              </a:ext>
            </a:extLst>
          </p:cNvPr>
          <p:cNvGraphicFramePr/>
          <p:nvPr>
            <p:extLst>
              <p:ext uri="{D42A27DB-BD31-4B8C-83A1-F6EECF244321}">
                <p14:modId xmlns:p14="http://schemas.microsoft.com/office/powerpoint/2010/main" val="2418463803"/>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94573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otalTime>2120</TotalTime>
  <Words>1468</Words>
  <Application>Microsoft Office PowerPoint</Application>
  <PresentationFormat>On-screen Show (4:3)</PresentationFormat>
  <Paragraphs>84</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Wingdings</vt:lpstr>
      <vt:lpstr>Office Theme</vt:lpstr>
      <vt:lpstr>Lodgers’ Tax Module Training</vt:lpstr>
      <vt:lpstr>Statutes and Rules</vt:lpstr>
      <vt:lpstr>What is a Lodgers’ Tax?</vt:lpstr>
      <vt:lpstr>“30 Days” vs. “More Than 30 Days”</vt:lpstr>
      <vt:lpstr>“30 Days” vs. “More Than 30 Days”</vt:lpstr>
      <vt:lpstr>PowerPoint Presentation</vt:lpstr>
      <vt:lpstr>Navigating to the LT Module</vt:lpstr>
      <vt:lpstr>PowerPoint Presentation</vt:lpstr>
      <vt:lpstr>PowerPoint Presentation</vt:lpstr>
      <vt:lpstr>PowerPoint Presentation</vt:lpstr>
      <vt:lpstr>Entering Events</vt:lpstr>
      <vt:lpstr>PowerPoint Presentation</vt:lpstr>
      <vt:lpstr>PowerPoint Presentation</vt:lpstr>
      <vt:lpstr>Lodgers’ Tax Details</vt:lpstr>
      <vt:lpstr>PowerPoint Presentation</vt:lpstr>
      <vt:lpstr>PowerPoint Presentation</vt:lpstr>
      <vt:lpstr>Reconciling LT Details</vt:lpstr>
      <vt:lpstr>Uploading Supporting Documentation</vt:lpstr>
      <vt:lpstr>Examples of Common Lodgers’ Tax Reporting Errors in LGBMS</vt:lpstr>
      <vt:lpstr>PowerPoint Presentation</vt:lpstr>
      <vt:lpstr>PowerPoint Presentation</vt:lpstr>
      <vt:lpstr>PowerPoint Presentation</vt:lpstr>
      <vt:lpstr>PowerPoint Presentation</vt:lpstr>
      <vt:lpstr>Things to Note: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Richard West</dc:creator>
  <cp:keywords/>
  <dc:description>generated using python-pptx</dc:description>
  <cp:lastModifiedBy>Coates, Kathleen, DFA</cp:lastModifiedBy>
  <cp:revision>4</cp:revision>
  <dcterms:created xsi:type="dcterms:W3CDTF">2013-01-27T09:14:16Z</dcterms:created>
  <dcterms:modified xsi:type="dcterms:W3CDTF">2026-10-01T18:27:12Z</dcterms:modified>
  <cp:category/>
</cp:coreProperties>
</file>